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256" r:id="rId2"/>
    <p:sldId id="257" r:id="rId3"/>
    <p:sldId id="258" r:id="rId4"/>
    <p:sldId id="259" r:id="rId5"/>
    <p:sldId id="260" r:id="rId6"/>
    <p:sldId id="261" r:id="rId7"/>
    <p:sldId id="262" r:id="rId8"/>
    <p:sldId id="264" r:id="rId9"/>
    <p:sldId id="286" r:id="rId10"/>
    <p:sldId id="294" r:id="rId11"/>
    <p:sldId id="295" r:id="rId12"/>
    <p:sldId id="312" r:id="rId13"/>
    <p:sldId id="315" r:id="rId14"/>
    <p:sldId id="302" r:id="rId15"/>
    <p:sldId id="290" r:id="rId16"/>
    <p:sldId id="287" r:id="rId17"/>
    <p:sldId id="272" r:id="rId18"/>
    <p:sldId id="273" r:id="rId19"/>
    <p:sldId id="274" r:id="rId20"/>
    <p:sldId id="296" r:id="rId21"/>
    <p:sldId id="279" r:id="rId22"/>
    <p:sldId id="297" r:id="rId23"/>
    <p:sldId id="311" r:id="rId24"/>
    <p:sldId id="313" r:id="rId25"/>
    <p:sldId id="310" r:id="rId26"/>
    <p:sldId id="314" r:id="rId27"/>
    <p:sldId id="361" r:id="rId28"/>
    <p:sldId id="362" r:id="rId29"/>
    <p:sldId id="303" r:id="rId30"/>
    <p:sldId id="266" r:id="rId31"/>
    <p:sldId id="289" r:id="rId32"/>
    <p:sldId id="335" r:id="rId33"/>
    <p:sldId id="336" r:id="rId34"/>
    <p:sldId id="337" r:id="rId35"/>
    <p:sldId id="338" r:id="rId36"/>
    <p:sldId id="342" r:id="rId37"/>
    <p:sldId id="343" r:id="rId38"/>
    <p:sldId id="344" r:id="rId39"/>
    <p:sldId id="345" r:id="rId40"/>
    <p:sldId id="346" r:id="rId41"/>
    <p:sldId id="347" r:id="rId42"/>
    <p:sldId id="363" r:id="rId43"/>
    <p:sldId id="364" r:id="rId44"/>
    <p:sldId id="316" r:id="rId45"/>
    <p:sldId id="317" r:id="rId46"/>
    <p:sldId id="318" r:id="rId47"/>
    <p:sldId id="319" r:id="rId48"/>
    <p:sldId id="278" r:id="rId49"/>
    <p:sldId id="300" r:id="rId50"/>
    <p:sldId id="304" r:id="rId51"/>
    <p:sldId id="322" r:id="rId52"/>
    <p:sldId id="281" r:id="rId53"/>
    <p:sldId id="323" r:id="rId54"/>
    <p:sldId id="280" r:id="rId55"/>
    <p:sldId id="324" r:id="rId56"/>
    <p:sldId id="285" r:id="rId57"/>
    <p:sldId id="291" r:id="rId58"/>
    <p:sldId id="298" r:id="rId59"/>
    <p:sldId id="299" r:id="rId60"/>
    <p:sldId id="283" r:id="rId61"/>
    <p:sldId id="325" r:id="rId62"/>
    <p:sldId id="326" r:id="rId63"/>
    <p:sldId id="327" r:id="rId64"/>
    <p:sldId id="275" r:id="rId65"/>
    <p:sldId id="288" r:id="rId66"/>
    <p:sldId id="328" r:id="rId67"/>
    <p:sldId id="329" r:id="rId68"/>
    <p:sldId id="330" r:id="rId69"/>
    <p:sldId id="331" r:id="rId70"/>
    <p:sldId id="332" r:id="rId71"/>
    <p:sldId id="341" r:id="rId72"/>
    <p:sldId id="333" r:id="rId73"/>
    <p:sldId id="334" r:id="rId74"/>
    <p:sldId id="339" r:id="rId75"/>
    <p:sldId id="340" r:id="rId76"/>
    <p:sldId id="321" r:id="rId77"/>
    <p:sldId id="276" r:id="rId78"/>
    <p:sldId id="292" r:id="rId79"/>
    <p:sldId id="305" r:id="rId80"/>
    <p:sldId id="348" r:id="rId81"/>
    <p:sldId id="309" r:id="rId82"/>
    <p:sldId id="349" r:id="rId83"/>
    <p:sldId id="306" r:id="rId84"/>
    <p:sldId id="350" r:id="rId85"/>
    <p:sldId id="307" r:id="rId86"/>
    <p:sldId id="351" r:id="rId87"/>
    <p:sldId id="352" r:id="rId88"/>
    <p:sldId id="353" r:id="rId89"/>
    <p:sldId id="308" r:id="rId90"/>
    <p:sldId id="354" r:id="rId91"/>
    <p:sldId id="355" r:id="rId92"/>
    <p:sldId id="356" r:id="rId93"/>
    <p:sldId id="277" r:id="rId94"/>
    <p:sldId id="293" r:id="rId95"/>
    <p:sldId id="365" r:id="rId96"/>
    <p:sldId id="366" r:id="rId97"/>
    <p:sldId id="357" r:id="rId98"/>
    <p:sldId id="358" r:id="rId99"/>
    <p:sldId id="359" r:id="rId100"/>
    <p:sldId id="360" r:id="rId101"/>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5" autoAdjust="0"/>
    <p:restoredTop sz="94660"/>
  </p:normalViewPr>
  <p:slideViewPr>
    <p:cSldViewPr>
      <p:cViewPr>
        <p:scale>
          <a:sx n="50" d="100"/>
          <a:sy n="50" d="100"/>
        </p:scale>
        <p:origin x="-1476" y="-198"/>
      </p:cViewPr>
      <p:guideLst>
        <p:guide orient="horz" pos="2160"/>
        <p:guide pos="312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11C4B3-853F-499F-9AB8-307C82EC9F7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6D524950-9619-4655-9911-EDF2B95993F3}">
      <dgm:prSet phldrT="[Text]"/>
      <dgm:spPr/>
      <dgm:t>
        <a:bodyPr/>
        <a:lstStyle/>
        <a:p>
          <a:r>
            <a:rPr lang="en-GB" b="1" dirty="0" smtClean="0"/>
            <a:t>1</a:t>
          </a:r>
          <a:endParaRPr lang="en-GB" b="1" dirty="0"/>
        </a:p>
      </dgm:t>
    </dgm:pt>
    <dgm:pt modelId="{D2A6217F-A2D6-4732-B845-F88D1F9AC3B9}" type="parTrans" cxnId="{501DE56D-0E15-4193-9305-C54163AB264E}">
      <dgm:prSet/>
      <dgm:spPr/>
      <dgm:t>
        <a:bodyPr/>
        <a:lstStyle/>
        <a:p>
          <a:endParaRPr lang="en-GB"/>
        </a:p>
      </dgm:t>
    </dgm:pt>
    <dgm:pt modelId="{32A57439-268B-403C-8531-56F2BFB500D7}" type="sibTrans" cxnId="{501DE56D-0E15-4193-9305-C54163AB264E}">
      <dgm:prSet/>
      <dgm:spPr/>
      <dgm:t>
        <a:bodyPr/>
        <a:lstStyle/>
        <a:p>
          <a:endParaRPr lang="en-GB"/>
        </a:p>
      </dgm:t>
    </dgm:pt>
    <dgm:pt modelId="{38316DB2-1B70-4B7C-AB4F-97A713996349}">
      <dgm:prSet phldrT="[Text]"/>
      <dgm:spPr/>
      <dgm:t>
        <a:bodyPr/>
        <a:lstStyle/>
        <a:p>
          <a:r>
            <a:rPr lang="en-GB" dirty="0" smtClean="0"/>
            <a:t>Introduce the context of the investigation</a:t>
          </a:r>
          <a:endParaRPr lang="en-GB" dirty="0"/>
        </a:p>
      </dgm:t>
    </dgm:pt>
    <dgm:pt modelId="{DDFD713F-7876-47A7-B1C9-D8CA41295D40}" type="parTrans" cxnId="{DAF3BDFC-FF19-43A7-A7AD-EDCDF517455F}">
      <dgm:prSet/>
      <dgm:spPr/>
      <dgm:t>
        <a:bodyPr/>
        <a:lstStyle/>
        <a:p>
          <a:endParaRPr lang="en-GB"/>
        </a:p>
      </dgm:t>
    </dgm:pt>
    <dgm:pt modelId="{E0ACFDFA-C6F4-4C98-A617-CE439E65DE4E}" type="sibTrans" cxnId="{DAF3BDFC-FF19-43A7-A7AD-EDCDF517455F}">
      <dgm:prSet/>
      <dgm:spPr/>
      <dgm:t>
        <a:bodyPr/>
        <a:lstStyle/>
        <a:p>
          <a:endParaRPr lang="en-GB"/>
        </a:p>
      </dgm:t>
    </dgm:pt>
    <dgm:pt modelId="{32D1188E-09B4-46A3-AF02-B4FB40CB9A96}">
      <dgm:prSet phldrT="[Text]"/>
      <dgm:spPr/>
      <dgm:t>
        <a:bodyPr/>
        <a:lstStyle/>
        <a:p>
          <a:r>
            <a:rPr lang="en-GB" b="1" dirty="0" smtClean="0"/>
            <a:t>2</a:t>
          </a:r>
          <a:endParaRPr lang="en-GB" b="1" dirty="0"/>
        </a:p>
      </dgm:t>
    </dgm:pt>
    <dgm:pt modelId="{0DC1E50E-757E-4B7A-987C-C31115ED17B5}" type="parTrans" cxnId="{A8D31A9B-1875-4973-BA2C-7B9859BC12C8}">
      <dgm:prSet/>
      <dgm:spPr/>
      <dgm:t>
        <a:bodyPr/>
        <a:lstStyle/>
        <a:p>
          <a:endParaRPr lang="en-GB"/>
        </a:p>
      </dgm:t>
    </dgm:pt>
    <dgm:pt modelId="{83A8EDCA-0203-466B-B28B-EA52C402BC8C}" type="sibTrans" cxnId="{A8D31A9B-1875-4973-BA2C-7B9859BC12C8}">
      <dgm:prSet/>
      <dgm:spPr/>
      <dgm:t>
        <a:bodyPr/>
        <a:lstStyle/>
        <a:p>
          <a:endParaRPr lang="en-GB"/>
        </a:p>
      </dgm:t>
    </dgm:pt>
    <dgm:pt modelId="{5F9ECE45-2064-47F1-97EA-177BEC642E9F}">
      <dgm:prSet phldrT="[Text]"/>
      <dgm:spPr/>
      <dgm:t>
        <a:bodyPr/>
        <a:lstStyle/>
        <a:p>
          <a:r>
            <a:rPr lang="en-GB" dirty="0" smtClean="0"/>
            <a:t>Planning and preparation</a:t>
          </a:r>
          <a:endParaRPr lang="en-GB" dirty="0"/>
        </a:p>
      </dgm:t>
    </dgm:pt>
    <dgm:pt modelId="{1C7A6B4D-91CF-4D2A-A486-5301F78B43AF}" type="parTrans" cxnId="{4A29CD1E-D580-4423-A621-1AB109D74AF7}">
      <dgm:prSet/>
      <dgm:spPr/>
      <dgm:t>
        <a:bodyPr/>
        <a:lstStyle/>
        <a:p>
          <a:endParaRPr lang="en-GB"/>
        </a:p>
      </dgm:t>
    </dgm:pt>
    <dgm:pt modelId="{0C110960-CFF1-4680-ABB5-8F42D8D85643}" type="sibTrans" cxnId="{4A29CD1E-D580-4423-A621-1AB109D74AF7}">
      <dgm:prSet/>
      <dgm:spPr/>
      <dgm:t>
        <a:bodyPr/>
        <a:lstStyle/>
        <a:p>
          <a:endParaRPr lang="en-GB"/>
        </a:p>
      </dgm:t>
    </dgm:pt>
    <dgm:pt modelId="{417E2ACA-763B-4ADD-BD76-B4190D0DF565}">
      <dgm:prSet phldrT="[Text]"/>
      <dgm:spPr/>
      <dgm:t>
        <a:bodyPr/>
        <a:lstStyle/>
        <a:p>
          <a:r>
            <a:rPr lang="en-GB" b="1" dirty="0" smtClean="0"/>
            <a:t>3</a:t>
          </a:r>
          <a:endParaRPr lang="en-GB" b="1" dirty="0"/>
        </a:p>
      </dgm:t>
    </dgm:pt>
    <dgm:pt modelId="{E6B4F6EA-822F-4506-AC44-1A5EB486D78A}" type="parTrans" cxnId="{65455A7E-3BBD-4C0E-8517-50003967D058}">
      <dgm:prSet/>
      <dgm:spPr/>
      <dgm:t>
        <a:bodyPr/>
        <a:lstStyle/>
        <a:p>
          <a:endParaRPr lang="en-GB"/>
        </a:p>
      </dgm:t>
    </dgm:pt>
    <dgm:pt modelId="{C1099506-7269-4335-AF0F-44035159D36A}" type="sibTrans" cxnId="{65455A7E-3BBD-4C0E-8517-50003967D058}">
      <dgm:prSet/>
      <dgm:spPr/>
      <dgm:t>
        <a:bodyPr/>
        <a:lstStyle/>
        <a:p>
          <a:endParaRPr lang="en-GB"/>
        </a:p>
      </dgm:t>
    </dgm:pt>
    <dgm:pt modelId="{D96A885F-544A-4E62-BABE-73F2651339BF}">
      <dgm:prSet phldrT="[Text]"/>
      <dgm:spPr/>
      <dgm:t>
        <a:bodyPr/>
        <a:lstStyle/>
        <a:p>
          <a:r>
            <a:rPr lang="en-GB" dirty="0" smtClean="0"/>
            <a:t>Complete the planning sheet and write a blank table</a:t>
          </a:r>
          <a:endParaRPr lang="en-GB" dirty="0"/>
        </a:p>
      </dgm:t>
    </dgm:pt>
    <dgm:pt modelId="{C66EE752-E1D8-485A-935B-5353CA1BEF28}" type="parTrans" cxnId="{035E9851-59AB-4FD9-8218-64EDA2022F7A}">
      <dgm:prSet/>
      <dgm:spPr/>
      <dgm:t>
        <a:bodyPr/>
        <a:lstStyle/>
        <a:p>
          <a:endParaRPr lang="en-GB"/>
        </a:p>
      </dgm:t>
    </dgm:pt>
    <dgm:pt modelId="{C39CE0CB-ECDA-433F-B6D4-25C1CB76C786}" type="sibTrans" cxnId="{035E9851-59AB-4FD9-8218-64EDA2022F7A}">
      <dgm:prSet/>
      <dgm:spPr/>
      <dgm:t>
        <a:bodyPr/>
        <a:lstStyle/>
        <a:p>
          <a:endParaRPr lang="en-GB"/>
        </a:p>
      </dgm:t>
    </dgm:pt>
    <dgm:pt modelId="{573DC125-B601-46F1-8FEF-AABAC2E4F44E}">
      <dgm:prSet phldrT="[Text]"/>
      <dgm:spPr/>
      <dgm:t>
        <a:bodyPr/>
        <a:lstStyle/>
        <a:p>
          <a:r>
            <a:rPr lang="en-GB" b="1" dirty="0" smtClean="0"/>
            <a:t>4</a:t>
          </a:r>
          <a:endParaRPr lang="en-GB" b="1" dirty="0"/>
        </a:p>
      </dgm:t>
    </dgm:pt>
    <dgm:pt modelId="{EBCB9091-84F9-40EE-9A7B-D5D0D6C66637}" type="parTrans" cxnId="{08DD70AF-64C7-4D0B-B5C3-C066C1EFBBA7}">
      <dgm:prSet/>
      <dgm:spPr/>
      <dgm:t>
        <a:bodyPr/>
        <a:lstStyle/>
        <a:p>
          <a:endParaRPr lang="en-GB"/>
        </a:p>
      </dgm:t>
    </dgm:pt>
    <dgm:pt modelId="{A4ABC4C8-6758-47B1-AC81-E7864F9CACB5}" type="sibTrans" cxnId="{08DD70AF-64C7-4D0B-B5C3-C066C1EFBBA7}">
      <dgm:prSet/>
      <dgm:spPr/>
      <dgm:t>
        <a:bodyPr/>
        <a:lstStyle/>
        <a:p>
          <a:endParaRPr lang="en-GB"/>
        </a:p>
      </dgm:t>
    </dgm:pt>
    <dgm:pt modelId="{7AC13D28-BE3A-4892-88FE-DFC98286F12A}">
      <dgm:prSet phldrT="[Text]"/>
      <dgm:spPr/>
      <dgm:t>
        <a:bodyPr/>
        <a:lstStyle/>
        <a:p>
          <a:r>
            <a:rPr lang="en-GB" b="1" dirty="0" smtClean="0"/>
            <a:t>5</a:t>
          </a:r>
          <a:endParaRPr lang="en-GB" b="1" dirty="0"/>
        </a:p>
      </dgm:t>
    </dgm:pt>
    <dgm:pt modelId="{5BAE3451-42AA-42CF-935A-2BA4B287B458}" type="parTrans" cxnId="{492CF384-569D-4DD1-9F63-E0C165769C5E}">
      <dgm:prSet/>
      <dgm:spPr/>
      <dgm:t>
        <a:bodyPr/>
        <a:lstStyle/>
        <a:p>
          <a:endParaRPr lang="en-GB"/>
        </a:p>
      </dgm:t>
    </dgm:pt>
    <dgm:pt modelId="{C9F69AA9-AE5B-4336-ABEB-12AF9FF9FF1F}" type="sibTrans" cxnId="{492CF384-569D-4DD1-9F63-E0C165769C5E}">
      <dgm:prSet/>
      <dgm:spPr/>
      <dgm:t>
        <a:bodyPr/>
        <a:lstStyle/>
        <a:p>
          <a:endParaRPr lang="en-GB"/>
        </a:p>
      </dgm:t>
    </dgm:pt>
    <dgm:pt modelId="{F623187D-579B-4057-8C19-9EFAD760737B}">
      <dgm:prSet phldrT="[Text]"/>
      <dgm:spPr/>
      <dgm:t>
        <a:bodyPr/>
        <a:lstStyle/>
        <a:p>
          <a:r>
            <a:rPr lang="en-GB" dirty="0" smtClean="0"/>
            <a:t>ISA section 1 exam</a:t>
          </a:r>
          <a:endParaRPr lang="en-GB" dirty="0"/>
        </a:p>
      </dgm:t>
    </dgm:pt>
    <dgm:pt modelId="{E6C26469-0C90-42B4-ACD1-8A4C1B1161FC}" type="parTrans" cxnId="{00E62D30-1C7C-40FE-B171-200C45627667}">
      <dgm:prSet/>
      <dgm:spPr/>
      <dgm:t>
        <a:bodyPr/>
        <a:lstStyle/>
        <a:p>
          <a:endParaRPr lang="en-GB"/>
        </a:p>
      </dgm:t>
    </dgm:pt>
    <dgm:pt modelId="{B9732C36-B058-47D6-92DF-7F631E095629}" type="sibTrans" cxnId="{00E62D30-1C7C-40FE-B171-200C45627667}">
      <dgm:prSet/>
      <dgm:spPr/>
      <dgm:t>
        <a:bodyPr/>
        <a:lstStyle/>
        <a:p>
          <a:endParaRPr lang="en-GB"/>
        </a:p>
      </dgm:t>
    </dgm:pt>
    <dgm:pt modelId="{B2B37AB8-559B-4702-B2C6-632A9AA658C1}">
      <dgm:prSet phldrT="[Text]"/>
      <dgm:spPr/>
      <dgm:t>
        <a:bodyPr/>
        <a:lstStyle/>
        <a:p>
          <a:r>
            <a:rPr lang="en-GB" b="1" dirty="0" smtClean="0"/>
            <a:t>6</a:t>
          </a:r>
          <a:endParaRPr lang="en-GB" b="1" dirty="0"/>
        </a:p>
      </dgm:t>
    </dgm:pt>
    <dgm:pt modelId="{1F61EBD2-E9CF-4114-9735-C7629E86137A}" type="parTrans" cxnId="{1F2EDCD6-556C-470D-AFEF-263C15E93204}">
      <dgm:prSet/>
      <dgm:spPr/>
      <dgm:t>
        <a:bodyPr/>
        <a:lstStyle/>
        <a:p>
          <a:endParaRPr lang="en-GB"/>
        </a:p>
      </dgm:t>
    </dgm:pt>
    <dgm:pt modelId="{A586103A-B052-4F9F-B2B1-825E4BEB74FF}" type="sibTrans" cxnId="{1F2EDCD6-556C-470D-AFEF-263C15E93204}">
      <dgm:prSet/>
      <dgm:spPr/>
      <dgm:t>
        <a:bodyPr/>
        <a:lstStyle/>
        <a:p>
          <a:endParaRPr lang="en-GB"/>
        </a:p>
      </dgm:t>
    </dgm:pt>
    <dgm:pt modelId="{C734E053-0436-46A0-BC3D-ECE36841EB12}">
      <dgm:prSet phldrT="[Text]"/>
      <dgm:spPr/>
      <dgm:t>
        <a:bodyPr/>
        <a:lstStyle/>
        <a:p>
          <a:r>
            <a:rPr lang="en-GB" dirty="0" smtClean="0"/>
            <a:t>Practical</a:t>
          </a:r>
          <a:endParaRPr lang="en-GB" dirty="0"/>
        </a:p>
      </dgm:t>
    </dgm:pt>
    <dgm:pt modelId="{F8A0D6CF-D056-4D26-B402-A78A8100DA6D}" type="parTrans" cxnId="{12A1498C-38B6-4A02-892C-400116A282D1}">
      <dgm:prSet/>
      <dgm:spPr/>
      <dgm:t>
        <a:bodyPr/>
        <a:lstStyle/>
        <a:p>
          <a:endParaRPr lang="en-GB"/>
        </a:p>
      </dgm:t>
    </dgm:pt>
    <dgm:pt modelId="{37AEDB3E-5FF9-4DC2-980C-2DB107AFB24D}" type="sibTrans" cxnId="{12A1498C-38B6-4A02-892C-400116A282D1}">
      <dgm:prSet/>
      <dgm:spPr/>
      <dgm:t>
        <a:bodyPr/>
        <a:lstStyle/>
        <a:p>
          <a:endParaRPr lang="en-GB"/>
        </a:p>
      </dgm:t>
    </dgm:pt>
    <dgm:pt modelId="{73F54956-7A20-4635-B05A-F3ED7827C164}">
      <dgm:prSet phldrT="[Text]"/>
      <dgm:spPr/>
      <dgm:t>
        <a:bodyPr/>
        <a:lstStyle/>
        <a:p>
          <a:r>
            <a:rPr lang="en-GB" b="1" dirty="0" smtClean="0"/>
            <a:t>7</a:t>
          </a:r>
          <a:endParaRPr lang="en-GB" b="1" dirty="0"/>
        </a:p>
      </dgm:t>
    </dgm:pt>
    <dgm:pt modelId="{E7AB28E7-E0B3-492B-95B4-6BE2227C94FF}" type="parTrans" cxnId="{0D1567EA-8169-4B94-9E7B-2A57DD4E522E}">
      <dgm:prSet/>
      <dgm:spPr/>
      <dgm:t>
        <a:bodyPr/>
        <a:lstStyle/>
        <a:p>
          <a:endParaRPr lang="en-GB"/>
        </a:p>
      </dgm:t>
    </dgm:pt>
    <dgm:pt modelId="{95F7177D-A08A-444F-BCEB-994C3792BBE1}" type="sibTrans" cxnId="{0D1567EA-8169-4B94-9E7B-2A57DD4E522E}">
      <dgm:prSet/>
      <dgm:spPr/>
      <dgm:t>
        <a:bodyPr/>
        <a:lstStyle/>
        <a:p>
          <a:endParaRPr lang="en-GB"/>
        </a:p>
      </dgm:t>
    </dgm:pt>
    <dgm:pt modelId="{778EAAFB-8D51-4D78-8D5A-A54ADBC706D0}">
      <dgm:prSet phldrT="[Text]"/>
      <dgm:spPr/>
      <dgm:t>
        <a:bodyPr/>
        <a:lstStyle/>
        <a:p>
          <a:r>
            <a:rPr lang="en-GB" dirty="0" smtClean="0"/>
            <a:t>Complete practical and draw a graph of your results</a:t>
          </a:r>
          <a:endParaRPr lang="en-GB" dirty="0"/>
        </a:p>
      </dgm:t>
    </dgm:pt>
    <dgm:pt modelId="{1D9EE125-0BFF-4C6B-8363-E27B8446203D}" type="parTrans" cxnId="{DE14B2A3-D9D7-4121-A642-88C6845A6205}">
      <dgm:prSet/>
      <dgm:spPr/>
      <dgm:t>
        <a:bodyPr/>
        <a:lstStyle/>
        <a:p>
          <a:endParaRPr lang="en-GB"/>
        </a:p>
      </dgm:t>
    </dgm:pt>
    <dgm:pt modelId="{3737A57F-EEB1-40F7-804F-81900B4FE30A}" type="sibTrans" cxnId="{DE14B2A3-D9D7-4121-A642-88C6845A6205}">
      <dgm:prSet/>
      <dgm:spPr/>
      <dgm:t>
        <a:bodyPr/>
        <a:lstStyle/>
        <a:p>
          <a:endParaRPr lang="en-GB"/>
        </a:p>
      </dgm:t>
    </dgm:pt>
    <dgm:pt modelId="{1C63A543-A003-495F-BE91-BB2AAB555B91}">
      <dgm:prSet phldrT="[Text]"/>
      <dgm:spPr/>
      <dgm:t>
        <a:bodyPr/>
        <a:lstStyle/>
        <a:p>
          <a:r>
            <a:rPr lang="en-GB" dirty="0" smtClean="0"/>
            <a:t>ISA section 2 exam</a:t>
          </a:r>
          <a:endParaRPr lang="en-GB" dirty="0"/>
        </a:p>
      </dgm:t>
    </dgm:pt>
    <dgm:pt modelId="{11741383-5033-4C3C-84A5-E39256B92014}" type="parTrans" cxnId="{BE1D0A05-17D6-4437-B639-C6F39C0B9E2E}">
      <dgm:prSet/>
      <dgm:spPr/>
      <dgm:t>
        <a:bodyPr/>
        <a:lstStyle/>
        <a:p>
          <a:endParaRPr lang="en-GB"/>
        </a:p>
      </dgm:t>
    </dgm:pt>
    <dgm:pt modelId="{A5DFEFC9-7CAB-45F8-8E0C-D7D0FF0A0E96}" type="sibTrans" cxnId="{BE1D0A05-17D6-4437-B639-C6F39C0B9E2E}">
      <dgm:prSet/>
      <dgm:spPr/>
      <dgm:t>
        <a:bodyPr/>
        <a:lstStyle/>
        <a:p>
          <a:endParaRPr lang="en-GB"/>
        </a:p>
      </dgm:t>
    </dgm:pt>
    <dgm:pt modelId="{298CC131-B30E-4B0A-B059-6B4ADE836AEE}" type="pres">
      <dgm:prSet presAssocID="{0F11C4B3-853F-499F-9AB8-307C82EC9F7F}" presName="linearFlow" presStyleCnt="0">
        <dgm:presLayoutVars>
          <dgm:dir/>
          <dgm:animLvl val="lvl"/>
          <dgm:resizeHandles val="exact"/>
        </dgm:presLayoutVars>
      </dgm:prSet>
      <dgm:spPr/>
      <dgm:t>
        <a:bodyPr/>
        <a:lstStyle/>
        <a:p>
          <a:endParaRPr lang="en-GB"/>
        </a:p>
      </dgm:t>
    </dgm:pt>
    <dgm:pt modelId="{D6BD863D-5D2B-42E7-B345-0567AD8AC86A}" type="pres">
      <dgm:prSet presAssocID="{6D524950-9619-4655-9911-EDF2B95993F3}" presName="composite" presStyleCnt="0"/>
      <dgm:spPr/>
    </dgm:pt>
    <dgm:pt modelId="{1BB9EFEE-20BE-4E5C-92E9-888F670EC2AA}" type="pres">
      <dgm:prSet presAssocID="{6D524950-9619-4655-9911-EDF2B95993F3}" presName="parentText" presStyleLbl="alignNode1" presStyleIdx="0" presStyleCnt="7">
        <dgm:presLayoutVars>
          <dgm:chMax val="1"/>
          <dgm:bulletEnabled val="1"/>
        </dgm:presLayoutVars>
      </dgm:prSet>
      <dgm:spPr/>
      <dgm:t>
        <a:bodyPr/>
        <a:lstStyle/>
        <a:p>
          <a:endParaRPr lang="en-GB"/>
        </a:p>
      </dgm:t>
    </dgm:pt>
    <dgm:pt modelId="{39374612-87AB-49B7-95AB-1AF5D709A16C}" type="pres">
      <dgm:prSet presAssocID="{6D524950-9619-4655-9911-EDF2B95993F3}" presName="descendantText" presStyleLbl="alignAcc1" presStyleIdx="0" presStyleCnt="7">
        <dgm:presLayoutVars>
          <dgm:bulletEnabled val="1"/>
        </dgm:presLayoutVars>
      </dgm:prSet>
      <dgm:spPr/>
      <dgm:t>
        <a:bodyPr/>
        <a:lstStyle/>
        <a:p>
          <a:endParaRPr lang="en-GB"/>
        </a:p>
      </dgm:t>
    </dgm:pt>
    <dgm:pt modelId="{0F4FCE48-252D-4B36-B331-7B1AB2A6909E}" type="pres">
      <dgm:prSet presAssocID="{32A57439-268B-403C-8531-56F2BFB500D7}" presName="sp" presStyleCnt="0"/>
      <dgm:spPr/>
    </dgm:pt>
    <dgm:pt modelId="{57AE2387-711A-475B-B43E-8640615D2AA6}" type="pres">
      <dgm:prSet presAssocID="{32D1188E-09B4-46A3-AF02-B4FB40CB9A96}" presName="composite" presStyleCnt="0"/>
      <dgm:spPr/>
    </dgm:pt>
    <dgm:pt modelId="{99ABC255-065F-499A-BF85-01812DAAE6A3}" type="pres">
      <dgm:prSet presAssocID="{32D1188E-09B4-46A3-AF02-B4FB40CB9A96}" presName="parentText" presStyleLbl="alignNode1" presStyleIdx="1" presStyleCnt="7">
        <dgm:presLayoutVars>
          <dgm:chMax val="1"/>
          <dgm:bulletEnabled val="1"/>
        </dgm:presLayoutVars>
      </dgm:prSet>
      <dgm:spPr/>
      <dgm:t>
        <a:bodyPr/>
        <a:lstStyle/>
        <a:p>
          <a:endParaRPr lang="en-GB"/>
        </a:p>
      </dgm:t>
    </dgm:pt>
    <dgm:pt modelId="{53450000-B084-44C1-A12F-4B4D05AA35FC}" type="pres">
      <dgm:prSet presAssocID="{32D1188E-09B4-46A3-AF02-B4FB40CB9A96}" presName="descendantText" presStyleLbl="alignAcc1" presStyleIdx="1" presStyleCnt="7">
        <dgm:presLayoutVars>
          <dgm:bulletEnabled val="1"/>
        </dgm:presLayoutVars>
      </dgm:prSet>
      <dgm:spPr/>
      <dgm:t>
        <a:bodyPr/>
        <a:lstStyle/>
        <a:p>
          <a:endParaRPr lang="en-GB"/>
        </a:p>
      </dgm:t>
    </dgm:pt>
    <dgm:pt modelId="{A8812C8F-280C-4680-A02E-2A6D42164413}" type="pres">
      <dgm:prSet presAssocID="{83A8EDCA-0203-466B-B28B-EA52C402BC8C}" presName="sp" presStyleCnt="0"/>
      <dgm:spPr/>
    </dgm:pt>
    <dgm:pt modelId="{5C5180A6-F23B-421E-A8B7-92370988068A}" type="pres">
      <dgm:prSet presAssocID="{417E2ACA-763B-4ADD-BD76-B4190D0DF565}" presName="composite" presStyleCnt="0"/>
      <dgm:spPr/>
    </dgm:pt>
    <dgm:pt modelId="{7042DAAD-098C-48EC-BCA8-1AA813A8ECD2}" type="pres">
      <dgm:prSet presAssocID="{417E2ACA-763B-4ADD-BD76-B4190D0DF565}" presName="parentText" presStyleLbl="alignNode1" presStyleIdx="2" presStyleCnt="7">
        <dgm:presLayoutVars>
          <dgm:chMax val="1"/>
          <dgm:bulletEnabled val="1"/>
        </dgm:presLayoutVars>
      </dgm:prSet>
      <dgm:spPr/>
      <dgm:t>
        <a:bodyPr/>
        <a:lstStyle/>
        <a:p>
          <a:endParaRPr lang="en-GB"/>
        </a:p>
      </dgm:t>
    </dgm:pt>
    <dgm:pt modelId="{3E86E8FC-4A11-4AE3-B7B1-593024900CBF}" type="pres">
      <dgm:prSet presAssocID="{417E2ACA-763B-4ADD-BD76-B4190D0DF565}" presName="descendantText" presStyleLbl="alignAcc1" presStyleIdx="2" presStyleCnt="7">
        <dgm:presLayoutVars>
          <dgm:bulletEnabled val="1"/>
        </dgm:presLayoutVars>
      </dgm:prSet>
      <dgm:spPr/>
      <dgm:t>
        <a:bodyPr/>
        <a:lstStyle/>
        <a:p>
          <a:endParaRPr lang="en-GB"/>
        </a:p>
      </dgm:t>
    </dgm:pt>
    <dgm:pt modelId="{A90EF659-CF41-42FF-9458-D04A579FBE7C}" type="pres">
      <dgm:prSet presAssocID="{C1099506-7269-4335-AF0F-44035159D36A}" presName="sp" presStyleCnt="0"/>
      <dgm:spPr/>
    </dgm:pt>
    <dgm:pt modelId="{04513F51-19A2-4843-B9B6-B1954440E06B}" type="pres">
      <dgm:prSet presAssocID="{573DC125-B601-46F1-8FEF-AABAC2E4F44E}" presName="composite" presStyleCnt="0"/>
      <dgm:spPr/>
    </dgm:pt>
    <dgm:pt modelId="{A5701840-F51C-466F-B51C-F3447C208128}" type="pres">
      <dgm:prSet presAssocID="{573DC125-B601-46F1-8FEF-AABAC2E4F44E}" presName="parentText" presStyleLbl="alignNode1" presStyleIdx="3" presStyleCnt="7">
        <dgm:presLayoutVars>
          <dgm:chMax val="1"/>
          <dgm:bulletEnabled val="1"/>
        </dgm:presLayoutVars>
      </dgm:prSet>
      <dgm:spPr/>
      <dgm:t>
        <a:bodyPr/>
        <a:lstStyle/>
        <a:p>
          <a:endParaRPr lang="en-GB"/>
        </a:p>
      </dgm:t>
    </dgm:pt>
    <dgm:pt modelId="{D3942775-A8F8-413A-B37D-276C4C733D99}" type="pres">
      <dgm:prSet presAssocID="{573DC125-B601-46F1-8FEF-AABAC2E4F44E}" presName="descendantText" presStyleLbl="alignAcc1" presStyleIdx="3" presStyleCnt="7">
        <dgm:presLayoutVars>
          <dgm:bulletEnabled val="1"/>
        </dgm:presLayoutVars>
      </dgm:prSet>
      <dgm:spPr/>
      <dgm:t>
        <a:bodyPr/>
        <a:lstStyle/>
        <a:p>
          <a:endParaRPr lang="en-GB"/>
        </a:p>
      </dgm:t>
    </dgm:pt>
    <dgm:pt modelId="{F21C2BA9-443F-4C16-A67D-D37B0584F2B6}" type="pres">
      <dgm:prSet presAssocID="{A4ABC4C8-6758-47B1-AC81-E7864F9CACB5}" presName="sp" presStyleCnt="0"/>
      <dgm:spPr/>
    </dgm:pt>
    <dgm:pt modelId="{7FC65732-8215-4BDD-8C26-99F8ACF905AF}" type="pres">
      <dgm:prSet presAssocID="{7AC13D28-BE3A-4892-88FE-DFC98286F12A}" presName="composite" presStyleCnt="0"/>
      <dgm:spPr/>
    </dgm:pt>
    <dgm:pt modelId="{FE5D2DD7-93F2-47AE-8131-5B0B1CFF4B1E}" type="pres">
      <dgm:prSet presAssocID="{7AC13D28-BE3A-4892-88FE-DFC98286F12A}" presName="parentText" presStyleLbl="alignNode1" presStyleIdx="4" presStyleCnt="7">
        <dgm:presLayoutVars>
          <dgm:chMax val="1"/>
          <dgm:bulletEnabled val="1"/>
        </dgm:presLayoutVars>
      </dgm:prSet>
      <dgm:spPr/>
      <dgm:t>
        <a:bodyPr/>
        <a:lstStyle/>
        <a:p>
          <a:endParaRPr lang="en-GB"/>
        </a:p>
      </dgm:t>
    </dgm:pt>
    <dgm:pt modelId="{ED7E6754-D339-4BDD-9ACA-A8470953DCEA}" type="pres">
      <dgm:prSet presAssocID="{7AC13D28-BE3A-4892-88FE-DFC98286F12A}" presName="descendantText" presStyleLbl="alignAcc1" presStyleIdx="4" presStyleCnt="7">
        <dgm:presLayoutVars>
          <dgm:bulletEnabled val="1"/>
        </dgm:presLayoutVars>
      </dgm:prSet>
      <dgm:spPr/>
      <dgm:t>
        <a:bodyPr/>
        <a:lstStyle/>
        <a:p>
          <a:endParaRPr lang="en-GB"/>
        </a:p>
      </dgm:t>
    </dgm:pt>
    <dgm:pt modelId="{50B43CB7-78C0-43CF-AD0B-5DCFB9B0F537}" type="pres">
      <dgm:prSet presAssocID="{C9F69AA9-AE5B-4336-ABEB-12AF9FF9FF1F}" presName="sp" presStyleCnt="0"/>
      <dgm:spPr/>
    </dgm:pt>
    <dgm:pt modelId="{2D77F770-3878-42D5-BCD3-634777BFF599}" type="pres">
      <dgm:prSet presAssocID="{B2B37AB8-559B-4702-B2C6-632A9AA658C1}" presName="composite" presStyleCnt="0"/>
      <dgm:spPr/>
    </dgm:pt>
    <dgm:pt modelId="{01F80F68-EA35-4D35-8806-EDBA428FD076}" type="pres">
      <dgm:prSet presAssocID="{B2B37AB8-559B-4702-B2C6-632A9AA658C1}" presName="parentText" presStyleLbl="alignNode1" presStyleIdx="5" presStyleCnt="7">
        <dgm:presLayoutVars>
          <dgm:chMax val="1"/>
          <dgm:bulletEnabled val="1"/>
        </dgm:presLayoutVars>
      </dgm:prSet>
      <dgm:spPr/>
      <dgm:t>
        <a:bodyPr/>
        <a:lstStyle/>
        <a:p>
          <a:endParaRPr lang="en-GB"/>
        </a:p>
      </dgm:t>
    </dgm:pt>
    <dgm:pt modelId="{9331D182-AD14-44D1-971E-CEC75109834F}" type="pres">
      <dgm:prSet presAssocID="{B2B37AB8-559B-4702-B2C6-632A9AA658C1}" presName="descendantText" presStyleLbl="alignAcc1" presStyleIdx="5" presStyleCnt="7">
        <dgm:presLayoutVars>
          <dgm:bulletEnabled val="1"/>
        </dgm:presLayoutVars>
      </dgm:prSet>
      <dgm:spPr/>
      <dgm:t>
        <a:bodyPr/>
        <a:lstStyle/>
        <a:p>
          <a:endParaRPr lang="en-GB"/>
        </a:p>
      </dgm:t>
    </dgm:pt>
    <dgm:pt modelId="{4C109E00-116B-42D1-B15B-9E085F7EB7DB}" type="pres">
      <dgm:prSet presAssocID="{A586103A-B052-4F9F-B2B1-825E4BEB74FF}" presName="sp" presStyleCnt="0"/>
      <dgm:spPr/>
    </dgm:pt>
    <dgm:pt modelId="{AE2D0626-C116-4FF2-8D50-02207F9F3401}" type="pres">
      <dgm:prSet presAssocID="{73F54956-7A20-4635-B05A-F3ED7827C164}" presName="composite" presStyleCnt="0"/>
      <dgm:spPr/>
    </dgm:pt>
    <dgm:pt modelId="{57445A5D-3DE1-4EF7-ACF7-924B6BDA76F7}" type="pres">
      <dgm:prSet presAssocID="{73F54956-7A20-4635-B05A-F3ED7827C164}" presName="parentText" presStyleLbl="alignNode1" presStyleIdx="6" presStyleCnt="7">
        <dgm:presLayoutVars>
          <dgm:chMax val="1"/>
          <dgm:bulletEnabled val="1"/>
        </dgm:presLayoutVars>
      </dgm:prSet>
      <dgm:spPr/>
      <dgm:t>
        <a:bodyPr/>
        <a:lstStyle/>
        <a:p>
          <a:endParaRPr lang="en-GB"/>
        </a:p>
      </dgm:t>
    </dgm:pt>
    <dgm:pt modelId="{B4552CAB-550E-48B3-B86D-4D15663C58C6}" type="pres">
      <dgm:prSet presAssocID="{73F54956-7A20-4635-B05A-F3ED7827C164}" presName="descendantText" presStyleLbl="alignAcc1" presStyleIdx="6" presStyleCnt="7">
        <dgm:presLayoutVars>
          <dgm:bulletEnabled val="1"/>
        </dgm:presLayoutVars>
      </dgm:prSet>
      <dgm:spPr/>
      <dgm:t>
        <a:bodyPr/>
        <a:lstStyle/>
        <a:p>
          <a:endParaRPr lang="en-GB"/>
        </a:p>
      </dgm:t>
    </dgm:pt>
  </dgm:ptLst>
  <dgm:cxnLst>
    <dgm:cxn modelId="{F2361D68-C670-437E-9936-7DE22C846A59}" type="presOf" srcId="{D96A885F-544A-4E62-BABE-73F2651339BF}" destId="{3E86E8FC-4A11-4AE3-B7B1-593024900CBF}" srcOrd="0" destOrd="0" presId="urn:microsoft.com/office/officeart/2005/8/layout/chevron2"/>
    <dgm:cxn modelId="{7157F26A-2169-488A-8CD5-BF953772A579}" type="presOf" srcId="{7AC13D28-BE3A-4892-88FE-DFC98286F12A}" destId="{FE5D2DD7-93F2-47AE-8131-5B0B1CFF4B1E}" srcOrd="0" destOrd="0" presId="urn:microsoft.com/office/officeart/2005/8/layout/chevron2"/>
    <dgm:cxn modelId="{6352ABE2-F8D5-40F2-9200-47C86223123B}" type="presOf" srcId="{38316DB2-1B70-4B7C-AB4F-97A713996349}" destId="{39374612-87AB-49B7-95AB-1AF5D709A16C}" srcOrd="0" destOrd="0" presId="urn:microsoft.com/office/officeart/2005/8/layout/chevron2"/>
    <dgm:cxn modelId="{A8D31A9B-1875-4973-BA2C-7B9859BC12C8}" srcId="{0F11C4B3-853F-499F-9AB8-307C82EC9F7F}" destId="{32D1188E-09B4-46A3-AF02-B4FB40CB9A96}" srcOrd="1" destOrd="0" parTransId="{0DC1E50E-757E-4B7A-987C-C31115ED17B5}" sibTransId="{83A8EDCA-0203-466B-B28B-EA52C402BC8C}"/>
    <dgm:cxn modelId="{4B0B79DB-6F18-4BFA-BAF9-192EB124F7C6}" type="presOf" srcId="{C734E053-0436-46A0-BC3D-ECE36841EB12}" destId="{ED7E6754-D339-4BDD-9ACA-A8470953DCEA}" srcOrd="0" destOrd="0" presId="urn:microsoft.com/office/officeart/2005/8/layout/chevron2"/>
    <dgm:cxn modelId="{9A2B0AAC-55FA-4413-AB6E-1066774F26A5}" type="presOf" srcId="{6D524950-9619-4655-9911-EDF2B95993F3}" destId="{1BB9EFEE-20BE-4E5C-92E9-888F670EC2AA}" srcOrd="0" destOrd="0" presId="urn:microsoft.com/office/officeart/2005/8/layout/chevron2"/>
    <dgm:cxn modelId="{08DD70AF-64C7-4D0B-B5C3-C066C1EFBBA7}" srcId="{0F11C4B3-853F-499F-9AB8-307C82EC9F7F}" destId="{573DC125-B601-46F1-8FEF-AABAC2E4F44E}" srcOrd="3" destOrd="0" parTransId="{EBCB9091-84F9-40EE-9A7B-D5D0D6C66637}" sibTransId="{A4ABC4C8-6758-47B1-AC81-E7864F9CACB5}"/>
    <dgm:cxn modelId="{0D1567EA-8169-4B94-9E7B-2A57DD4E522E}" srcId="{0F11C4B3-853F-499F-9AB8-307C82EC9F7F}" destId="{73F54956-7A20-4635-B05A-F3ED7827C164}" srcOrd="6" destOrd="0" parTransId="{E7AB28E7-E0B3-492B-95B4-6BE2227C94FF}" sibTransId="{95F7177D-A08A-444F-BCEB-994C3792BBE1}"/>
    <dgm:cxn modelId="{E17593F4-90A5-418F-88FD-E373C3759315}" type="presOf" srcId="{73F54956-7A20-4635-B05A-F3ED7827C164}" destId="{57445A5D-3DE1-4EF7-ACF7-924B6BDA76F7}" srcOrd="0" destOrd="0" presId="urn:microsoft.com/office/officeart/2005/8/layout/chevron2"/>
    <dgm:cxn modelId="{48EBCD5F-A74E-4639-8E64-3E3018B0E694}" type="presOf" srcId="{1C63A543-A003-495F-BE91-BB2AAB555B91}" destId="{B4552CAB-550E-48B3-B86D-4D15663C58C6}" srcOrd="0" destOrd="0" presId="urn:microsoft.com/office/officeart/2005/8/layout/chevron2"/>
    <dgm:cxn modelId="{E9847FF4-1B8D-4135-90DA-D9E93952A5AA}" type="presOf" srcId="{573DC125-B601-46F1-8FEF-AABAC2E4F44E}" destId="{A5701840-F51C-466F-B51C-F3447C208128}" srcOrd="0" destOrd="0" presId="urn:microsoft.com/office/officeart/2005/8/layout/chevron2"/>
    <dgm:cxn modelId="{DE14B2A3-D9D7-4121-A642-88C6845A6205}" srcId="{B2B37AB8-559B-4702-B2C6-632A9AA658C1}" destId="{778EAAFB-8D51-4D78-8D5A-A54ADBC706D0}" srcOrd="0" destOrd="0" parTransId="{1D9EE125-0BFF-4C6B-8363-E27B8446203D}" sibTransId="{3737A57F-EEB1-40F7-804F-81900B4FE30A}"/>
    <dgm:cxn modelId="{CA44070F-8CDB-4021-A2BA-EFF4595B1438}" type="presOf" srcId="{0F11C4B3-853F-499F-9AB8-307C82EC9F7F}" destId="{298CC131-B30E-4B0A-B059-6B4ADE836AEE}" srcOrd="0" destOrd="0" presId="urn:microsoft.com/office/officeart/2005/8/layout/chevron2"/>
    <dgm:cxn modelId="{F3008440-32F2-42FB-91DF-8B934CEB6611}" type="presOf" srcId="{32D1188E-09B4-46A3-AF02-B4FB40CB9A96}" destId="{99ABC255-065F-499A-BF85-01812DAAE6A3}" srcOrd="0" destOrd="0" presId="urn:microsoft.com/office/officeart/2005/8/layout/chevron2"/>
    <dgm:cxn modelId="{DAF3BDFC-FF19-43A7-A7AD-EDCDF517455F}" srcId="{6D524950-9619-4655-9911-EDF2B95993F3}" destId="{38316DB2-1B70-4B7C-AB4F-97A713996349}" srcOrd="0" destOrd="0" parTransId="{DDFD713F-7876-47A7-B1C9-D8CA41295D40}" sibTransId="{E0ACFDFA-C6F4-4C98-A617-CE439E65DE4E}"/>
    <dgm:cxn modelId="{69FD7622-FEC7-4E05-BC9B-07EB16C728C3}" type="presOf" srcId="{417E2ACA-763B-4ADD-BD76-B4190D0DF565}" destId="{7042DAAD-098C-48EC-BCA8-1AA813A8ECD2}" srcOrd="0" destOrd="0" presId="urn:microsoft.com/office/officeart/2005/8/layout/chevron2"/>
    <dgm:cxn modelId="{1F2EDCD6-556C-470D-AFEF-263C15E93204}" srcId="{0F11C4B3-853F-499F-9AB8-307C82EC9F7F}" destId="{B2B37AB8-559B-4702-B2C6-632A9AA658C1}" srcOrd="5" destOrd="0" parTransId="{1F61EBD2-E9CF-4114-9735-C7629E86137A}" sibTransId="{A586103A-B052-4F9F-B2B1-825E4BEB74FF}"/>
    <dgm:cxn modelId="{492CF384-569D-4DD1-9F63-E0C165769C5E}" srcId="{0F11C4B3-853F-499F-9AB8-307C82EC9F7F}" destId="{7AC13D28-BE3A-4892-88FE-DFC98286F12A}" srcOrd="4" destOrd="0" parTransId="{5BAE3451-42AA-42CF-935A-2BA4B287B458}" sibTransId="{C9F69AA9-AE5B-4336-ABEB-12AF9FF9FF1F}"/>
    <dgm:cxn modelId="{BE1D0A05-17D6-4437-B639-C6F39C0B9E2E}" srcId="{73F54956-7A20-4635-B05A-F3ED7827C164}" destId="{1C63A543-A003-495F-BE91-BB2AAB555B91}" srcOrd="0" destOrd="0" parTransId="{11741383-5033-4C3C-84A5-E39256B92014}" sibTransId="{A5DFEFC9-7CAB-45F8-8E0C-D7D0FF0A0E96}"/>
    <dgm:cxn modelId="{E411F78F-319B-492C-908B-E8AF4002EA43}" type="presOf" srcId="{5F9ECE45-2064-47F1-97EA-177BEC642E9F}" destId="{53450000-B084-44C1-A12F-4B4D05AA35FC}" srcOrd="0" destOrd="0" presId="urn:microsoft.com/office/officeart/2005/8/layout/chevron2"/>
    <dgm:cxn modelId="{035E9851-59AB-4FD9-8218-64EDA2022F7A}" srcId="{417E2ACA-763B-4ADD-BD76-B4190D0DF565}" destId="{D96A885F-544A-4E62-BABE-73F2651339BF}" srcOrd="0" destOrd="0" parTransId="{C66EE752-E1D8-485A-935B-5353CA1BEF28}" sibTransId="{C39CE0CB-ECDA-433F-B6D4-25C1CB76C786}"/>
    <dgm:cxn modelId="{00E62D30-1C7C-40FE-B171-200C45627667}" srcId="{573DC125-B601-46F1-8FEF-AABAC2E4F44E}" destId="{F623187D-579B-4057-8C19-9EFAD760737B}" srcOrd="0" destOrd="0" parTransId="{E6C26469-0C90-42B4-ACD1-8A4C1B1161FC}" sibTransId="{B9732C36-B058-47D6-92DF-7F631E095629}"/>
    <dgm:cxn modelId="{12A1498C-38B6-4A02-892C-400116A282D1}" srcId="{7AC13D28-BE3A-4892-88FE-DFC98286F12A}" destId="{C734E053-0436-46A0-BC3D-ECE36841EB12}" srcOrd="0" destOrd="0" parTransId="{F8A0D6CF-D056-4D26-B402-A78A8100DA6D}" sibTransId="{37AEDB3E-5FF9-4DC2-980C-2DB107AFB24D}"/>
    <dgm:cxn modelId="{65455A7E-3BBD-4C0E-8517-50003967D058}" srcId="{0F11C4B3-853F-499F-9AB8-307C82EC9F7F}" destId="{417E2ACA-763B-4ADD-BD76-B4190D0DF565}" srcOrd="2" destOrd="0" parTransId="{E6B4F6EA-822F-4506-AC44-1A5EB486D78A}" sibTransId="{C1099506-7269-4335-AF0F-44035159D36A}"/>
    <dgm:cxn modelId="{CBF5BA87-56AC-4CB2-9D7B-E71063C42328}" type="presOf" srcId="{F623187D-579B-4057-8C19-9EFAD760737B}" destId="{D3942775-A8F8-413A-B37D-276C4C733D99}" srcOrd="0" destOrd="0" presId="urn:microsoft.com/office/officeart/2005/8/layout/chevron2"/>
    <dgm:cxn modelId="{4A29CD1E-D580-4423-A621-1AB109D74AF7}" srcId="{32D1188E-09B4-46A3-AF02-B4FB40CB9A96}" destId="{5F9ECE45-2064-47F1-97EA-177BEC642E9F}" srcOrd="0" destOrd="0" parTransId="{1C7A6B4D-91CF-4D2A-A486-5301F78B43AF}" sibTransId="{0C110960-CFF1-4680-ABB5-8F42D8D85643}"/>
    <dgm:cxn modelId="{501DE56D-0E15-4193-9305-C54163AB264E}" srcId="{0F11C4B3-853F-499F-9AB8-307C82EC9F7F}" destId="{6D524950-9619-4655-9911-EDF2B95993F3}" srcOrd="0" destOrd="0" parTransId="{D2A6217F-A2D6-4732-B845-F88D1F9AC3B9}" sibTransId="{32A57439-268B-403C-8531-56F2BFB500D7}"/>
    <dgm:cxn modelId="{5262010D-6A68-4CF1-904C-91AFCBE4C89A}" type="presOf" srcId="{B2B37AB8-559B-4702-B2C6-632A9AA658C1}" destId="{01F80F68-EA35-4D35-8806-EDBA428FD076}" srcOrd="0" destOrd="0" presId="urn:microsoft.com/office/officeart/2005/8/layout/chevron2"/>
    <dgm:cxn modelId="{B2331BD5-27CB-4C9A-9651-0FAB43A5F509}" type="presOf" srcId="{778EAAFB-8D51-4D78-8D5A-A54ADBC706D0}" destId="{9331D182-AD14-44D1-971E-CEC75109834F}" srcOrd="0" destOrd="0" presId="urn:microsoft.com/office/officeart/2005/8/layout/chevron2"/>
    <dgm:cxn modelId="{CCF752C1-E27B-4B38-B751-B33BD14058A2}" type="presParOf" srcId="{298CC131-B30E-4B0A-B059-6B4ADE836AEE}" destId="{D6BD863D-5D2B-42E7-B345-0567AD8AC86A}" srcOrd="0" destOrd="0" presId="urn:microsoft.com/office/officeart/2005/8/layout/chevron2"/>
    <dgm:cxn modelId="{9C11380C-1037-44A3-A1BC-A7E4BC9CFA0D}" type="presParOf" srcId="{D6BD863D-5D2B-42E7-B345-0567AD8AC86A}" destId="{1BB9EFEE-20BE-4E5C-92E9-888F670EC2AA}" srcOrd="0" destOrd="0" presId="urn:microsoft.com/office/officeart/2005/8/layout/chevron2"/>
    <dgm:cxn modelId="{4C75A957-B26C-4EC3-8788-955214956512}" type="presParOf" srcId="{D6BD863D-5D2B-42E7-B345-0567AD8AC86A}" destId="{39374612-87AB-49B7-95AB-1AF5D709A16C}" srcOrd="1" destOrd="0" presId="urn:microsoft.com/office/officeart/2005/8/layout/chevron2"/>
    <dgm:cxn modelId="{76AC6995-4715-45E6-97CD-2E2C76891B4A}" type="presParOf" srcId="{298CC131-B30E-4B0A-B059-6B4ADE836AEE}" destId="{0F4FCE48-252D-4B36-B331-7B1AB2A6909E}" srcOrd="1" destOrd="0" presId="urn:microsoft.com/office/officeart/2005/8/layout/chevron2"/>
    <dgm:cxn modelId="{33A1458C-657E-4F04-844B-2100B7731316}" type="presParOf" srcId="{298CC131-B30E-4B0A-B059-6B4ADE836AEE}" destId="{57AE2387-711A-475B-B43E-8640615D2AA6}" srcOrd="2" destOrd="0" presId="urn:microsoft.com/office/officeart/2005/8/layout/chevron2"/>
    <dgm:cxn modelId="{9E3FCBE3-C94B-41ED-8B02-59CB84B71664}" type="presParOf" srcId="{57AE2387-711A-475B-B43E-8640615D2AA6}" destId="{99ABC255-065F-499A-BF85-01812DAAE6A3}" srcOrd="0" destOrd="0" presId="urn:microsoft.com/office/officeart/2005/8/layout/chevron2"/>
    <dgm:cxn modelId="{B19342D0-8B36-49F8-B1A7-FF9C1CC2F1DD}" type="presParOf" srcId="{57AE2387-711A-475B-B43E-8640615D2AA6}" destId="{53450000-B084-44C1-A12F-4B4D05AA35FC}" srcOrd="1" destOrd="0" presId="urn:microsoft.com/office/officeart/2005/8/layout/chevron2"/>
    <dgm:cxn modelId="{18C32985-6734-48CA-9485-625770C48B7A}" type="presParOf" srcId="{298CC131-B30E-4B0A-B059-6B4ADE836AEE}" destId="{A8812C8F-280C-4680-A02E-2A6D42164413}" srcOrd="3" destOrd="0" presId="urn:microsoft.com/office/officeart/2005/8/layout/chevron2"/>
    <dgm:cxn modelId="{0FCEC0F2-206E-4E9E-B6C5-3CD990378791}" type="presParOf" srcId="{298CC131-B30E-4B0A-B059-6B4ADE836AEE}" destId="{5C5180A6-F23B-421E-A8B7-92370988068A}" srcOrd="4" destOrd="0" presId="urn:microsoft.com/office/officeart/2005/8/layout/chevron2"/>
    <dgm:cxn modelId="{CEB3BB06-9763-4B6E-881F-E6445CB765E2}" type="presParOf" srcId="{5C5180A6-F23B-421E-A8B7-92370988068A}" destId="{7042DAAD-098C-48EC-BCA8-1AA813A8ECD2}" srcOrd="0" destOrd="0" presId="urn:microsoft.com/office/officeart/2005/8/layout/chevron2"/>
    <dgm:cxn modelId="{AD223FA5-A0DD-467C-995A-4DC525968158}" type="presParOf" srcId="{5C5180A6-F23B-421E-A8B7-92370988068A}" destId="{3E86E8FC-4A11-4AE3-B7B1-593024900CBF}" srcOrd="1" destOrd="0" presId="urn:microsoft.com/office/officeart/2005/8/layout/chevron2"/>
    <dgm:cxn modelId="{2DBDB3D1-C0A0-4B64-9675-B7E3F3A51CC3}" type="presParOf" srcId="{298CC131-B30E-4B0A-B059-6B4ADE836AEE}" destId="{A90EF659-CF41-42FF-9458-D04A579FBE7C}" srcOrd="5" destOrd="0" presId="urn:microsoft.com/office/officeart/2005/8/layout/chevron2"/>
    <dgm:cxn modelId="{09F25028-EF96-43CB-91BD-282B46E27224}" type="presParOf" srcId="{298CC131-B30E-4B0A-B059-6B4ADE836AEE}" destId="{04513F51-19A2-4843-B9B6-B1954440E06B}" srcOrd="6" destOrd="0" presId="urn:microsoft.com/office/officeart/2005/8/layout/chevron2"/>
    <dgm:cxn modelId="{7598A50C-EEA1-47C4-917D-88326F957D5D}" type="presParOf" srcId="{04513F51-19A2-4843-B9B6-B1954440E06B}" destId="{A5701840-F51C-466F-B51C-F3447C208128}" srcOrd="0" destOrd="0" presId="urn:microsoft.com/office/officeart/2005/8/layout/chevron2"/>
    <dgm:cxn modelId="{AFEBB7DD-252C-4FAD-9A08-04A4BF188ACC}" type="presParOf" srcId="{04513F51-19A2-4843-B9B6-B1954440E06B}" destId="{D3942775-A8F8-413A-B37D-276C4C733D99}" srcOrd="1" destOrd="0" presId="urn:microsoft.com/office/officeart/2005/8/layout/chevron2"/>
    <dgm:cxn modelId="{829EF06F-E64D-4D10-9D77-ED6FBCBEB34D}" type="presParOf" srcId="{298CC131-B30E-4B0A-B059-6B4ADE836AEE}" destId="{F21C2BA9-443F-4C16-A67D-D37B0584F2B6}" srcOrd="7" destOrd="0" presId="urn:microsoft.com/office/officeart/2005/8/layout/chevron2"/>
    <dgm:cxn modelId="{17CB7B87-86D6-4673-B0A0-62C268812F20}" type="presParOf" srcId="{298CC131-B30E-4B0A-B059-6B4ADE836AEE}" destId="{7FC65732-8215-4BDD-8C26-99F8ACF905AF}" srcOrd="8" destOrd="0" presId="urn:microsoft.com/office/officeart/2005/8/layout/chevron2"/>
    <dgm:cxn modelId="{5EC37316-02E1-44A1-9ADD-D3D44B881C6D}" type="presParOf" srcId="{7FC65732-8215-4BDD-8C26-99F8ACF905AF}" destId="{FE5D2DD7-93F2-47AE-8131-5B0B1CFF4B1E}" srcOrd="0" destOrd="0" presId="urn:microsoft.com/office/officeart/2005/8/layout/chevron2"/>
    <dgm:cxn modelId="{872060CF-ABA8-4181-8994-E044C6F44B10}" type="presParOf" srcId="{7FC65732-8215-4BDD-8C26-99F8ACF905AF}" destId="{ED7E6754-D339-4BDD-9ACA-A8470953DCEA}" srcOrd="1" destOrd="0" presId="urn:microsoft.com/office/officeart/2005/8/layout/chevron2"/>
    <dgm:cxn modelId="{7D0B5838-1936-4396-ACF0-8150BE1292E6}" type="presParOf" srcId="{298CC131-B30E-4B0A-B059-6B4ADE836AEE}" destId="{50B43CB7-78C0-43CF-AD0B-5DCFB9B0F537}" srcOrd="9" destOrd="0" presId="urn:microsoft.com/office/officeart/2005/8/layout/chevron2"/>
    <dgm:cxn modelId="{6F10CDF4-9B11-4074-A850-302518E6FFF6}" type="presParOf" srcId="{298CC131-B30E-4B0A-B059-6B4ADE836AEE}" destId="{2D77F770-3878-42D5-BCD3-634777BFF599}" srcOrd="10" destOrd="0" presId="urn:microsoft.com/office/officeart/2005/8/layout/chevron2"/>
    <dgm:cxn modelId="{71BEDFD2-D210-4566-9BEE-9F065DFBB524}" type="presParOf" srcId="{2D77F770-3878-42D5-BCD3-634777BFF599}" destId="{01F80F68-EA35-4D35-8806-EDBA428FD076}" srcOrd="0" destOrd="0" presId="urn:microsoft.com/office/officeart/2005/8/layout/chevron2"/>
    <dgm:cxn modelId="{84B2BD33-89A3-4F87-8EB4-2817EE6B43EC}" type="presParOf" srcId="{2D77F770-3878-42D5-BCD3-634777BFF599}" destId="{9331D182-AD14-44D1-971E-CEC75109834F}" srcOrd="1" destOrd="0" presId="urn:microsoft.com/office/officeart/2005/8/layout/chevron2"/>
    <dgm:cxn modelId="{CC1F2CF7-6BCE-4CDC-BC66-40584267A425}" type="presParOf" srcId="{298CC131-B30E-4B0A-B059-6B4ADE836AEE}" destId="{4C109E00-116B-42D1-B15B-9E085F7EB7DB}" srcOrd="11" destOrd="0" presId="urn:microsoft.com/office/officeart/2005/8/layout/chevron2"/>
    <dgm:cxn modelId="{98930782-6D69-4C41-B8DD-F50AC9E6C066}" type="presParOf" srcId="{298CC131-B30E-4B0A-B059-6B4ADE836AEE}" destId="{AE2D0626-C116-4FF2-8D50-02207F9F3401}" srcOrd="12" destOrd="0" presId="urn:microsoft.com/office/officeart/2005/8/layout/chevron2"/>
    <dgm:cxn modelId="{DD07589C-F117-4B22-AD0E-B6CCEFDFB6FD}" type="presParOf" srcId="{AE2D0626-C116-4FF2-8D50-02207F9F3401}" destId="{57445A5D-3DE1-4EF7-ACF7-924B6BDA76F7}" srcOrd="0" destOrd="0" presId="urn:microsoft.com/office/officeart/2005/8/layout/chevron2"/>
    <dgm:cxn modelId="{CD0FD88E-C0CD-4BF5-B62B-3EB5DE2837CD}" type="presParOf" srcId="{AE2D0626-C116-4FF2-8D50-02207F9F3401}" destId="{B4552CAB-550E-48B3-B86D-4D15663C58C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42F7F9-EB9C-4129-8BFD-E9D8F1A528AD}" type="doc">
      <dgm:prSet loTypeId="urn:microsoft.com/office/officeart/2005/8/layout/hierarchy4" loCatId="hierarchy" qsTypeId="urn:microsoft.com/office/officeart/2005/8/quickstyle/3d2" qsCatId="3D" csTypeId="urn:microsoft.com/office/officeart/2005/8/colors/accent1_2" csCatId="accent1" phldr="1"/>
      <dgm:spPr/>
      <dgm:t>
        <a:bodyPr/>
        <a:lstStyle/>
        <a:p>
          <a:endParaRPr lang="en-GB"/>
        </a:p>
      </dgm:t>
    </dgm:pt>
    <dgm:pt modelId="{914F4B99-10D6-488A-A6E5-9A0055315BFC}">
      <dgm:prSet phldrT="[Text]"/>
      <dgm:spPr/>
      <dgm:t>
        <a:bodyPr/>
        <a:lstStyle/>
        <a:p>
          <a:r>
            <a:rPr lang="en-GB" dirty="0" smtClean="0"/>
            <a:t>Science A</a:t>
          </a:r>
          <a:endParaRPr lang="en-GB" dirty="0"/>
        </a:p>
      </dgm:t>
    </dgm:pt>
    <dgm:pt modelId="{53979D92-F22D-4687-B447-2F28F01A70B8}" type="parTrans" cxnId="{3661ABA4-CE6C-4DDA-9EF6-3C32415A0D85}">
      <dgm:prSet/>
      <dgm:spPr/>
      <dgm:t>
        <a:bodyPr/>
        <a:lstStyle/>
        <a:p>
          <a:endParaRPr lang="en-GB"/>
        </a:p>
      </dgm:t>
    </dgm:pt>
    <dgm:pt modelId="{978FF2C6-30B6-4DA1-AED1-239E13C14C21}" type="sibTrans" cxnId="{3661ABA4-CE6C-4DDA-9EF6-3C32415A0D85}">
      <dgm:prSet/>
      <dgm:spPr/>
      <dgm:t>
        <a:bodyPr/>
        <a:lstStyle/>
        <a:p>
          <a:endParaRPr lang="en-GB"/>
        </a:p>
      </dgm:t>
    </dgm:pt>
    <dgm:pt modelId="{98C85FA7-5A45-4753-ADF2-34B46FC99FD9}">
      <dgm:prSet phldrT="[Text]" custT="1"/>
      <dgm:spPr/>
      <dgm:t>
        <a:bodyPr/>
        <a:lstStyle/>
        <a:p>
          <a:r>
            <a:rPr lang="en-GB" sz="2000" dirty="0" smtClean="0"/>
            <a:t>BU1.3 Vitamin C</a:t>
          </a:r>
          <a:endParaRPr lang="en-GB" sz="2000" dirty="0"/>
        </a:p>
      </dgm:t>
    </dgm:pt>
    <dgm:pt modelId="{6729A1BE-1337-4B33-86A5-069AADCDDDAB}" type="parTrans" cxnId="{99EE9D3F-38A1-489A-AA2E-05EE5AF45E67}">
      <dgm:prSet/>
      <dgm:spPr/>
      <dgm:t>
        <a:bodyPr/>
        <a:lstStyle/>
        <a:p>
          <a:endParaRPr lang="en-GB"/>
        </a:p>
      </dgm:t>
    </dgm:pt>
    <dgm:pt modelId="{2B4DEC83-94DF-439C-85DC-C9BCB2EF7EA3}" type="sibTrans" cxnId="{99EE9D3F-38A1-489A-AA2E-05EE5AF45E67}">
      <dgm:prSet/>
      <dgm:spPr/>
      <dgm:t>
        <a:bodyPr/>
        <a:lstStyle/>
        <a:p>
          <a:endParaRPr lang="en-GB"/>
        </a:p>
      </dgm:t>
    </dgm:pt>
    <dgm:pt modelId="{CF58A762-A0C1-4DBC-89DF-77380B37A602}">
      <dgm:prSet phldrT="[Text]"/>
      <dgm:spPr/>
      <dgm:t>
        <a:bodyPr/>
        <a:lstStyle/>
        <a:p>
          <a:r>
            <a:rPr lang="en-GB" b="1" u="sng" dirty="0" smtClean="0"/>
            <a:t>Hypothesis</a:t>
          </a:r>
          <a:r>
            <a:rPr lang="en-GB" dirty="0" smtClean="0"/>
            <a:t> - ‘</a:t>
          </a:r>
          <a:r>
            <a:rPr lang="en-US" dirty="0" smtClean="0"/>
            <a:t>How much vitamin C is in food depends upon the time the food is cooked for.’</a:t>
          </a:r>
          <a:endParaRPr lang="en-GB" dirty="0"/>
        </a:p>
      </dgm:t>
    </dgm:pt>
    <dgm:pt modelId="{6BA8E99E-C84E-4398-B23F-72AD1346108B}" type="parTrans" cxnId="{A1A238CE-F653-4AF0-895F-06B9F626DF7A}">
      <dgm:prSet/>
      <dgm:spPr/>
      <dgm:t>
        <a:bodyPr/>
        <a:lstStyle/>
        <a:p>
          <a:endParaRPr lang="en-GB"/>
        </a:p>
      </dgm:t>
    </dgm:pt>
    <dgm:pt modelId="{EA5E15A4-254C-4319-99B5-F62837DF3EB7}" type="sibTrans" cxnId="{A1A238CE-F653-4AF0-895F-06B9F626DF7A}">
      <dgm:prSet/>
      <dgm:spPr/>
      <dgm:t>
        <a:bodyPr/>
        <a:lstStyle/>
        <a:p>
          <a:endParaRPr lang="en-GB"/>
        </a:p>
      </dgm:t>
    </dgm:pt>
    <dgm:pt modelId="{47B33EF7-DABD-4F13-B06F-52D7328C9233}">
      <dgm:prSet phldrT="[Text]" custT="1"/>
      <dgm:spPr/>
      <dgm:t>
        <a:bodyPr/>
        <a:lstStyle/>
        <a:p>
          <a:r>
            <a:rPr lang="en-GB" sz="2000" dirty="0" smtClean="0"/>
            <a:t>CU1.3 Carbonate Ores</a:t>
          </a:r>
          <a:endParaRPr lang="en-GB" sz="2000" dirty="0"/>
        </a:p>
      </dgm:t>
    </dgm:pt>
    <dgm:pt modelId="{0B24E717-FBF7-409E-8AE1-BFDE11B141A4}" type="parTrans" cxnId="{F8011629-B1E6-43CE-A95E-BFC25F9E9AEB}">
      <dgm:prSet/>
      <dgm:spPr/>
      <dgm:t>
        <a:bodyPr/>
        <a:lstStyle/>
        <a:p>
          <a:endParaRPr lang="en-GB"/>
        </a:p>
      </dgm:t>
    </dgm:pt>
    <dgm:pt modelId="{F6592CFC-AA35-40B0-9460-2F0E0F80883F}" type="sibTrans" cxnId="{F8011629-B1E6-43CE-A95E-BFC25F9E9AEB}">
      <dgm:prSet/>
      <dgm:spPr/>
      <dgm:t>
        <a:bodyPr/>
        <a:lstStyle/>
        <a:p>
          <a:endParaRPr lang="en-GB"/>
        </a:p>
      </dgm:t>
    </dgm:pt>
    <dgm:pt modelId="{EADE63A6-200F-4ECD-9450-1D4F442E957E}">
      <dgm:prSet phldrT="[Text]" custT="1"/>
      <dgm:spPr/>
      <dgm:t>
        <a:bodyPr/>
        <a:lstStyle/>
        <a:p>
          <a:r>
            <a:rPr lang="en-GB" sz="2000" dirty="0" smtClean="0"/>
            <a:t>PU1.3 Reflection</a:t>
          </a:r>
          <a:endParaRPr lang="en-GB" sz="2000" dirty="0"/>
        </a:p>
      </dgm:t>
    </dgm:pt>
    <dgm:pt modelId="{815AB3BA-DBA8-4E61-862F-1515BC85946F}" type="parTrans" cxnId="{08F42BC3-7A39-4F11-B9A0-704A5089D000}">
      <dgm:prSet/>
      <dgm:spPr/>
      <dgm:t>
        <a:bodyPr/>
        <a:lstStyle/>
        <a:p>
          <a:endParaRPr lang="en-GB"/>
        </a:p>
      </dgm:t>
    </dgm:pt>
    <dgm:pt modelId="{6CDFC322-EE06-4207-9536-A0C5C6B9935D}" type="sibTrans" cxnId="{08F42BC3-7A39-4F11-B9A0-704A5089D000}">
      <dgm:prSet/>
      <dgm:spPr/>
      <dgm:t>
        <a:bodyPr/>
        <a:lstStyle/>
        <a:p>
          <a:endParaRPr lang="en-GB"/>
        </a:p>
      </dgm:t>
    </dgm:pt>
    <dgm:pt modelId="{3DE71E9B-E71D-4DA5-B5B1-6F89E4DB77E8}">
      <dgm:prSet/>
      <dgm:spPr/>
      <dgm:t>
        <a:bodyPr/>
        <a:lstStyle/>
        <a:p>
          <a:r>
            <a:rPr lang="en-GB" b="1" u="sng" dirty="0" smtClean="0"/>
            <a:t>Suggested contexts</a:t>
          </a:r>
          <a:r>
            <a:rPr lang="en-GB" dirty="0" smtClean="0"/>
            <a:t> - </a:t>
          </a:r>
          <a:r>
            <a:rPr lang="en-US" dirty="0" smtClean="0"/>
            <a:t>preparing diets for hospital patients or malnourished people or showing household cooks how to retain vitamins in cooked food</a:t>
          </a:r>
          <a:endParaRPr lang="en-GB" dirty="0" smtClean="0"/>
        </a:p>
      </dgm:t>
    </dgm:pt>
    <dgm:pt modelId="{EA6850C4-D447-48F3-8F9A-B6B90E3A54AC}" type="parTrans" cxnId="{E7F30BBA-B348-414B-BDD0-A0F77FF4CCD0}">
      <dgm:prSet/>
      <dgm:spPr/>
      <dgm:t>
        <a:bodyPr/>
        <a:lstStyle/>
        <a:p>
          <a:endParaRPr lang="en-GB"/>
        </a:p>
      </dgm:t>
    </dgm:pt>
    <dgm:pt modelId="{AB44EE6F-2A22-4D37-9E7C-EB6B546DC00D}" type="sibTrans" cxnId="{E7F30BBA-B348-414B-BDD0-A0F77FF4CCD0}">
      <dgm:prSet/>
      <dgm:spPr/>
      <dgm:t>
        <a:bodyPr/>
        <a:lstStyle/>
        <a:p>
          <a:endParaRPr lang="en-GB"/>
        </a:p>
      </dgm:t>
    </dgm:pt>
    <dgm:pt modelId="{4A81CE0E-92C6-4494-BBE7-E8CFAA531243}">
      <dgm:prSet phldrT="[Text]"/>
      <dgm:spPr/>
      <dgm:t>
        <a:bodyPr/>
        <a:lstStyle/>
        <a:p>
          <a:r>
            <a:rPr lang="en-GB" b="1" u="sng" dirty="0" smtClean="0"/>
            <a:t>Hypothesis</a:t>
          </a:r>
          <a:r>
            <a:rPr lang="en-GB" b="0" u="none" dirty="0" smtClean="0"/>
            <a:t> </a:t>
          </a:r>
          <a:r>
            <a:rPr lang="en-GB" dirty="0" smtClean="0"/>
            <a:t>- </a:t>
          </a:r>
          <a:r>
            <a:rPr lang="en-US" dirty="0" smtClean="0"/>
            <a:t>‘The amount of carbonate in an ore sample can be measured by adding hydrochloric acid to the sample until it stops fizzing.’</a:t>
          </a:r>
          <a:endParaRPr lang="en-GB" dirty="0"/>
        </a:p>
      </dgm:t>
    </dgm:pt>
    <dgm:pt modelId="{5C29CD03-D1A7-481B-AA35-22BED8147E89}" type="parTrans" cxnId="{70C2AA42-3654-4AC5-A872-4E16766F9398}">
      <dgm:prSet/>
      <dgm:spPr/>
      <dgm:t>
        <a:bodyPr/>
        <a:lstStyle/>
        <a:p>
          <a:endParaRPr lang="en-GB"/>
        </a:p>
      </dgm:t>
    </dgm:pt>
    <dgm:pt modelId="{9D09261F-2612-4215-961C-F7748027733C}" type="sibTrans" cxnId="{70C2AA42-3654-4AC5-A872-4E16766F9398}">
      <dgm:prSet/>
      <dgm:spPr/>
      <dgm:t>
        <a:bodyPr/>
        <a:lstStyle/>
        <a:p>
          <a:endParaRPr lang="en-GB"/>
        </a:p>
      </dgm:t>
    </dgm:pt>
    <dgm:pt modelId="{B2F04240-0ED8-44F5-9588-B9D53B973863}">
      <dgm:prSet phldrT="[Text]"/>
      <dgm:spPr/>
      <dgm:t>
        <a:bodyPr/>
        <a:lstStyle/>
        <a:p>
          <a:r>
            <a:rPr lang="en-GB" b="1" u="sng" dirty="0" smtClean="0"/>
            <a:t>Suggested contexts</a:t>
          </a:r>
          <a:r>
            <a:rPr lang="en-GB" dirty="0" smtClean="0"/>
            <a:t> - </a:t>
          </a:r>
          <a:r>
            <a:rPr lang="en-US" dirty="0" smtClean="0"/>
            <a:t>where to locate a quarry to obtain ore from, or comparing ores to determine the location likely to produce the most metal</a:t>
          </a:r>
          <a:endParaRPr lang="en-GB" dirty="0"/>
        </a:p>
      </dgm:t>
    </dgm:pt>
    <dgm:pt modelId="{3066D860-0AF4-47BD-AB91-F62547FA370F}" type="parTrans" cxnId="{400936E2-0635-47BB-9845-14887198555F}">
      <dgm:prSet/>
      <dgm:spPr/>
      <dgm:t>
        <a:bodyPr/>
        <a:lstStyle/>
        <a:p>
          <a:endParaRPr lang="en-GB"/>
        </a:p>
      </dgm:t>
    </dgm:pt>
    <dgm:pt modelId="{86C69D8E-81CA-4E75-B427-0913108DEA03}" type="sibTrans" cxnId="{400936E2-0635-47BB-9845-14887198555F}">
      <dgm:prSet/>
      <dgm:spPr/>
      <dgm:t>
        <a:bodyPr/>
        <a:lstStyle/>
        <a:p>
          <a:endParaRPr lang="en-GB"/>
        </a:p>
      </dgm:t>
    </dgm:pt>
    <dgm:pt modelId="{9F903C75-4D6F-4CA8-B563-CD435ABE2F18}">
      <dgm:prSet phldrT="[Text]"/>
      <dgm:spPr/>
      <dgm:t>
        <a:bodyPr/>
        <a:lstStyle/>
        <a:p>
          <a:r>
            <a:rPr lang="en-GB" b="1" u="sng" dirty="0" smtClean="0"/>
            <a:t>Hypothesis</a:t>
          </a:r>
          <a:r>
            <a:rPr lang="en-GB" dirty="0" smtClean="0"/>
            <a:t> - </a:t>
          </a:r>
          <a:r>
            <a:rPr lang="en-US" dirty="0" smtClean="0"/>
            <a:t>‘The angle of reflection depends upon the angle of incidence’.</a:t>
          </a:r>
          <a:endParaRPr lang="en-GB" dirty="0"/>
        </a:p>
      </dgm:t>
    </dgm:pt>
    <dgm:pt modelId="{8D54FC74-9887-4E7A-8C88-EEB571650F72}" type="parTrans" cxnId="{445D470D-9A82-4ACC-A2EE-33660D7DF34F}">
      <dgm:prSet/>
      <dgm:spPr/>
      <dgm:t>
        <a:bodyPr/>
        <a:lstStyle/>
        <a:p>
          <a:endParaRPr lang="en-GB"/>
        </a:p>
      </dgm:t>
    </dgm:pt>
    <dgm:pt modelId="{853CFF36-21E7-4060-A7C0-DD227EB3BA82}" type="sibTrans" cxnId="{445D470D-9A82-4ACC-A2EE-33660D7DF34F}">
      <dgm:prSet/>
      <dgm:spPr/>
      <dgm:t>
        <a:bodyPr/>
        <a:lstStyle/>
        <a:p>
          <a:endParaRPr lang="en-GB"/>
        </a:p>
      </dgm:t>
    </dgm:pt>
    <dgm:pt modelId="{FBDF2AB6-BAF4-4F7D-AEA7-BB8DAE95AB02}">
      <dgm:prSet phldrT="[Text]"/>
      <dgm:spPr/>
      <dgm:t>
        <a:bodyPr/>
        <a:lstStyle/>
        <a:p>
          <a:r>
            <a:rPr lang="en-GB" b="1" u="sng" dirty="0" smtClean="0"/>
            <a:t>Suggested contexts</a:t>
          </a:r>
          <a:r>
            <a:rPr lang="en-GB" dirty="0" smtClean="0"/>
            <a:t> - </a:t>
          </a:r>
          <a:r>
            <a:rPr lang="en-US" dirty="0" smtClean="0"/>
            <a:t>rear view mirrors in cars, or periscopes.</a:t>
          </a:r>
          <a:endParaRPr lang="en-GB" dirty="0"/>
        </a:p>
      </dgm:t>
    </dgm:pt>
    <dgm:pt modelId="{BB5BD96E-0848-4200-9E2D-36492A7B783E}" type="parTrans" cxnId="{56909F66-861B-4B80-8FAC-07959C4EC1BD}">
      <dgm:prSet/>
      <dgm:spPr/>
      <dgm:t>
        <a:bodyPr/>
        <a:lstStyle/>
        <a:p>
          <a:endParaRPr lang="en-GB"/>
        </a:p>
      </dgm:t>
    </dgm:pt>
    <dgm:pt modelId="{6E774105-B6D5-489F-8A1D-B9E136D2E553}" type="sibTrans" cxnId="{56909F66-861B-4B80-8FAC-07959C4EC1BD}">
      <dgm:prSet/>
      <dgm:spPr/>
      <dgm:t>
        <a:bodyPr/>
        <a:lstStyle/>
        <a:p>
          <a:endParaRPr lang="en-GB"/>
        </a:p>
      </dgm:t>
    </dgm:pt>
    <dgm:pt modelId="{CDFB1A76-2CA7-4A17-BF01-4ECE08A5BE0C}" type="pres">
      <dgm:prSet presAssocID="{3C42F7F9-EB9C-4129-8BFD-E9D8F1A528AD}" presName="Name0" presStyleCnt="0">
        <dgm:presLayoutVars>
          <dgm:chPref val="1"/>
          <dgm:dir/>
          <dgm:animOne val="branch"/>
          <dgm:animLvl val="lvl"/>
          <dgm:resizeHandles/>
        </dgm:presLayoutVars>
      </dgm:prSet>
      <dgm:spPr/>
      <dgm:t>
        <a:bodyPr/>
        <a:lstStyle/>
        <a:p>
          <a:endParaRPr lang="en-GB"/>
        </a:p>
      </dgm:t>
    </dgm:pt>
    <dgm:pt modelId="{681BF5CA-63C4-4BB1-BEA4-03A1B057AE86}" type="pres">
      <dgm:prSet presAssocID="{914F4B99-10D6-488A-A6E5-9A0055315BFC}" presName="vertOne" presStyleCnt="0"/>
      <dgm:spPr/>
    </dgm:pt>
    <dgm:pt modelId="{8058D818-EFDB-407F-B7FF-8759B067FB4E}" type="pres">
      <dgm:prSet presAssocID="{914F4B99-10D6-488A-A6E5-9A0055315BFC}" presName="txOne" presStyleLbl="node0" presStyleIdx="0" presStyleCnt="1">
        <dgm:presLayoutVars>
          <dgm:chPref val="3"/>
        </dgm:presLayoutVars>
      </dgm:prSet>
      <dgm:spPr/>
      <dgm:t>
        <a:bodyPr/>
        <a:lstStyle/>
        <a:p>
          <a:endParaRPr lang="en-GB"/>
        </a:p>
      </dgm:t>
    </dgm:pt>
    <dgm:pt modelId="{C6514AB5-1310-4288-B02C-789A62FCA17F}" type="pres">
      <dgm:prSet presAssocID="{914F4B99-10D6-488A-A6E5-9A0055315BFC}" presName="parTransOne" presStyleCnt="0"/>
      <dgm:spPr/>
    </dgm:pt>
    <dgm:pt modelId="{719C6057-056E-4593-AB97-935F8D29552F}" type="pres">
      <dgm:prSet presAssocID="{914F4B99-10D6-488A-A6E5-9A0055315BFC}" presName="horzOne" presStyleCnt="0"/>
      <dgm:spPr/>
    </dgm:pt>
    <dgm:pt modelId="{BC6DDE1A-04F6-43FC-B5D8-C59B62B1E2B6}" type="pres">
      <dgm:prSet presAssocID="{98C85FA7-5A45-4753-ADF2-34B46FC99FD9}" presName="vertTwo" presStyleCnt="0"/>
      <dgm:spPr/>
    </dgm:pt>
    <dgm:pt modelId="{8AECA619-459F-4937-8FF4-5F9E8835B17C}" type="pres">
      <dgm:prSet presAssocID="{98C85FA7-5A45-4753-ADF2-34B46FC99FD9}" presName="txTwo" presStyleLbl="node2" presStyleIdx="0" presStyleCnt="3">
        <dgm:presLayoutVars>
          <dgm:chPref val="3"/>
        </dgm:presLayoutVars>
      </dgm:prSet>
      <dgm:spPr/>
      <dgm:t>
        <a:bodyPr/>
        <a:lstStyle/>
        <a:p>
          <a:endParaRPr lang="en-GB"/>
        </a:p>
      </dgm:t>
    </dgm:pt>
    <dgm:pt modelId="{2C90B096-1F26-414A-A2DF-6CD1AF938C39}" type="pres">
      <dgm:prSet presAssocID="{98C85FA7-5A45-4753-ADF2-34B46FC99FD9}" presName="parTransTwo" presStyleCnt="0"/>
      <dgm:spPr/>
    </dgm:pt>
    <dgm:pt modelId="{0A794353-8FB2-49C6-AB09-17BD18731E00}" type="pres">
      <dgm:prSet presAssocID="{98C85FA7-5A45-4753-ADF2-34B46FC99FD9}" presName="horzTwo" presStyleCnt="0"/>
      <dgm:spPr/>
    </dgm:pt>
    <dgm:pt modelId="{5E63DB51-30D0-4A2C-8410-A176ED67F5CF}" type="pres">
      <dgm:prSet presAssocID="{CF58A762-A0C1-4DBC-89DF-77380B37A602}" presName="vertThree" presStyleCnt="0"/>
      <dgm:spPr/>
    </dgm:pt>
    <dgm:pt modelId="{FBE9E6EC-2969-4CF0-B861-4D1DE97B216E}" type="pres">
      <dgm:prSet presAssocID="{CF58A762-A0C1-4DBC-89DF-77380B37A602}" presName="txThree" presStyleLbl="node3" presStyleIdx="0" presStyleCnt="3">
        <dgm:presLayoutVars>
          <dgm:chPref val="3"/>
        </dgm:presLayoutVars>
      </dgm:prSet>
      <dgm:spPr/>
      <dgm:t>
        <a:bodyPr/>
        <a:lstStyle/>
        <a:p>
          <a:endParaRPr lang="en-GB"/>
        </a:p>
      </dgm:t>
    </dgm:pt>
    <dgm:pt modelId="{0A0FB426-C519-4B39-AACE-D3BAF9738EEE}" type="pres">
      <dgm:prSet presAssocID="{CF58A762-A0C1-4DBC-89DF-77380B37A602}" presName="parTransThree" presStyleCnt="0"/>
      <dgm:spPr/>
    </dgm:pt>
    <dgm:pt modelId="{DEC59AF1-74A8-4F9C-BB87-5ECEE4D5C42E}" type="pres">
      <dgm:prSet presAssocID="{CF58A762-A0C1-4DBC-89DF-77380B37A602}" presName="horzThree" presStyleCnt="0"/>
      <dgm:spPr/>
    </dgm:pt>
    <dgm:pt modelId="{C5E01BA8-63EC-4950-A02E-B313224341B8}" type="pres">
      <dgm:prSet presAssocID="{3DE71E9B-E71D-4DA5-B5B1-6F89E4DB77E8}" presName="vertFour" presStyleCnt="0">
        <dgm:presLayoutVars>
          <dgm:chPref val="3"/>
        </dgm:presLayoutVars>
      </dgm:prSet>
      <dgm:spPr/>
    </dgm:pt>
    <dgm:pt modelId="{ADB2BC6F-EFC9-4599-9F9D-A2B827C27454}" type="pres">
      <dgm:prSet presAssocID="{3DE71E9B-E71D-4DA5-B5B1-6F89E4DB77E8}" presName="txFour" presStyleLbl="node4" presStyleIdx="0" presStyleCnt="3">
        <dgm:presLayoutVars>
          <dgm:chPref val="3"/>
        </dgm:presLayoutVars>
      </dgm:prSet>
      <dgm:spPr/>
      <dgm:t>
        <a:bodyPr/>
        <a:lstStyle/>
        <a:p>
          <a:endParaRPr lang="en-GB"/>
        </a:p>
      </dgm:t>
    </dgm:pt>
    <dgm:pt modelId="{64EEAA99-40B2-49D6-9974-16E5A781AB50}" type="pres">
      <dgm:prSet presAssocID="{3DE71E9B-E71D-4DA5-B5B1-6F89E4DB77E8}" presName="horzFour" presStyleCnt="0"/>
      <dgm:spPr/>
    </dgm:pt>
    <dgm:pt modelId="{DCB264BD-7C2E-434A-87B3-94307EC2FF36}" type="pres">
      <dgm:prSet presAssocID="{2B4DEC83-94DF-439C-85DC-C9BCB2EF7EA3}" presName="sibSpaceTwo" presStyleCnt="0"/>
      <dgm:spPr/>
    </dgm:pt>
    <dgm:pt modelId="{4789D735-AAA0-457A-9C93-AB5B20C20357}" type="pres">
      <dgm:prSet presAssocID="{47B33EF7-DABD-4F13-B06F-52D7328C9233}" presName="vertTwo" presStyleCnt="0"/>
      <dgm:spPr/>
    </dgm:pt>
    <dgm:pt modelId="{A411E003-B3EC-4A96-A8FB-059E51E4A406}" type="pres">
      <dgm:prSet presAssocID="{47B33EF7-DABD-4F13-B06F-52D7328C9233}" presName="txTwo" presStyleLbl="node2" presStyleIdx="1" presStyleCnt="3">
        <dgm:presLayoutVars>
          <dgm:chPref val="3"/>
        </dgm:presLayoutVars>
      </dgm:prSet>
      <dgm:spPr/>
      <dgm:t>
        <a:bodyPr/>
        <a:lstStyle/>
        <a:p>
          <a:endParaRPr lang="en-GB"/>
        </a:p>
      </dgm:t>
    </dgm:pt>
    <dgm:pt modelId="{998B8898-C005-4018-99EA-392A98FF2999}" type="pres">
      <dgm:prSet presAssocID="{47B33EF7-DABD-4F13-B06F-52D7328C9233}" presName="parTransTwo" presStyleCnt="0"/>
      <dgm:spPr/>
    </dgm:pt>
    <dgm:pt modelId="{3D5B789C-B2AF-4ACF-AC61-4935DC32D6C5}" type="pres">
      <dgm:prSet presAssocID="{47B33EF7-DABD-4F13-B06F-52D7328C9233}" presName="horzTwo" presStyleCnt="0"/>
      <dgm:spPr/>
    </dgm:pt>
    <dgm:pt modelId="{66F2BD09-6B29-4FAB-87AC-42835CA59778}" type="pres">
      <dgm:prSet presAssocID="{4A81CE0E-92C6-4494-BBE7-E8CFAA531243}" presName="vertThree" presStyleCnt="0"/>
      <dgm:spPr/>
    </dgm:pt>
    <dgm:pt modelId="{6F250F4B-17DC-47B4-BA74-30FDDCEF6AE8}" type="pres">
      <dgm:prSet presAssocID="{4A81CE0E-92C6-4494-BBE7-E8CFAA531243}" presName="txThree" presStyleLbl="node3" presStyleIdx="1" presStyleCnt="3">
        <dgm:presLayoutVars>
          <dgm:chPref val="3"/>
        </dgm:presLayoutVars>
      </dgm:prSet>
      <dgm:spPr/>
      <dgm:t>
        <a:bodyPr/>
        <a:lstStyle/>
        <a:p>
          <a:endParaRPr lang="en-GB"/>
        </a:p>
      </dgm:t>
    </dgm:pt>
    <dgm:pt modelId="{49797F7C-2D0F-4943-B5EE-6BA62E2D983F}" type="pres">
      <dgm:prSet presAssocID="{4A81CE0E-92C6-4494-BBE7-E8CFAA531243}" presName="parTransThree" presStyleCnt="0"/>
      <dgm:spPr/>
    </dgm:pt>
    <dgm:pt modelId="{C0D5D485-0C8B-46F3-B418-994FBFCFCDF5}" type="pres">
      <dgm:prSet presAssocID="{4A81CE0E-92C6-4494-BBE7-E8CFAA531243}" presName="horzThree" presStyleCnt="0"/>
      <dgm:spPr/>
    </dgm:pt>
    <dgm:pt modelId="{BD78DC31-1828-467F-B1C6-270EFF0E760B}" type="pres">
      <dgm:prSet presAssocID="{B2F04240-0ED8-44F5-9588-B9D53B973863}" presName="vertFour" presStyleCnt="0">
        <dgm:presLayoutVars>
          <dgm:chPref val="3"/>
        </dgm:presLayoutVars>
      </dgm:prSet>
      <dgm:spPr/>
    </dgm:pt>
    <dgm:pt modelId="{823DE873-30F8-4E20-BC8A-F69E3A272F10}" type="pres">
      <dgm:prSet presAssocID="{B2F04240-0ED8-44F5-9588-B9D53B973863}" presName="txFour" presStyleLbl="node4" presStyleIdx="1" presStyleCnt="3">
        <dgm:presLayoutVars>
          <dgm:chPref val="3"/>
        </dgm:presLayoutVars>
      </dgm:prSet>
      <dgm:spPr/>
      <dgm:t>
        <a:bodyPr/>
        <a:lstStyle/>
        <a:p>
          <a:endParaRPr lang="en-GB"/>
        </a:p>
      </dgm:t>
    </dgm:pt>
    <dgm:pt modelId="{05A1EAF6-24FA-4E3F-A97A-9AA0DB83E316}" type="pres">
      <dgm:prSet presAssocID="{B2F04240-0ED8-44F5-9588-B9D53B973863}" presName="horzFour" presStyleCnt="0"/>
      <dgm:spPr/>
    </dgm:pt>
    <dgm:pt modelId="{5F9409C1-1473-4B9D-A263-35917343145F}" type="pres">
      <dgm:prSet presAssocID="{F6592CFC-AA35-40B0-9460-2F0E0F80883F}" presName="sibSpaceTwo" presStyleCnt="0"/>
      <dgm:spPr/>
    </dgm:pt>
    <dgm:pt modelId="{07E5A66C-0976-400A-B365-E483A3202863}" type="pres">
      <dgm:prSet presAssocID="{EADE63A6-200F-4ECD-9450-1D4F442E957E}" presName="vertTwo" presStyleCnt="0"/>
      <dgm:spPr/>
    </dgm:pt>
    <dgm:pt modelId="{6CD35A29-877F-4107-9E99-2C23E720621B}" type="pres">
      <dgm:prSet presAssocID="{EADE63A6-200F-4ECD-9450-1D4F442E957E}" presName="txTwo" presStyleLbl="node2" presStyleIdx="2" presStyleCnt="3">
        <dgm:presLayoutVars>
          <dgm:chPref val="3"/>
        </dgm:presLayoutVars>
      </dgm:prSet>
      <dgm:spPr/>
      <dgm:t>
        <a:bodyPr/>
        <a:lstStyle/>
        <a:p>
          <a:endParaRPr lang="en-GB"/>
        </a:p>
      </dgm:t>
    </dgm:pt>
    <dgm:pt modelId="{2F90EA3C-847F-4CCA-BB98-BCDA3E98B034}" type="pres">
      <dgm:prSet presAssocID="{EADE63A6-200F-4ECD-9450-1D4F442E957E}" presName="parTransTwo" presStyleCnt="0"/>
      <dgm:spPr/>
    </dgm:pt>
    <dgm:pt modelId="{45375B26-2E5E-4C3E-B0B2-7BDCBAFA8AE3}" type="pres">
      <dgm:prSet presAssocID="{EADE63A6-200F-4ECD-9450-1D4F442E957E}" presName="horzTwo" presStyleCnt="0"/>
      <dgm:spPr/>
    </dgm:pt>
    <dgm:pt modelId="{965A6851-CE9F-42B4-B4D4-7D9909C8CCA2}" type="pres">
      <dgm:prSet presAssocID="{9F903C75-4D6F-4CA8-B563-CD435ABE2F18}" presName="vertThree" presStyleCnt="0"/>
      <dgm:spPr/>
    </dgm:pt>
    <dgm:pt modelId="{AF8A23C1-5330-4853-ADAF-589162C2D7D3}" type="pres">
      <dgm:prSet presAssocID="{9F903C75-4D6F-4CA8-B563-CD435ABE2F18}" presName="txThree" presStyleLbl="node3" presStyleIdx="2" presStyleCnt="3">
        <dgm:presLayoutVars>
          <dgm:chPref val="3"/>
        </dgm:presLayoutVars>
      </dgm:prSet>
      <dgm:spPr/>
      <dgm:t>
        <a:bodyPr/>
        <a:lstStyle/>
        <a:p>
          <a:endParaRPr lang="en-GB"/>
        </a:p>
      </dgm:t>
    </dgm:pt>
    <dgm:pt modelId="{EEBA75DA-0D63-45BD-B290-D103FA53D581}" type="pres">
      <dgm:prSet presAssocID="{9F903C75-4D6F-4CA8-B563-CD435ABE2F18}" presName="parTransThree" presStyleCnt="0"/>
      <dgm:spPr/>
    </dgm:pt>
    <dgm:pt modelId="{D0550431-5897-4F1B-B292-4C225D036993}" type="pres">
      <dgm:prSet presAssocID="{9F903C75-4D6F-4CA8-B563-CD435ABE2F18}" presName="horzThree" presStyleCnt="0"/>
      <dgm:spPr/>
    </dgm:pt>
    <dgm:pt modelId="{C1B68B3C-B306-4399-B584-08F177828812}" type="pres">
      <dgm:prSet presAssocID="{FBDF2AB6-BAF4-4F7D-AEA7-BB8DAE95AB02}" presName="vertFour" presStyleCnt="0">
        <dgm:presLayoutVars>
          <dgm:chPref val="3"/>
        </dgm:presLayoutVars>
      </dgm:prSet>
      <dgm:spPr/>
    </dgm:pt>
    <dgm:pt modelId="{EEF6B107-F5E0-4A7E-A03B-30C131E7C11E}" type="pres">
      <dgm:prSet presAssocID="{FBDF2AB6-BAF4-4F7D-AEA7-BB8DAE95AB02}" presName="txFour" presStyleLbl="node4" presStyleIdx="2" presStyleCnt="3">
        <dgm:presLayoutVars>
          <dgm:chPref val="3"/>
        </dgm:presLayoutVars>
      </dgm:prSet>
      <dgm:spPr/>
      <dgm:t>
        <a:bodyPr/>
        <a:lstStyle/>
        <a:p>
          <a:endParaRPr lang="en-GB"/>
        </a:p>
      </dgm:t>
    </dgm:pt>
    <dgm:pt modelId="{E8F4A9AB-75E3-4CC5-AD2B-3301ADC02F69}" type="pres">
      <dgm:prSet presAssocID="{FBDF2AB6-BAF4-4F7D-AEA7-BB8DAE95AB02}" presName="horzFour" presStyleCnt="0"/>
      <dgm:spPr/>
    </dgm:pt>
  </dgm:ptLst>
  <dgm:cxnLst>
    <dgm:cxn modelId="{99EE9D3F-38A1-489A-AA2E-05EE5AF45E67}" srcId="{914F4B99-10D6-488A-A6E5-9A0055315BFC}" destId="{98C85FA7-5A45-4753-ADF2-34B46FC99FD9}" srcOrd="0" destOrd="0" parTransId="{6729A1BE-1337-4B33-86A5-069AADCDDDAB}" sibTransId="{2B4DEC83-94DF-439C-85DC-C9BCB2EF7EA3}"/>
    <dgm:cxn modelId="{DE1C8FCF-0B2D-4F28-B6BB-3086303BA726}" type="presOf" srcId="{3DE71E9B-E71D-4DA5-B5B1-6F89E4DB77E8}" destId="{ADB2BC6F-EFC9-4599-9F9D-A2B827C27454}" srcOrd="0" destOrd="0" presId="urn:microsoft.com/office/officeart/2005/8/layout/hierarchy4"/>
    <dgm:cxn modelId="{56909F66-861B-4B80-8FAC-07959C4EC1BD}" srcId="{9F903C75-4D6F-4CA8-B563-CD435ABE2F18}" destId="{FBDF2AB6-BAF4-4F7D-AEA7-BB8DAE95AB02}" srcOrd="0" destOrd="0" parTransId="{BB5BD96E-0848-4200-9E2D-36492A7B783E}" sibTransId="{6E774105-B6D5-489F-8A1D-B9E136D2E553}"/>
    <dgm:cxn modelId="{3661ABA4-CE6C-4DDA-9EF6-3C32415A0D85}" srcId="{3C42F7F9-EB9C-4129-8BFD-E9D8F1A528AD}" destId="{914F4B99-10D6-488A-A6E5-9A0055315BFC}" srcOrd="0" destOrd="0" parTransId="{53979D92-F22D-4687-B447-2F28F01A70B8}" sibTransId="{978FF2C6-30B6-4DA1-AED1-239E13C14C21}"/>
    <dgm:cxn modelId="{F488CF77-AE03-490E-8BC5-41FEF43CAA88}" type="presOf" srcId="{4A81CE0E-92C6-4494-BBE7-E8CFAA531243}" destId="{6F250F4B-17DC-47B4-BA74-30FDDCEF6AE8}" srcOrd="0" destOrd="0" presId="urn:microsoft.com/office/officeart/2005/8/layout/hierarchy4"/>
    <dgm:cxn modelId="{9F2A905C-5CBA-4881-AB05-6873942C3744}" type="presOf" srcId="{B2F04240-0ED8-44F5-9588-B9D53B973863}" destId="{823DE873-30F8-4E20-BC8A-F69E3A272F10}" srcOrd="0" destOrd="0" presId="urn:microsoft.com/office/officeart/2005/8/layout/hierarchy4"/>
    <dgm:cxn modelId="{A1A238CE-F653-4AF0-895F-06B9F626DF7A}" srcId="{98C85FA7-5A45-4753-ADF2-34B46FC99FD9}" destId="{CF58A762-A0C1-4DBC-89DF-77380B37A602}" srcOrd="0" destOrd="0" parTransId="{6BA8E99E-C84E-4398-B23F-72AD1346108B}" sibTransId="{EA5E15A4-254C-4319-99B5-F62837DF3EB7}"/>
    <dgm:cxn modelId="{53DE7D60-A496-4D86-9318-F9AB0D7E7E0C}" type="presOf" srcId="{914F4B99-10D6-488A-A6E5-9A0055315BFC}" destId="{8058D818-EFDB-407F-B7FF-8759B067FB4E}" srcOrd="0" destOrd="0" presId="urn:microsoft.com/office/officeart/2005/8/layout/hierarchy4"/>
    <dgm:cxn modelId="{E7F30BBA-B348-414B-BDD0-A0F77FF4CCD0}" srcId="{CF58A762-A0C1-4DBC-89DF-77380B37A602}" destId="{3DE71E9B-E71D-4DA5-B5B1-6F89E4DB77E8}" srcOrd="0" destOrd="0" parTransId="{EA6850C4-D447-48F3-8F9A-B6B90E3A54AC}" sibTransId="{AB44EE6F-2A22-4D37-9E7C-EB6B546DC00D}"/>
    <dgm:cxn modelId="{D16B61E9-B592-4604-B541-73BC11C163FF}" type="presOf" srcId="{EADE63A6-200F-4ECD-9450-1D4F442E957E}" destId="{6CD35A29-877F-4107-9E99-2C23E720621B}" srcOrd="0" destOrd="0" presId="urn:microsoft.com/office/officeart/2005/8/layout/hierarchy4"/>
    <dgm:cxn modelId="{1B6F772C-CF47-43BF-9CF5-1C5452D81011}" type="presOf" srcId="{47B33EF7-DABD-4F13-B06F-52D7328C9233}" destId="{A411E003-B3EC-4A96-A8FB-059E51E4A406}" srcOrd="0" destOrd="0" presId="urn:microsoft.com/office/officeart/2005/8/layout/hierarchy4"/>
    <dgm:cxn modelId="{F8011629-B1E6-43CE-A95E-BFC25F9E9AEB}" srcId="{914F4B99-10D6-488A-A6E5-9A0055315BFC}" destId="{47B33EF7-DABD-4F13-B06F-52D7328C9233}" srcOrd="1" destOrd="0" parTransId="{0B24E717-FBF7-409E-8AE1-BFDE11B141A4}" sibTransId="{F6592CFC-AA35-40B0-9460-2F0E0F80883F}"/>
    <dgm:cxn modelId="{400936E2-0635-47BB-9845-14887198555F}" srcId="{4A81CE0E-92C6-4494-BBE7-E8CFAA531243}" destId="{B2F04240-0ED8-44F5-9588-B9D53B973863}" srcOrd="0" destOrd="0" parTransId="{3066D860-0AF4-47BD-AB91-F62547FA370F}" sibTransId="{86C69D8E-81CA-4E75-B427-0913108DEA03}"/>
    <dgm:cxn modelId="{70C2AA42-3654-4AC5-A872-4E16766F9398}" srcId="{47B33EF7-DABD-4F13-B06F-52D7328C9233}" destId="{4A81CE0E-92C6-4494-BBE7-E8CFAA531243}" srcOrd="0" destOrd="0" parTransId="{5C29CD03-D1A7-481B-AA35-22BED8147E89}" sibTransId="{9D09261F-2612-4215-961C-F7748027733C}"/>
    <dgm:cxn modelId="{08F42BC3-7A39-4F11-B9A0-704A5089D000}" srcId="{914F4B99-10D6-488A-A6E5-9A0055315BFC}" destId="{EADE63A6-200F-4ECD-9450-1D4F442E957E}" srcOrd="2" destOrd="0" parTransId="{815AB3BA-DBA8-4E61-862F-1515BC85946F}" sibTransId="{6CDFC322-EE06-4207-9536-A0C5C6B9935D}"/>
    <dgm:cxn modelId="{445D470D-9A82-4ACC-A2EE-33660D7DF34F}" srcId="{EADE63A6-200F-4ECD-9450-1D4F442E957E}" destId="{9F903C75-4D6F-4CA8-B563-CD435ABE2F18}" srcOrd="0" destOrd="0" parTransId="{8D54FC74-9887-4E7A-8C88-EEB571650F72}" sibTransId="{853CFF36-21E7-4060-A7C0-DD227EB3BA82}"/>
    <dgm:cxn modelId="{2CB60D9D-A999-42A4-A74C-11D82A75FBA7}" type="presOf" srcId="{3C42F7F9-EB9C-4129-8BFD-E9D8F1A528AD}" destId="{CDFB1A76-2CA7-4A17-BF01-4ECE08A5BE0C}" srcOrd="0" destOrd="0" presId="urn:microsoft.com/office/officeart/2005/8/layout/hierarchy4"/>
    <dgm:cxn modelId="{1A1690F1-8C4D-40DC-ABB1-A5FA2AE9FF03}" type="presOf" srcId="{98C85FA7-5A45-4753-ADF2-34B46FC99FD9}" destId="{8AECA619-459F-4937-8FF4-5F9E8835B17C}" srcOrd="0" destOrd="0" presId="urn:microsoft.com/office/officeart/2005/8/layout/hierarchy4"/>
    <dgm:cxn modelId="{94FA9BFA-355E-4222-94F4-4B30FDF53C1E}" type="presOf" srcId="{FBDF2AB6-BAF4-4F7D-AEA7-BB8DAE95AB02}" destId="{EEF6B107-F5E0-4A7E-A03B-30C131E7C11E}" srcOrd="0" destOrd="0" presId="urn:microsoft.com/office/officeart/2005/8/layout/hierarchy4"/>
    <dgm:cxn modelId="{8BB7CC50-7963-4CDE-A100-246281FF63A5}" type="presOf" srcId="{CF58A762-A0C1-4DBC-89DF-77380B37A602}" destId="{FBE9E6EC-2969-4CF0-B861-4D1DE97B216E}" srcOrd="0" destOrd="0" presId="urn:microsoft.com/office/officeart/2005/8/layout/hierarchy4"/>
    <dgm:cxn modelId="{D239C1DE-31BC-4B44-AA04-B0AF035A07A7}" type="presOf" srcId="{9F903C75-4D6F-4CA8-B563-CD435ABE2F18}" destId="{AF8A23C1-5330-4853-ADAF-589162C2D7D3}" srcOrd="0" destOrd="0" presId="urn:microsoft.com/office/officeart/2005/8/layout/hierarchy4"/>
    <dgm:cxn modelId="{7B0C29F8-14B1-4224-A482-A8A7A2CA34A5}" type="presParOf" srcId="{CDFB1A76-2CA7-4A17-BF01-4ECE08A5BE0C}" destId="{681BF5CA-63C4-4BB1-BEA4-03A1B057AE86}" srcOrd="0" destOrd="0" presId="urn:microsoft.com/office/officeart/2005/8/layout/hierarchy4"/>
    <dgm:cxn modelId="{483F8E23-4EF5-4240-9273-9DA057713ADB}" type="presParOf" srcId="{681BF5CA-63C4-4BB1-BEA4-03A1B057AE86}" destId="{8058D818-EFDB-407F-B7FF-8759B067FB4E}" srcOrd="0" destOrd="0" presId="urn:microsoft.com/office/officeart/2005/8/layout/hierarchy4"/>
    <dgm:cxn modelId="{C0F22837-2266-4496-AE4B-B31927AF0040}" type="presParOf" srcId="{681BF5CA-63C4-4BB1-BEA4-03A1B057AE86}" destId="{C6514AB5-1310-4288-B02C-789A62FCA17F}" srcOrd="1" destOrd="0" presId="urn:microsoft.com/office/officeart/2005/8/layout/hierarchy4"/>
    <dgm:cxn modelId="{D9812DC9-EDCE-41EC-BD41-814474245428}" type="presParOf" srcId="{681BF5CA-63C4-4BB1-BEA4-03A1B057AE86}" destId="{719C6057-056E-4593-AB97-935F8D29552F}" srcOrd="2" destOrd="0" presId="urn:microsoft.com/office/officeart/2005/8/layout/hierarchy4"/>
    <dgm:cxn modelId="{4184F099-EED1-4A99-8329-1877AADC18E1}" type="presParOf" srcId="{719C6057-056E-4593-AB97-935F8D29552F}" destId="{BC6DDE1A-04F6-43FC-B5D8-C59B62B1E2B6}" srcOrd="0" destOrd="0" presId="urn:microsoft.com/office/officeart/2005/8/layout/hierarchy4"/>
    <dgm:cxn modelId="{2C0457CD-104D-4D78-AA6F-09B6C29AF7DC}" type="presParOf" srcId="{BC6DDE1A-04F6-43FC-B5D8-C59B62B1E2B6}" destId="{8AECA619-459F-4937-8FF4-5F9E8835B17C}" srcOrd="0" destOrd="0" presId="urn:microsoft.com/office/officeart/2005/8/layout/hierarchy4"/>
    <dgm:cxn modelId="{AAF5ABE2-1136-45AB-AE6E-A7C102FCFAC6}" type="presParOf" srcId="{BC6DDE1A-04F6-43FC-B5D8-C59B62B1E2B6}" destId="{2C90B096-1F26-414A-A2DF-6CD1AF938C39}" srcOrd="1" destOrd="0" presId="urn:microsoft.com/office/officeart/2005/8/layout/hierarchy4"/>
    <dgm:cxn modelId="{87A42F31-8E73-417E-9962-21B624C5F6FE}" type="presParOf" srcId="{BC6DDE1A-04F6-43FC-B5D8-C59B62B1E2B6}" destId="{0A794353-8FB2-49C6-AB09-17BD18731E00}" srcOrd="2" destOrd="0" presId="urn:microsoft.com/office/officeart/2005/8/layout/hierarchy4"/>
    <dgm:cxn modelId="{236E91CB-34C6-4BE3-B11A-FBEF6FE88319}" type="presParOf" srcId="{0A794353-8FB2-49C6-AB09-17BD18731E00}" destId="{5E63DB51-30D0-4A2C-8410-A176ED67F5CF}" srcOrd="0" destOrd="0" presId="urn:microsoft.com/office/officeart/2005/8/layout/hierarchy4"/>
    <dgm:cxn modelId="{398FAF77-EF0C-4D33-8492-207ABCB1B7F4}" type="presParOf" srcId="{5E63DB51-30D0-4A2C-8410-A176ED67F5CF}" destId="{FBE9E6EC-2969-4CF0-B861-4D1DE97B216E}" srcOrd="0" destOrd="0" presId="urn:microsoft.com/office/officeart/2005/8/layout/hierarchy4"/>
    <dgm:cxn modelId="{7558FF15-0573-4B27-A08A-D691BAA3A2E3}" type="presParOf" srcId="{5E63DB51-30D0-4A2C-8410-A176ED67F5CF}" destId="{0A0FB426-C519-4B39-AACE-D3BAF9738EEE}" srcOrd="1" destOrd="0" presId="urn:microsoft.com/office/officeart/2005/8/layout/hierarchy4"/>
    <dgm:cxn modelId="{D2E59780-8D42-4AB5-A062-B9447C229013}" type="presParOf" srcId="{5E63DB51-30D0-4A2C-8410-A176ED67F5CF}" destId="{DEC59AF1-74A8-4F9C-BB87-5ECEE4D5C42E}" srcOrd="2" destOrd="0" presId="urn:microsoft.com/office/officeart/2005/8/layout/hierarchy4"/>
    <dgm:cxn modelId="{69B8C7AC-25B2-4580-A280-0FBF0E8F1EEC}" type="presParOf" srcId="{DEC59AF1-74A8-4F9C-BB87-5ECEE4D5C42E}" destId="{C5E01BA8-63EC-4950-A02E-B313224341B8}" srcOrd="0" destOrd="0" presId="urn:microsoft.com/office/officeart/2005/8/layout/hierarchy4"/>
    <dgm:cxn modelId="{90815660-207E-4EAC-9E6D-92058B653F72}" type="presParOf" srcId="{C5E01BA8-63EC-4950-A02E-B313224341B8}" destId="{ADB2BC6F-EFC9-4599-9F9D-A2B827C27454}" srcOrd="0" destOrd="0" presId="urn:microsoft.com/office/officeart/2005/8/layout/hierarchy4"/>
    <dgm:cxn modelId="{441B8C22-7D8F-49F3-A753-70AF47820BCA}" type="presParOf" srcId="{C5E01BA8-63EC-4950-A02E-B313224341B8}" destId="{64EEAA99-40B2-49D6-9974-16E5A781AB50}" srcOrd="1" destOrd="0" presId="urn:microsoft.com/office/officeart/2005/8/layout/hierarchy4"/>
    <dgm:cxn modelId="{701DECC0-A775-4CB2-B57F-88CEC5F0B45D}" type="presParOf" srcId="{719C6057-056E-4593-AB97-935F8D29552F}" destId="{DCB264BD-7C2E-434A-87B3-94307EC2FF36}" srcOrd="1" destOrd="0" presId="urn:microsoft.com/office/officeart/2005/8/layout/hierarchy4"/>
    <dgm:cxn modelId="{7B4643C5-6ACD-42D9-9938-DD1FA1DCEAAA}" type="presParOf" srcId="{719C6057-056E-4593-AB97-935F8D29552F}" destId="{4789D735-AAA0-457A-9C93-AB5B20C20357}" srcOrd="2" destOrd="0" presId="urn:microsoft.com/office/officeart/2005/8/layout/hierarchy4"/>
    <dgm:cxn modelId="{21546E4B-CE6B-4BB0-96BC-F970A16134F9}" type="presParOf" srcId="{4789D735-AAA0-457A-9C93-AB5B20C20357}" destId="{A411E003-B3EC-4A96-A8FB-059E51E4A406}" srcOrd="0" destOrd="0" presId="urn:microsoft.com/office/officeart/2005/8/layout/hierarchy4"/>
    <dgm:cxn modelId="{A3F7A363-A246-4BBA-9EDE-4B43AD9D2BF1}" type="presParOf" srcId="{4789D735-AAA0-457A-9C93-AB5B20C20357}" destId="{998B8898-C005-4018-99EA-392A98FF2999}" srcOrd="1" destOrd="0" presId="urn:microsoft.com/office/officeart/2005/8/layout/hierarchy4"/>
    <dgm:cxn modelId="{884EC173-F8A6-47B2-9C60-E533B80802C8}" type="presParOf" srcId="{4789D735-AAA0-457A-9C93-AB5B20C20357}" destId="{3D5B789C-B2AF-4ACF-AC61-4935DC32D6C5}" srcOrd="2" destOrd="0" presId="urn:microsoft.com/office/officeart/2005/8/layout/hierarchy4"/>
    <dgm:cxn modelId="{0DCCFB7E-0206-4CE2-BB28-9E2562FA935A}" type="presParOf" srcId="{3D5B789C-B2AF-4ACF-AC61-4935DC32D6C5}" destId="{66F2BD09-6B29-4FAB-87AC-42835CA59778}" srcOrd="0" destOrd="0" presId="urn:microsoft.com/office/officeart/2005/8/layout/hierarchy4"/>
    <dgm:cxn modelId="{3C99ED0D-3283-409E-BBBE-D8F4CC29CA2B}" type="presParOf" srcId="{66F2BD09-6B29-4FAB-87AC-42835CA59778}" destId="{6F250F4B-17DC-47B4-BA74-30FDDCEF6AE8}" srcOrd="0" destOrd="0" presId="urn:microsoft.com/office/officeart/2005/8/layout/hierarchy4"/>
    <dgm:cxn modelId="{B2BB77D5-62DD-4605-B046-8C858F2901F2}" type="presParOf" srcId="{66F2BD09-6B29-4FAB-87AC-42835CA59778}" destId="{49797F7C-2D0F-4943-B5EE-6BA62E2D983F}" srcOrd="1" destOrd="0" presId="urn:microsoft.com/office/officeart/2005/8/layout/hierarchy4"/>
    <dgm:cxn modelId="{6FB3F7DF-F5FE-4C74-B16D-E6B5C1CC33A9}" type="presParOf" srcId="{66F2BD09-6B29-4FAB-87AC-42835CA59778}" destId="{C0D5D485-0C8B-46F3-B418-994FBFCFCDF5}" srcOrd="2" destOrd="0" presId="urn:microsoft.com/office/officeart/2005/8/layout/hierarchy4"/>
    <dgm:cxn modelId="{BC245490-87C6-4643-A31A-F6346AC1DBA9}" type="presParOf" srcId="{C0D5D485-0C8B-46F3-B418-994FBFCFCDF5}" destId="{BD78DC31-1828-467F-B1C6-270EFF0E760B}" srcOrd="0" destOrd="0" presId="urn:microsoft.com/office/officeart/2005/8/layout/hierarchy4"/>
    <dgm:cxn modelId="{365E6BB1-DDA5-4396-B6ED-D43534B36276}" type="presParOf" srcId="{BD78DC31-1828-467F-B1C6-270EFF0E760B}" destId="{823DE873-30F8-4E20-BC8A-F69E3A272F10}" srcOrd="0" destOrd="0" presId="urn:microsoft.com/office/officeart/2005/8/layout/hierarchy4"/>
    <dgm:cxn modelId="{492A2C98-B9FF-4F39-B9B2-0D31210185CB}" type="presParOf" srcId="{BD78DC31-1828-467F-B1C6-270EFF0E760B}" destId="{05A1EAF6-24FA-4E3F-A97A-9AA0DB83E316}" srcOrd="1" destOrd="0" presId="urn:microsoft.com/office/officeart/2005/8/layout/hierarchy4"/>
    <dgm:cxn modelId="{08F03BC0-EC22-4275-81F5-825D8AA57B24}" type="presParOf" srcId="{719C6057-056E-4593-AB97-935F8D29552F}" destId="{5F9409C1-1473-4B9D-A263-35917343145F}" srcOrd="3" destOrd="0" presId="urn:microsoft.com/office/officeart/2005/8/layout/hierarchy4"/>
    <dgm:cxn modelId="{383E5B6A-027B-40D5-88BF-B2FF074D02B7}" type="presParOf" srcId="{719C6057-056E-4593-AB97-935F8D29552F}" destId="{07E5A66C-0976-400A-B365-E483A3202863}" srcOrd="4" destOrd="0" presId="urn:microsoft.com/office/officeart/2005/8/layout/hierarchy4"/>
    <dgm:cxn modelId="{7106DE69-1B39-4165-9737-FA268F2AB0B3}" type="presParOf" srcId="{07E5A66C-0976-400A-B365-E483A3202863}" destId="{6CD35A29-877F-4107-9E99-2C23E720621B}" srcOrd="0" destOrd="0" presId="urn:microsoft.com/office/officeart/2005/8/layout/hierarchy4"/>
    <dgm:cxn modelId="{2BE31510-12A6-497E-9A30-2EB9156EDCB5}" type="presParOf" srcId="{07E5A66C-0976-400A-B365-E483A3202863}" destId="{2F90EA3C-847F-4CCA-BB98-BCDA3E98B034}" srcOrd="1" destOrd="0" presId="urn:microsoft.com/office/officeart/2005/8/layout/hierarchy4"/>
    <dgm:cxn modelId="{28775300-E465-44E5-9FA4-F8261704BF62}" type="presParOf" srcId="{07E5A66C-0976-400A-B365-E483A3202863}" destId="{45375B26-2E5E-4C3E-B0B2-7BDCBAFA8AE3}" srcOrd="2" destOrd="0" presId="urn:microsoft.com/office/officeart/2005/8/layout/hierarchy4"/>
    <dgm:cxn modelId="{AEBD7409-B88F-40EA-B894-B6A86B0035BC}" type="presParOf" srcId="{45375B26-2E5E-4C3E-B0B2-7BDCBAFA8AE3}" destId="{965A6851-CE9F-42B4-B4D4-7D9909C8CCA2}" srcOrd="0" destOrd="0" presId="urn:microsoft.com/office/officeart/2005/8/layout/hierarchy4"/>
    <dgm:cxn modelId="{9424A0B8-05C9-46DD-AA0C-C35DB1997F9A}" type="presParOf" srcId="{965A6851-CE9F-42B4-B4D4-7D9909C8CCA2}" destId="{AF8A23C1-5330-4853-ADAF-589162C2D7D3}" srcOrd="0" destOrd="0" presId="urn:microsoft.com/office/officeart/2005/8/layout/hierarchy4"/>
    <dgm:cxn modelId="{D1B02780-3F03-43C5-BA71-44CF851B12BE}" type="presParOf" srcId="{965A6851-CE9F-42B4-B4D4-7D9909C8CCA2}" destId="{EEBA75DA-0D63-45BD-B290-D103FA53D581}" srcOrd="1" destOrd="0" presId="urn:microsoft.com/office/officeart/2005/8/layout/hierarchy4"/>
    <dgm:cxn modelId="{F861DA98-E80B-495F-BFAE-8DAA4F10F92F}" type="presParOf" srcId="{965A6851-CE9F-42B4-B4D4-7D9909C8CCA2}" destId="{D0550431-5897-4F1B-B292-4C225D036993}" srcOrd="2" destOrd="0" presId="urn:microsoft.com/office/officeart/2005/8/layout/hierarchy4"/>
    <dgm:cxn modelId="{EE504274-C31A-401D-B4CB-A4B757927ADC}" type="presParOf" srcId="{D0550431-5897-4F1B-B292-4C225D036993}" destId="{C1B68B3C-B306-4399-B584-08F177828812}" srcOrd="0" destOrd="0" presId="urn:microsoft.com/office/officeart/2005/8/layout/hierarchy4"/>
    <dgm:cxn modelId="{AA9E66A0-218E-4741-9889-22377436F46B}" type="presParOf" srcId="{C1B68B3C-B306-4399-B584-08F177828812}" destId="{EEF6B107-F5E0-4A7E-A03B-30C131E7C11E}" srcOrd="0" destOrd="0" presId="urn:microsoft.com/office/officeart/2005/8/layout/hierarchy4"/>
    <dgm:cxn modelId="{57669285-89EB-47EA-8601-4B006A8D15A2}" type="presParOf" srcId="{C1B68B3C-B306-4399-B584-08F177828812}" destId="{E8F4A9AB-75E3-4CC5-AD2B-3301ADC02F6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42F7F9-EB9C-4129-8BFD-E9D8F1A528AD}" type="doc">
      <dgm:prSet loTypeId="urn:microsoft.com/office/officeart/2005/8/layout/hierarchy4" loCatId="hierarchy" qsTypeId="urn:microsoft.com/office/officeart/2005/8/quickstyle/3d2" qsCatId="3D" csTypeId="urn:microsoft.com/office/officeart/2005/8/colors/accent1_2" csCatId="accent1" phldr="1"/>
      <dgm:spPr/>
      <dgm:t>
        <a:bodyPr/>
        <a:lstStyle/>
        <a:p>
          <a:endParaRPr lang="en-GB"/>
        </a:p>
      </dgm:t>
    </dgm:pt>
    <dgm:pt modelId="{914F4B99-10D6-488A-A6E5-9A0055315BFC}">
      <dgm:prSet phldrT="[Text]"/>
      <dgm:spPr/>
      <dgm:t>
        <a:bodyPr/>
        <a:lstStyle/>
        <a:p>
          <a:r>
            <a:rPr lang="en-GB" dirty="0" smtClean="0"/>
            <a:t>Additional Science</a:t>
          </a:r>
          <a:endParaRPr lang="en-GB" dirty="0"/>
        </a:p>
      </dgm:t>
    </dgm:pt>
    <dgm:pt modelId="{53979D92-F22D-4687-B447-2F28F01A70B8}" type="parTrans" cxnId="{3661ABA4-CE6C-4DDA-9EF6-3C32415A0D85}">
      <dgm:prSet/>
      <dgm:spPr/>
      <dgm:t>
        <a:bodyPr/>
        <a:lstStyle/>
        <a:p>
          <a:endParaRPr lang="en-GB"/>
        </a:p>
      </dgm:t>
    </dgm:pt>
    <dgm:pt modelId="{978FF2C6-30B6-4DA1-AED1-239E13C14C21}" type="sibTrans" cxnId="{3661ABA4-CE6C-4DDA-9EF6-3C32415A0D85}">
      <dgm:prSet/>
      <dgm:spPr/>
      <dgm:t>
        <a:bodyPr/>
        <a:lstStyle/>
        <a:p>
          <a:endParaRPr lang="en-GB"/>
        </a:p>
      </dgm:t>
    </dgm:pt>
    <dgm:pt modelId="{98C85FA7-5A45-4753-ADF2-34B46FC99FD9}">
      <dgm:prSet phldrT="[Text]" custT="1"/>
      <dgm:spPr/>
      <dgm:t>
        <a:bodyPr/>
        <a:lstStyle/>
        <a:p>
          <a:r>
            <a:rPr lang="en-GB" sz="2000" dirty="0" smtClean="0"/>
            <a:t>BU2.3 Field work</a:t>
          </a:r>
          <a:endParaRPr lang="en-GB" sz="2000" dirty="0"/>
        </a:p>
      </dgm:t>
    </dgm:pt>
    <dgm:pt modelId="{6729A1BE-1337-4B33-86A5-069AADCDDDAB}" type="parTrans" cxnId="{99EE9D3F-38A1-489A-AA2E-05EE5AF45E67}">
      <dgm:prSet/>
      <dgm:spPr/>
      <dgm:t>
        <a:bodyPr/>
        <a:lstStyle/>
        <a:p>
          <a:endParaRPr lang="en-GB"/>
        </a:p>
      </dgm:t>
    </dgm:pt>
    <dgm:pt modelId="{2B4DEC83-94DF-439C-85DC-C9BCB2EF7EA3}" type="sibTrans" cxnId="{99EE9D3F-38A1-489A-AA2E-05EE5AF45E67}">
      <dgm:prSet/>
      <dgm:spPr/>
      <dgm:t>
        <a:bodyPr/>
        <a:lstStyle/>
        <a:p>
          <a:endParaRPr lang="en-GB"/>
        </a:p>
      </dgm:t>
    </dgm:pt>
    <dgm:pt modelId="{CF58A762-A0C1-4DBC-89DF-77380B37A602}">
      <dgm:prSet phldrT="[Text]"/>
      <dgm:spPr/>
      <dgm:t>
        <a:bodyPr/>
        <a:lstStyle/>
        <a:p>
          <a:r>
            <a:rPr lang="en-GB" b="1" u="sng" dirty="0" smtClean="0"/>
            <a:t>Investigate</a:t>
          </a:r>
          <a:r>
            <a:rPr lang="en-GB" dirty="0" smtClean="0"/>
            <a:t> </a:t>
          </a:r>
          <a:r>
            <a:rPr lang="en-US" dirty="0" smtClean="0"/>
            <a:t>the effect of a physical factor that may affect the growth of plants in their natural environment</a:t>
          </a:r>
          <a:endParaRPr lang="en-GB" dirty="0"/>
        </a:p>
      </dgm:t>
    </dgm:pt>
    <dgm:pt modelId="{6BA8E99E-C84E-4398-B23F-72AD1346108B}" type="parTrans" cxnId="{A1A238CE-F653-4AF0-895F-06B9F626DF7A}">
      <dgm:prSet/>
      <dgm:spPr/>
      <dgm:t>
        <a:bodyPr/>
        <a:lstStyle/>
        <a:p>
          <a:endParaRPr lang="en-GB"/>
        </a:p>
      </dgm:t>
    </dgm:pt>
    <dgm:pt modelId="{EA5E15A4-254C-4319-99B5-F62837DF3EB7}" type="sibTrans" cxnId="{A1A238CE-F653-4AF0-895F-06B9F626DF7A}">
      <dgm:prSet/>
      <dgm:spPr/>
      <dgm:t>
        <a:bodyPr/>
        <a:lstStyle/>
        <a:p>
          <a:endParaRPr lang="en-GB"/>
        </a:p>
      </dgm:t>
    </dgm:pt>
    <dgm:pt modelId="{47B33EF7-DABD-4F13-B06F-52D7328C9233}">
      <dgm:prSet phldrT="[Text]" custT="1"/>
      <dgm:spPr/>
      <dgm:t>
        <a:bodyPr/>
        <a:lstStyle/>
        <a:p>
          <a:r>
            <a:rPr lang="en-GB" sz="2000" dirty="0" smtClean="0"/>
            <a:t>CU2.3 Electrolysis</a:t>
          </a:r>
          <a:endParaRPr lang="en-GB" sz="2000" dirty="0"/>
        </a:p>
      </dgm:t>
    </dgm:pt>
    <dgm:pt modelId="{0B24E717-FBF7-409E-8AE1-BFDE11B141A4}" type="parTrans" cxnId="{F8011629-B1E6-43CE-A95E-BFC25F9E9AEB}">
      <dgm:prSet/>
      <dgm:spPr/>
      <dgm:t>
        <a:bodyPr/>
        <a:lstStyle/>
        <a:p>
          <a:endParaRPr lang="en-GB"/>
        </a:p>
      </dgm:t>
    </dgm:pt>
    <dgm:pt modelId="{F6592CFC-AA35-40B0-9460-2F0E0F80883F}" type="sibTrans" cxnId="{F8011629-B1E6-43CE-A95E-BFC25F9E9AEB}">
      <dgm:prSet/>
      <dgm:spPr/>
      <dgm:t>
        <a:bodyPr/>
        <a:lstStyle/>
        <a:p>
          <a:endParaRPr lang="en-GB"/>
        </a:p>
      </dgm:t>
    </dgm:pt>
    <dgm:pt modelId="{EADE63A6-200F-4ECD-9450-1D4F442E957E}">
      <dgm:prSet phldrT="[Text]" custT="1"/>
      <dgm:spPr/>
      <dgm:t>
        <a:bodyPr/>
        <a:lstStyle/>
        <a:p>
          <a:r>
            <a:rPr lang="en-GB" sz="2000" dirty="0" smtClean="0"/>
            <a:t>PU2.3 Resistance</a:t>
          </a:r>
          <a:endParaRPr lang="en-GB" sz="2000" dirty="0"/>
        </a:p>
      </dgm:t>
    </dgm:pt>
    <dgm:pt modelId="{815AB3BA-DBA8-4E61-862F-1515BC85946F}" type="parTrans" cxnId="{08F42BC3-7A39-4F11-B9A0-704A5089D000}">
      <dgm:prSet/>
      <dgm:spPr/>
      <dgm:t>
        <a:bodyPr/>
        <a:lstStyle/>
        <a:p>
          <a:endParaRPr lang="en-GB"/>
        </a:p>
      </dgm:t>
    </dgm:pt>
    <dgm:pt modelId="{6CDFC322-EE06-4207-9536-A0C5C6B9935D}" type="sibTrans" cxnId="{08F42BC3-7A39-4F11-B9A0-704A5089D000}">
      <dgm:prSet/>
      <dgm:spPr/>
      <dgm:t>
        <a:bodyPr/>
        <a:lstStyle/>
        <a:p>
          <a:endParaRPr lang="en-GB"/>
        </a:p>
      </dgm:t>
    </dgm:pt>
    <dgm:pt modelId="{3DE71E9B-E71D-4DA5-B5B1-6F89E4DB77E8}">
      <dgm:prSet/>
      <dgm:spPr/>
      <dgm:t>
        <a:bodyPr/>
        <a:lstStyle/>
        <a:p>
          <a:r>
            <a:rPr lang="en-GB" b="1" u="sng" dirty="0" smtClean="0"/>
            <a:t>Suggested contexts</a:t>
          </a:r>
          <a:r>
            <a:rPr lang="en-GB" dirty="0" smtClean="0"/>
            <a:t> - </a:t>
          </a:r>
          <a:r>
            <a:rPr lang="en-US" dirty="0" smtClean="0"/>
            <a:t>differences between leaves of one species of plant growing in different light intensities or the distribution of Pleurococcus on trees</a:t>
          </a:r>
          <a:endParaRPr lang="en-GB" dirty="0" smtClean="0"/>
        </a:p>
      </dgm:t>
    </dgm:pt>
    <dgm:pt modelId="{EA6850C4-D447-48F3-8F9A-B6B90E3A54AC}" type="parTrans" cxnId="{E7F30BBA-B348-414B-BDD0-A0F77FF4CCD0}">
      <dgm:prSet/>
      <dgm:spPr/>
      <dgm:t>
        <a:bodyPr/>
        <a:lstStyle/>
        <a:p>
          <a:endParaRPr lang="en-GB"/>
        </a:p>
      </dgm:t>
    </dgm:pt>
    <dgm:pt modelId="{AB44EE6F-2A22-4D37-9E7C-EB6B546DC00D}" type="sibTrans" cxnId="{E7F30BBA-B348-414B-BDD0-A0F77FF4CCD0}">
      <dgm:prSet/>
      <dgm:spPr/>
      <dgm:t>
        <a:bodyPr/>
        <a:lstStyle/>
        <a:p>
          <a:endParaRPr lang="en-GB"/>
        </a:p>
      </dgm:t>
    </dgm:pt>
    <dgm:pt modelId="{4A81CE0E-92C6-4494-BBE7-E8CFAA531243}">
      <dgm:prSet phldrT="[Text]"/>
      <dgm:spPr/>
      <dgm:t>
        <a:bodyPr/>
        <a:lstStyle/>
        <a:p>
          <a:r>
            <a:rPr lang="en-GB" b="1" u="sng" dirty="0" smtClean="0"/>
            <a:t>Investigate</a:t>
          </a:r>
          <a:r>
            <a:rPr lang="en-GB" dirty="0" smtClean="0"/>
            <a:t> </a:t>
          </a:r>
          <a:r>
            <a:rPr lang="en-US" dirty="0" smtClean="0"/>
            <a:t>a factor that may affect the mass of metal deposited on the negative electrode during electrolysis</a:t>
          </a:r>
          <a:endParaRPr lang="en-GB" dirty="0"/>
        </a:p>
      </dgm:t>
    </dgm:pt>
    <dgm:pt modelId="{5C29CD03-D1A7-481B-AA35-22BED8147E89}" type="parTrans" cxnId="{70C2AA42-3654-4AC5-A872-4E16766F9398}">
      <dgm:prSet/>
      <dgm:spPr/>
      <dgm:t>
        <a:bodyPr/>
        <a:lstStyle/>
        <a:p>
          <a:endParaRPr lang="en-GB"/>
        </a:p>
      </dgm:t>
    </dgm:pt>
    <dgm:pt modelId="{9D09261F-2612-4215-961C-F7748027733C}" type="sibTrans" cxnId="{70C2AA42-3654-4AC5-A872-4E16766F9398}">
      <dgm:prSet/>
      <dgm:spPr/>
      <dgm:t>
        <a:bodyPr/>
        <a:lstStyle/>
        <a:p>
          <a:endParaRPr lang="en-GB"/>
        </a:p>
      </dgm:t>
    </dgm:pt>
    <dgm:pt modelId="{B2F04240-0ED8-44F5-9588-B9D53B973863}">
      <dgm:prSet phldrT="[Text]"/>
      <dgm:spPr/>
      <dgm:t>
        <a:bodyPr/>
        <a:lstStyle/>
        <a:p>
          <a:r>
            <a:rPr lang="en-GB" b="1" u="sng" dirty="0" smtClean="0"/>
            <a:t>Suggested contexts</a:t>
          </a:r>
          <a:r>
            <a:rPr lang="en-GB" dirty="0" smtClean="0"/>
            <a:t> - </a:t>
          </a:r>
          <a:r>
            <a:rPr lang="en-US" dirty="0" smtClean="0"/>
            <a:t>the electroplating of an object such as a watch case, piece of car trim or mobile phone case</a:t>
          </a:r>
          <a:endParaRPr lang="en-GB" dirty="0"/>
        </a:p>
      </dgm:t>
    </dgm:pt>
    <dgm:pt modelId="{3066D860-0AF4-47BD-AB91-F62547FA370F}" type="parTrans" cxnId="{400936E2-0635-47BB-9845-14887198555F}">
      <dgm:prSet/>
      <dgm:spPr/>
      <dgm:t>
        <a:bodyPr/>
        <a:lstStyle/>
        <a:p>
          <a:endParaRPr lang="en-GB"/>
        </a:p>
      </dgm:t>
    </dgm:pt>
    <dgm:pt modelId="{86C69D8E-81CA-4E75-B427-0913108DEA03}" type="sibTrans" cxnId="{400936E2-0635-47BB-9845-14887198555F}">
      <dgm:prSet/>
      <dgm:spPr/>
      <dgm:t>
        <a:bodyPr/>
        <a:lstStyle/>
        <a:p>
          <a:endParaRPr lang="en-GB"/>
        </a:p>
      </dgm:t>
    </dgm:pt>
    <dgm:pt modelId="{9F903C75-4D6F-4CA8-B563-CD435ABE2F18}">
      <dgm:prSet phldrT="[Text]"/>
      <dgm:spPr/>
      <dgm:t>
        <a:bodyPr/>
        <a:lstStyle/>
        <a:p>
          <a:r>
            <a:rPr lang="en-GB" b="1" u="sng" dirty="0" smtClean="0"/>
            <a:t>Investigate</a:t>
          </a:r>
          <a:r>
            <a:rPr lang="en-GB" dirty="0" smtClean="0"/>
            <a:t> </a:t>
          </a:r>
          <a:r>
            <a:rPr lang="en-US" dirty="0" smtClean="0"/>
            <a:t>a factor that may affect the resistance of a filament bulb</a:t>
          </a:r>
          <a:endParaRPr lang="en-GB" dirty="0"/>
        </a:p>
      </dgm:t>
    </dgm:pt>
    <dgm:pt modelId="{8D54FC74-9887-4E7A-8C88-EEB571650F72}" type="parTrans" cxnId="{445D470D-9A82-4ACC-A2EE-33660D7DF34F}">
      <dgm:prSet/>
      <dgm:spPr/>
      <dgm:t>
        <a:bodyPr/>
        <a:lstStyle/>
        <a:p>
          <a:endParaRPr lang="en-GB"/>
        </a:p>
      </dgm:t>
    </dgm:pt>
    <dgm:pt modelId="{853CFF36-21E7-4060-A7C0-DD227EB3BA82}" type="sibTrans" cxnId="{445D470D-9A82-4ACC-A2EE-33660D7DF34F}">
      <dgm:prSet/>
      <dgm:spPr/>
      <dgm:t>
        <a:bodyPr/>
        <a:lstStyle/>
        <a:p>
          <a:endParaRPr lang="en-GB"/>
        </a:p>
      </dgm:t>
    </dgm:pt>
    <dgm:pt modelId="{FBDF2AB6-BAF4-4F7D-AEA7-BB8DAE95AB02}">
      <dgm:prSet phldrT="[Text]"/>
      <dgm:spPr/>
      <dgm:t>
        <a:bodyPr/>
        <a:lstStyle/>
        <a:p>
          <a:r>
            <a:rPr lang="en-GB" b="1" u="sng" dirty="0" smtClean="0"/>
            <a:t>Suggested contexts</a:t>
          </a:r>
          <a:r>
            <a:rPr lang="en-GB" dirty="0" smtClean="0"/>
            <a:t> - </a:t>
          </a:r>
          <a:r>
            <a:rPr lang="en-US" dirty="0" smtClean="0"/>
            <a:t>filament lamps in homes, car headlamps or torch bulbs</a:t>
          </a:r>
          <a:endParaRPr lang="en-GB" dirty="0"/>
        </a:p>
      </dgm:t>
    </dgm:pt>
    <dgm:pt modelId="{BB5BD96E-0848-4200-9E2D-36492A7B783E}" type="parTrans" cxnId="{56909F66-861B-4B80-8FAC-07959C4EC1BD}">
      <dgm:prSet/>
      <dgm:spPr/>
      <dgm:t>
        <a:bodyPr/>
        <a:lstStyle/>
        <a:p>
          <a:endParaRPr lang="en-GB"/>
        </a:p>
      </dgm:t>
    </dgm:pt>
    <dgm:pt modelId="{6E774105-B6D5-489F-8A1D-B9E136D2E553}" type="sibTrans" cxnId="{56909F66-861B-4B80-8FAC-07959C4EC1BD}">
      <dgm:prSet/>
      <dgm:spPr/>
      <dgm:t>
        <a:bodyPr/>
        <a:lstStyle/>
        <a:p>
          <a:endParaRPr lang="en-GB"/>
        </a:p>
      </dgm:t>
    </dgm:pt>
    <dgm:pt modelId="{CDFB1A76-2CA7-4A17-BF01-4ECE08A5BE0C}" type="pres">
      <dgm:prSet presAssocID="{3C42F7F9-EB9C-4129-8BFD-E9D8F1A528AD}" presName="Name0" presStyleCnt="0">
        <dgm:presLayoutVars>
          <dgm:chPref val="1"/>
          <dgm:dir/>
          <dgm:animOne val="branch"/>
          <dgm:animLvl val="lvl"/>
          <dgm:resizeHandles/>
        </dgm:presLayoutVars>
      </dgm:prSet>
      <dgm:spPr/>
      <dgm:t>
        <a:bodyPr/>
        <a:lstStyle/>
        <a:p>
          <a:endParaRPr lang="en-GB"/>
        </a:p>
      </dgm:t>
    </dgm:pt>
    <dgm:pt modelId="{681BF5CA-63C4-4BB1-BEA4-03A1B057AE86}" type="pres">
      <dgm:prSet presAssocID="{914F4B99-10D6-488A-A6E5-9A0055315BFC}" presName="vertOne" presStyleCnt="0"/>
      <dgm:spPr/>
    </dgm:pt>
    <dgm:pt modelId="{8058D818-EFDB-407F-B7FF-8759B067FB4E}" type="pres">
      <dgm:prSet presAssocID="{914F4B99-10D6-488A-A6E5-9A0055315BFC}" presName="txOne" presStyleLbl="node0" presStyleIdx="0" presStyleCnt="1">
        <dgm:presLayoutVars>
          <dgm:chPref val="3"/>
        </dgm:presLayoutVars>
      </dgm:prSet>
      <dgm:spPr/>
      <dgm:t>
        <a:bodyPr/>
        <a:lstStyle/>
        <a:p>
          <a:endParaRPr lang="en-GB"/>
        </a:p>
      </dgm:t>
    </dgm:pt>
    <dgm:pt modelId="{C6514AB5-1310-4288-B02C-789A62FCA17F}" type="pres">
      <dgm:prSet presAssocID="{914F4B99-10D6-488A-A6E5-9A0055315BFC}" presName="parTransOne" presStyleCnt="0"/>
      <dgm:spPr/>
    </dgm:pt>
    <dgm:pt modelId="{719C6057-056E-4593-AB97-935F8D29552F}" type="pres">
      <dgm:prSet presAssocID="{914F4B99-10D6-488A-A6E5-9A0055315BFC}" presName="horzOne" presStyleCnt="0"/>
      <dgm:spPr/>
    </dgm:pt>
    <dgm:pt modelId="{BC6DDE1A-04F6-43FC-B5D8-C59B62B1E2B6}" type="pres">
      <dgm:prSet presAssocID="{98C85FA7-5A45-4753-ADF2-34B46FC99FD9}" presName="vertTwo" presStyleCnt="0"/>
      <dgm:spPr/>
    </dgm:pt>
    <dgm:pt modelId="{8AECA619-459F-4937-8FF4-5F9E8835B17C}" type="pres">
      <dgm:prSet presAssocID="{98C85FA7-5A45-4753-ADF2-34B46FC99FD9}" presName="txTwo" presStyleLbl="node2" presStyleIdx="0" presStyleCnt="3">
        <dgm:presLayoutVars>
          <dgm:chPref val="3"/>
        </dgm:presLayoutVars>
      </dgm:prSet>
      <dgm:spPr/>
      <dgm:t>
        <a:bodyPr/>
        <a:lstStyle/>
        <a:p>
          <a:endParaRPr lang="en-GB"/>
        </a:p>
      </dgm:t>
    </dgm:pt>
    <dgm:pt modelId="{2C90B096-1F26-414A-A2DF-6CD1AF938C39}" type="pres">
      <dgm:prSet presAssocID="{98C85FA7-5A45-4753-ADF2-34B46FC99FD9}" presName="parTransTwo" presStyleCnt="0"/>
      <dgm:spPr/>
    </dgm:pt>
    <dgm:pt modelId="{0A794353-8FB2-49C6-AB09-17BD18731E00}" type="pres">
      <dgm:prSet presAssocID="{98C85FA7-5A45-4753-ADF2-34B46FC99FD9}" presName="horzTwo" presStyleCnt="0"/>
      <dgm:spPr/>
    </dgm:pt>
    <dgm:pt modelId="{5E63DB51-30D0-4A2C-8410-A176ED67F5CF}" type="pres">
      <dgm:prSet presAssocID="{CF58A762-A0C1-4DBC-89DF-77380B37A602}" presName="vertThree" presStyleCnt="0"/>
      <dgm:spPr/>
    </dgm:pt>
    <dgm:pt modelId="{FBE9E6EC-2969-4CF0-B861-4D1DE97B216E}" type="pres">
      <dgm:prSet presAssocID="{CF58A762-A0C1-4DBC-89DF-77380B37A602}" presName="txThree" presStyleLbl="node3" presStyleIdx="0" presStyleCnt="3">
        <dgm:presLayoutVars>
          <dgm:chPref val="3"/>
        </dgm:presLayoutVars>
      </dgm:prSet>
      <dgm:spPr/>
      <dgm:t>
        <a:bodyPr/>
        <a:lstStyle/>
        <a:p>
          <a:endParaRPr lang="en-GB"/>
        </a:p>
      </dgm:t>
    </dgm:pt>
    <dgm:pt modelId="{0A0FB426-C519-4B39-AACE-D3BAF9738EEE}" type="pres">
      <dgm:prSet presAssocID="{CF58A762-A0C1-4DBC-89DF-77380B37A602}" presName="parTransThree" presStyleCnt="0"/>
      <dgm:spPr/>
    </dgm:pt>
    <dgm:pt modelId="{DEC59AF1-74A8-4F9C-BB87-5ECEE4D5C42E}" type="pres">
      <dgm:prSet presAssocID="{CF58A762-A0C1-4DBC-89DF-77380B37A602}" presName="horzThree" presStyleCnt="0"/>
      <dgm:spPr/>
    </dgm:pt>
    <dgm:pt modelId="{C5E01BA8-63EC-4950-A02E-B313224341B8}" type="pres">
      <dgm:prSet presAssocID="{3DE71E9B-E71D-4DA5-B5B1-6F89E4DB77E8}" presName="vertFour" presStyleCnt="0">
        <dgm:presLayoutVars>
          <dgm:chPref val="3"/>
        </dgm:presLayoutVars>
      </dgm:prSet>
      <dgm:spPr/>
    </dgm:pt>
    <dgm:pt modelId="{ADB2BC6F-EFC9-4599-9F9D-A2B827C27454}" type="pres">
      <dgm:prSet presAssocID="{3DE71E9B-E71D-4DA5-B5B1-6F89E4DB77E8}" presName="txFour" presStyleLbl="node4" presStyleIdx="0" presStyleCnt="3">
        <dgm:presLayoutVars>
          <dgm:chPref val="3"/>
        </dgm:presLayoutVars>
      </dgm:prSet>
      <dgm:spPr/>
      <dgm:t>
        <a:bodyPr/>
        <a:lstStyle/>
        <a:p>
          <a:endParaRPr lang="en-GB"/>
        </a:p>
      </dgm:t>
    </dgm:pt>
    <dgm:pt modelId="{64EEAA99-40B2-49D6-9974-16E5A781AB50}" type="pres">
      <dgm:prSet presAssocID="{3DE71E9B-E71D-4DA5-B5B1-6F89E4DB77E8}" presName="horzFour" presStyleCnt="0"/>
      <dgm:spPr/>
    </dgm:pt>
    <dgm:pt modelId="{DCB264BD-7C2E-434A-87B3-94307EC2FF36}" type="pres">
      <dgm:prSet presAssocID="{2B4DEC83-94DF-439C-85DC-C9BCB2EF7EA3}" presName="sibSpaceTwo" presStyleCnt="0"/>
      <dgm:spPr/>
    </dgm:pt>
    <dgm:pt modelId="{4789D735-AAA0-457A-9C93-AB5B20C20357}" type="pres">
      <dgm:prSet presAssocID="{47B33EF7-DABD-4F13-B06F-52D7328C9233}" presName="vertTwo" presStyleCnt="0"/>
      <dgm:spPr/>
    </dgm:pt>
    <dgm:pt modelId="{A411E003-B3EC-4A96-A8FB-059E51E4A406}" type="pres">
      <dgm:prSet presAssocID="{47B33EF7-DABD-4F13-B06F-52D7328C9233}" presName="txTwo" presStyleLbl="node2" presStyleIdx="1" presStyleCnt="3">
        <dgm:presLayoutVars>
          <dgm:chPref val="3"/>
        </dgm:presLayoutVars>
      </dgm:prSet>
      <dgm:spPr/>
      <dgm:t>
        <a:bodyPr/>
        <a:lstStyle/>
        <a:p>
          <a:endParaRPr lang="en-GB"/>
        </a:p>
      </dgm:t>
    </dgm:pt>
    <dgm:pt modelId="{998B8898-C005-4018-99EA-392A98FF2999}" type="pres">
      <dgm:prSet presAssocID="{47B33EF7-DABD-4F13-B06F-52D7328C9233}" presName="parTransTwo" presStyleCnt="0"/>
      <dgm:spPr/>
    </dgm:pt>
    <dgm:pt modelId="{3D5B789C-B2AF-4ACF-AC61-4935DC32D6C5}" type="pres">
      <dgm:prSet presAssocID="{47B33EF7-DABD-4F13-B06F-52D7328C9233}" presName="horzTwo" presStyleCnt="0"/>
      <dgm:spPr/>
    </dgm:pt>
    <dgm:pt modelId="{66F2BD09-6B29-4FAB-87AC-42835CA59778}" type="pres">
      <dgm:prSet presAssocID="{4A81CE0E-92C6-4494-BBE7-E8CFAA531243}" presName="vertThree" presStyleCnt="0"/>
      <dgm:spPr/>
    </dgm:pt>
    <dgm:pt modelId="{6F250F4B-17DC-47B4-BA74-30FDDCEF6AE8}" type="pres">
      <dgm:prSet presAssocID="{4A81CE0E-92C6-4494-BBE7-E8CFAA531243}" presName="txThree" presStyleLbl="node3" presStyleIdx="1" presStyleCnt="3">
        <dgm:presLayoutVars>
          <dgm:chPref val="3"/>
        </dgm:presLayoutVars>
      </dgm:prSet>
      <dgm:spPr/>
      <dgm:t>
        <a:bodyPr/>
        <a:lstStyle/>
        <a:p>
          <a:endParaRPr lang="en-GB"/>
        </a:p>
      </dgm:t>
    </dgm:pt>
    <dgm:pt modelId="{49797F7C-2D0F-4943-B5EE-6BA62E2D983F}" type="pres">
      <dgm:prSet presAssocID="{4A81CE0E-92C6-4494-BBE7-E8CFAA531243}" presName="parTransThree" presStyleCnt="0"/>
      <dgm:spPr/>
    </dgm:pt>
    <dgm:pt modelId="{C0D5D485-0C8B-46F3-B418-994FBFCFCDF5}" type="pres">
      <dgm:prSet presAssocID="{4A81CE0E-92C6-4494-BBE7-E8CFAA531243}" presName="horzThree" presStyleCnt="0"/>
      <dgm:spPr/>
    </dgm:pt>
    <dgm:pt modelId="{BD78DC31-1828-467F-B1C6-270EFF0E760B}" type="pres">
      <dgm:prSet presAssocID="{B2F04240-0ED8-44F5-9588-B9D53B973863}" presName="vertFour" presStyleCnt="0">
        <dgm:presLayoutVars>
          <dgm:chPref val="3"/>
        </dgm:presLayoutVars>
      </dgm:prSet>
      <dgm:spPr/>
    </dgm:pt>
    <dgm:pt modelId="{823DE873-30F8-4E20-BC8A-F69E3A272F10}" type="pres">
      <dgm:prSet presAssocID="{B2F04240-0ED8-44F5-9588-B9D53B973863}" presName="txFour" presStyleLbl="node4" presStyleIdx="1" presStyleCnt="3">
        <dgm:presLayoutVars>
          <dgm:chPref val="3"/>
        </dgm:presLayoutVars>
      </dgm:prSet>
      <dgm:spPr/>
      <dgm:t>
        <a:bodyPr/>
        <a:lstStyle/>
        <a:p>
          <a:endParaRPr lang="en-GB"/>
        </a:p>
      </dgm:t>
    </dgm:pt>
    <dgm:pt modelId="{05A1EAF6-24FA-4E3F-A97A-9AA0DB83E316}" type="pres">
      <dgm:prSet presAssocID="{B2F04240-0ED8-44F5-9588-B9D53B973863}" presName="horzFour" presStyleCnt="0"/>
      <dgm:spPr/>
    </dgm:pt>
    <dgm:pt modelId="{5F9409C1-1473-4B9D-A263-35917343145F}" type="pres">
      <dgm:prSet presAssocID="{F6592CFC-AA35-40B0-9460-2F0E0F80883F}" presName="sibSpaceTwo" presStyleCnt="0"/>
      <dgm:spPr/>
    </dgm:pt>
    <dgm:pt modelId="{07E5A66C-0976-400A-B365-E483A3202863}" type="pres">
      <dgm:prSet presAssocID="{EADE63A6-200F-4ECD-9450-1D4F442E957E}" presName="vertTwo" presStyleCnt="0"/>
      <dgm:spPr/>
    </dgm:pt>
    <dgm:pt modelId="{6CD35A29-877F-4107-9E99-2C23E720621B}" type="pres">
      <dgm:prSet presAssocID="{EADE63A6-200F-4ECD-9450-1D4F442E957E}" presName="txTwo" presStyleLbl="node2" presStyleIdx="2" presStyleCnt="3">
        <dgm:presLayoutVars>
          <dgm:chPref val="3"/>
        </dgm:presLayoutVars>
      </dgm:prSet>
      <dgm:spPr/>
      <dgm:t>
        <a:bodyPr/>
        <a:lstStyle/>
        <a:p>
          <a:endParaRPr lang="en-GB"/>
        </a:p>
      </dgm:t>
    </dgm:pt>
    <dgm:pt modelId="{2F90EA3C-847F-4CCA-BB98-BCDA3E98B034}" type="pres">
      <dgm:prSet presAssocID="{EADE63A6-200F-4ECD-9450-1D4F442E957E}" presName="parTransTwo" presStyleCnt="0"/>
      <dgm:spPr/>
    </dgm:pt>
    <dgm:pt modelId="{45375B26-2E5E-4C3E-B0B2-7BDCBAFA8AE3}" type="pres">
      <dgm:prSet presAssocID="{EADE63A6-200F-4ECD-9450-1D4F442E957E}" presName="horzTwo" presStyleCnt="0"/>
      <dgm:spPr/>
    </dgm:pt>
    <dgm:pt modelId="{965A6851-CE9F-42B4-B4D4-7D9909C8CCA2}" type="pres">
      <dgm:prSet presAssocID="{9F903C75-4D6F-4CA8-B563-CD435ABE2F18}" presName="vertThree" presStyleCnt="0"/>
      <dgm:spPr/>
    </dgm:pt>
    <dgm:pt modelId="{AF8A23C1-5330-4853-ADAF-589162C2D7D3}" type="pres">
      <dgm:prSet presAssocID="{9F903C75-4D6F-4CA8-B563-CD435ABE2F18}" presName="txThree" presStyleLbl="node3" presStyleIdx="2" presStyleCnt="3">
        <dgm:presLayoutVars>
          <dgm:chPref val="3"/>
        </dgm:presLayoutVars>
      </dgm:prSet>
      <dgm:spPr/>
      <dgm:t>
        <a:bodyPr/>
        <a:lstStyle/>
        <a:p>
          <a:endParaRPr lang="en-GB"/>
        </a:p>
      </dgm:t>
    </dgm:pt>
    <dgm:pt modelId="{EEBA75DA-0D63-45BD-B290-D103FA53D581}" type="pres">
      <dgm:prSet presAssocID="{9F903C75-4D6F-4CA8-B563-CD435ABE2F18}" presName="parTransThree" presStyleCnt="0"/>
      <dgm:spPr/>
    </dgm:pt>
    <dgm:pt modelId="{D0550431-5897-4F1B-B292-4C225D036993}" type="pres">
      <dgm:prSet presAssocID="{9F903C75-4D6F-4CA8-B563-CD435ABE2F18}" presName="horzThree" presStyleCnt="0"/>
      <dgm:spPr/>
    </dgm:pt>
    <dgm:pt modelId="{C1B68B3C-B306-4399-B584-08F177828812}" type="pres">
      <dgm:prSet presAssocID="{FBDF2AB6-BAF4-4F7D-AEA7-BB8DAE95AB02}" presName="vertFour" presStyleCnt="0">
        <dgm:presLayoutVars>
          <dgm:chPref val="3"/>
        </dgm:presLayoutVars>
      </dgm:prSet>
      <dgm:spPr/>
    </dgm:pt>
    <dgm:pt modelId="{EEF6B107-F5E0-4A7E-A03B-30C131E7C11E}" type="pres">
      <dgm:prSet presAssocID="{FBDF2AB6-BAF4-4F7D-AEA7-BB8DAE95AB02}" presName="txFour" presStyleLbl="node4" presStyleIdx="2" presStyleCnt="3">
        <dgm:presLayoutVars>
          <dgm:chPref val="3"/>
        </dgm:presLayoutVars>
      </dgm:prSet>
      <dgm:spPr/>
      <dgm:t>
        <a:bodyPr/>
        <a:lstStyle/>
        <a:p>
          <a:endParaRPr lang="en-GB"/>
        </a:p>
      </dgm:t>
    </dgm:pt>
    <dgm:pt modelId="{E8F4A9AB-75E3-4CC5-AD2B-3301ADC02F69}" type="pres">
      <dgm:prSet presAssocID="{FBDF2AB6-BAF4-4F7D-AEA7-BB8DAE95AB02}" presName="horzFour" presStyleCnt="0"/>
      <dgm:spPr/>
    </dgm:pt>
  </dgm:ptLst>
  <dgm:cxnLst>
    <dgm:cxn modelId="{99EE9D3F-38A1-489A-AA2E-05EE5AF45E67}" srcId="{914F4B99-10D6-488A-A6E5-9A0055315BFC}" destId="{98C85FA7-5A45-4753-ADF2-34B46FC99FD9}" srcOrd="0" destOrd="0" parTransId="{6729A1BE-1337-4B33-86A5-069AADCDDDAB}" sibTransId="{2B4DEC83-94DF-439C-85DC-C9BCB2EF7EA3}"/>
    <dgm:cxn modelId="{1E2F212A-BB10-4119-804F-4214AFF3453F}" type="presOf" srcId="{3C42F7F9-EB9C-4129-8BFD-E9D8F1A528AD}" destId="{CDFB1A76-2CA7-4A17-BF01-4ECE08A5BE0C}" srcOrd="0" destOrd="0" presId="urn:microsoft.com/office/officeart/2005/8/layout/hierarchy4"/>
    <dgm:cxn modelId="{56909F66-861B-4B80-8FAC-07959C4EC1BD}" srcId="{9F903C75-4D6F-4CA8-B563-CD435ABE2F18}" destId="{FBDF2AB6-BAF4-4F7D-AEA7-BB8DAE95AB02}" srcOrd="0" destOrd="0" parTransId="{BB5BD96E-0848-4200-9E2D-36492A7B783E}" sibTransId="{6E774105-B6D5-489F-8A1D-B9E136D2E553}"/>
    <dgm:cxn modelId="{3661ABA4-CE6C-4DDA-9EF6-3C32415A0D85}" srcId="{3C42F7F9-EB9C-4129-8BFD-E9D8F1A528AD}" destId="{914F4B99-10D6-488A-A6E5-9A0055315BFC}" srcOrd="0" destOrd="0" parTransId="{53979D92-F22D-4687-B447-2F28F01A70B8}" sibTransId="{978FF2C6-30B6-4DA1-AED1-239E13C14C21}"/>
    <dgm:cxn modelId="{A1A238CE-F653-4AF0-895F-06B9F626DF7A}" srcId="{98C85FA7-5A45-4753-ADF2-34B46FC99FD9}" destId="{CF58A762-A0C1-4DBC-89DF-77380B37A602}" srcOrd="0" destOrd="0" parTransId="{6BA8E99E-C84E-4398-B23F-72AD1346108B}" sibTransId="{EA5E15A4-254C-4319-99B5-F62837DF3EB7}"/>
    <dgm:cxn modelId="{519A5093-41EC-49A9-8A4B-5FBAC32032C0}" type="presOf" srcId="{47B33EF7-DABD-4F13-B06F-52D7328C9233}" destId="{A411E003-B3EC-4A96-A8FB-059E51E4A406}" srcOrd="0" destOrd="0" presId="urn:microsoft.com/office/officeart/2005/8/layout/hierarchy4"/>
    <dgm:cxn modelId="{E7F30BBA-B348-414B-BDD0-A0F77FF4CCD0}" srcId="{CF58A762-A0C1-4DBC-89DF-77380B37A602}" destId="{3DE71E9B-E71D-4DA5-B5B1-6F89E4DB77E8}" srcOrd="0" destOrd="0" parTransId="{EA6850C4-D447-48F3-8F9A-B6B90E3A54AC}" sibTransId="{AB44EE6F-2A22-4D37-9E7C-EB6B546DC00D}"/>
    <dgm:cxn modelId="{466C7E5F-FDA2-4EC1-9348-82A73C240C16}" type="presOf" srcId="{FBDF2AB6-BAF4-4F7D-AEA7-BB8DAE95AB02}" destId="{EEF6B107-F5E0-4A7E-A03B-30C131E7C11E}" srcOrd="0" destOrd="0" presId="urn:microsoft.com/office/officeart/2005/8/layout/hierarchy4"/>
    <dgm:cxn modelId="{59B98AA8-660A-464B-83A4-6562B6D8EB65}" type="presOf" srcId="{98C85FA7-5A45-4753-ADF2-34B46FC99FD9}" destId="{8AECA619-459F-4937-8FF4-5F9E8835B17C}" srcOrd="0" destOrd="0" presId="urn:microsoft.com/office/officeart/2005/8/layout/hierarchy4"/>
    <dgm:cxn modelId="{F5B17E2B-AACF-4A62-8FB8-2EEFD2700CC4}" type="presOf" srcId="{9F903C75-4D6F-4CA8-B563-CD435ABE2F18}" destId="{AF8A23C1-5330-4853-ADAF-589162C2D7D3}" srcOrd="0" destOrd="0" presId="urn:microsoft.com/office/officeart/2005/8/layout/hierarchy4"/>
    <dgm:cxn modelId="{F8011629-B1E6-43CE-A95E-BFC25F9E9AEB}" srcId="{914F4B99-10D6-488A-A6E5-9A0055315BFC}" destId="{47B33EF7-DABD-4F13-B06F-52D7328C9233}" srcOrd="1" destOrd="0" parTransId="{0B24E717-FBF7-409E-8AE1-BFDE11B141A4}" sibTransId="{F6592CFC-AA35-40B0-9460-2F0E0F80883F}"/>
    <dgm:cxn modelId="{00866F2E-3DDD-409B-B10F-1F91D26034AC}" type="presOf" srcId="{CF58A762-A0C1-4DBC-89DF-77380B37A602}" destId="{FBE9E6EC-2969-4CF0-B861-4D1DE97B216E}" srcOrd="0" destOrd="0" presId="urn:microsoft.com/office/officeart/2005/8/layout/hierarchy4"/>
    <dgm:cxn modelId="{400936E2-0635-47BB-9845-14887198555F}" srcId="{4A81CE0E-92C6-4494-BBE7-E8CFAA531243}" destId="{B2F04240-0ED8-44F5-9588-B9D53B973863}" srcOrd="0" destOrd="0" parTransId="{3066D860-0AF4-47BD-AB91-F62547FA370F}" sibTransId="{86C69D8E-81CA-4E75-B427-0913108DEA03}"/>
    <dgm:cxn modelId="{9843C130-213C-4A45-B585-BFE78465CDC5}" type="presOf" srcId="{914F4B99-10D6-488A-A6E5-9A0055315BFC}" destId="{8058D818-EFDB-407F-B7FF-8759B067FB4E}" srcOrd="0" destOrd="0" presId="urn:microsoft.com/office/officeart/2005/8/layout/hierarchy4"/>
    <dgm:cxn modelId="{70C2AA42-3654-4AC5-A872-4E16766F9398}" srcId="{47B33EF7-DABD-4F13-B06F-52D7328C9233}" destId="{4A81CE0E-92C6-4494-BBE7-E8CFAA531243}" srcOrd="0" destOrd="0" parTransId="{5C29CD03-D1A7-481B-AA35-22BED8147E89}" sibTransId="{9D09261F-2612-4215-961C-F7748027733C}"/>
    <dgm:cxn modelId="{08F42BC3-7A39-4F11-B9A0-704A5089D000}" srcId="{914F4B99-10D6-488A-A6E5-9A0055315BFC}" destId="{EADE63A6-200F-4ECD-9450-1D4F442E957E}" srcOrd="2" destOrd="0" parTransId="{815AB3BA-DBA8-4E61-862F-1515BC85946F}" sibTransId="{6CDFC322-EE06-4207-9536-A0C5C6B9935D}"/>
    <dgm:cxn modelId="{445D470D-9A82-4ACC-A2EE-33660D7DF34F}" srcId="{EADE63A6-200F-4ECD-9450-1D4F442E957E}" destId="{9F903C75-4D6F-4CA8-B563-CD435ABE2F18}" srcOrd="0" destOrd="0" parTransId="{8D54FC74-9887-4E7A-8C88-EEB571650F72}" sibTransId="{853CFF36-21E7-4060-A7C0-DD227EB3BA82}"/>
    <dgm:cxn modelId="{EBF942A1-1B12-401E-B9BF-97F8F5A9757D}" type="presOf" srcId="{EADE63A6-200F-4ECD-9450-1D4F442E957E}" destId="{6CD35A29-877F-4107-9E99-2C23E720621B}" srcOrd="0" destOrd="0" presId="urn:microsoft.com/office/officeart/2005/8/layout/hierarchy4"/>
    <dgm:cxn modelId="{CB19F7AE-B6F8-48D0-9923-C7ADEF4E481F}" type="presOf" srcId="{B2F04240-0ED8-44F5-9588-B9D53B973863}" destId="{823DE873-30F8-4E20-BC8A-F69E3A272F10}" srcOrd="0" destOrd="0" presId="urn:microsoft.com/office/officeart/2005/8/layout/hierarchy4"/>
    <dgm:cxn modelId="{81C6908D-79CC-4875-BFB1-D4C3DEF25323}" type="presOf" srcId="{3DE71E9B-E71D-4DA5-B5B1-6F89E4DB77E8}" destId="{ADB2BC6F-EFC9-4599-9F9D-A2B827C27454}" srcOrd="0" destOrd="0" presId="urn:microsoft.com/office/officeart/2005/8/layout/hierarchy4"/>
    <dgm:cxn modelId="{030A7DA8-27E2-465E-B971-BD31A294352C}" type="presOf" srcId="{4A81CE0E-92C6-4494-BBE7-E8CFAA531243}" destId="{6F250F4B-17DC-47B4-BA74-30FDDCEF6AE8}" srcOrd="0" destOrd="0" presId="urn:microsoft.com/office/officeart/2005/8/layout/hierarchy4"/>
    <dgm:cxn modelId="{49CECD1D-C9A4-4312-8D64-FB13CC336026}" type="presParOf" srcId="{CDFB1A76-2CA7-4A17-BF01-4ECE08A5BE0C}" destId="{681BF5CA-63C4-4BB1-BEA4-03A1B057AE86}" srcOrd="0" destOrd="0" presId="urn:microsoft.com/office/officeart/2005/8/layout/hierarchy4"/>
    <dgm:cxn modelId="{090F3112-E679-42B3-9E3D-E22D4288A55C}" type="presParOf" srcId="{681BF5CA-63C4-4BB1-BEA4-03A1B057AE86}" destId="{8058D818-EFDB-407F-B7FF-8759B067FB4E}" srcOrd="0" destOrd="0" presId="urn:microsoft.com/office/officeart/2005/8/layout/hierarchy4"/>
    <dgm:cxn modelId="{9763CB93-FAAE-4DFD-BAA8-0DCE0038632A}" type="presParOf" srcId="{681BF5CA-63C4-4BB1-BEA4-03A1B057AE86}" destId="{C6514AB5-1310-4288-B02C-789A62FCA17F}" srcOrd="1" destOrd="0" presId="urn:microsoft.com/office/officeart/2005/8/layout/hierarchy4"/>
    <dgm:cxn modelId="{AEC4C780-AB51-4BAC-8916-28617639E0E1}" type="presParOf" srcId="{681BF5CA-63C4-4BB1-BEA4-03A1B057AE86}" destId="{719C6057-056E-4593-AB97-935F8D29552F}" srcOrd="2" destOrd="0" presId="urn:microsoft.com/office/officeart/2005/8/layout/hierarchy4"/>
    <dgm:cxn modelId="{FD560D92-36FC-4C82-A9EA-3C57CD4A7182}" type="presParOf" srcId="{719C6057-056E-4593-AB97-935F8D29552F}" destId="{BC6DDE1A-04F6-43FC-B5D8-C59B62B1E2B6}" srcOrd="0" destOrd="0" presId="urn:microsoft.com/office/officeart/2005/8/layout/hierarchy4"/>
    <dgm:cxn modelId="{3AFBE53B-5BD0-42D2-8F17-20ABD89E4BE0}" type="presParOf" srcId="{BC6DDE1A-04F6-43FC-B5D8-C59B62B1E2B6}" destId="{8AECA619-459F-4937-8FF4-5F9E8835B17C}" srcOrd="0" destOrd="0" presId="urn:microsoft.com/office/officeart/2005/8/layout/hierarchy4"/>
    <dgm:cxn modelId="{0FB81A1D-5F9D-4E32-8E5D-984B7F0A9925}" type="presParOf" srcId="{BC6DDE1A-04F6-43FC-B5D8-C59B62B1E2B6}" destId="{2C90B096-1F26-414A-A2DF-6CD1AF938C39}" srcOrd="1" destOrd="0" presId="urn:microsoft.com/office/officeart/2005/8/layout/hierarchy4"/>
    <dgm:cxn modelId="{F74886DD-8F56-424C-8F24-8859F01ADEEC}" type="presParOf" srcId="{BC6DDE1A-04F6-43FC-B5D8-C59B62B1E2B6}" destId="{0A794353-8FB2-49C6-AB09-17BD18731E00}" srcOrd="2" destOrd="0" presId="urn:microsoft.com/office/officeart/2005/8/layout/hierarchy4"/>
    <dgm:cxn modelId="{077E36A0-62FE-45A2-A43E-2427644C961B}" type="presParOf" srcId="{0A794353-8FB2-49C6-AB09-17BD18731E00}" destId="{5E63DB51-30D0-4A2C-8410-A176ED67F5CF}" srcOrd="0" destOrd="0" presId="urn:microsoft.com/office/officeart/2005/8/layout/hierarchy4"/>
    <dgm:cxn modelId="{3B47F043-D54A-4B84-B089-F127988887DE}" type="presParOf" srcId="{5E63DB51-30D0-4A2C-8410-A176ED67F5CF}" destId="{FBE9E6EC-2969-4CF0-B861-4D1DE97B216E}" srcOrd="0" destOrd="0" presId="urn:microsoft.com/office/officeart/2005/8/layout/hierarchy4"/>
    <dgm:cxn modelId="{DEABF1AB-76C5-44E1-8A44-0FAFBB476BCD}" type="presParOf" srcId="{5E63DB51-30D0-4A2C-8410-A176ED67F5CF}" destId="{0A0FB426-C519-4B39-AACE-D3BAF9738EEE}" srcOrd="1" destOrd="0" presId="urn:microsoft.com/office/officeart/2005/8/layout/hierarchy4"/>
    <dgm:cxn modelId="{2A7094DA-A7EA-4F93-BFF7-EDFCB46D583A}" type="presParOf" srcId="{5E63DB51-30D0-4A2C-8410-A176ED67F5CF}" destId="{DEC59AF1-74A8-4F9C-BB87-5ECEE4D5C42E}" srcOrd="2" destOrd="0" presId="urn:microsoft.com/office/officeart/2005/8/layout/hierarchy4"/>
    <dgm:cxn modelId="{560ABD68-0B70-4A75-8C12-49E9F24F9214}" type="presParOf" srcId="{DEC59AF1-74A8-4F9C-BB87-5ECEE4D5C42E}" destId="{C5E01BA8-63EC-4950-A02E-B313224341B8}" srcOrd="0" destOrd="0" presId="urn:microsoft.com/office/officeart/2005/8/layout/hierarchy4"/>
    <dgm:cxn modelId="{F037BD71-0D89-4934-A66E-3B7D44BB2C9D}" type="presParOf" srcId="{C5E01BA8-63EC-4950-A02E-B313224341B8}" destId="{ADB2BC6F-EFC9-4599-9F9D-A2B827C27454}" srcOrd="0" destOrd="0" presId="urn:microsoft.com/office/officeart/2005/8/layout/hierarchy4"/>
    <dgm:cxn modelId="{CC043A2A-00C1-4237-A5F0-3D1678AF85A9}" type="presParOf" srcId="{C5E01BA8-63EC-4950-A02E-B313224341B8}" destId="{64EEAA99-40B2-49D6-9974-16E5A781AB50}" srcOrd="1" destOrd="0" presId="urn:microsoft.com/office/officeart/2005/8/layout/hierarchy4"/>
    <dgm:cxn modelId="{91610A5A-69E2-4EB3-B6C2-EDC10337A8D7}" type="presParOf" srcId="{719C6057-056E-4593-AB97-935F8D29552F}" destId="{DCB264BD-7C2E-434A-87B3-94307EC2FF36}" srcOrd="1" destOrd="0" presId="urn:microsoft.com/office/officeart/2005/8/layout/hierarchy4"/>
    <dgm:cxn modelId="{31D34DC9-41AB-41BF-BDDA-3E1464AB678F}" type="presParOf" srcId="{719C6057-056E-4593-AB97-935F8D29552F}" destId="{4789D735-AAA0-457A-9C93-AB5B20C20357}" srcOrd="2" destOrd="0" presId="urn:microsoft.com/office/officeart/2005/8/layout/hierarchy4"/>
    <dgm:cxn modelId="{A5AAEE36-CDF4-4376-B2AD-CEC49E3869CA}" type="presParOf" srcId="{4789D735-AAA0-457A-9C93-AB5B20C20357}" destId="{A411E003-B3EC-4A96-A8FB-059E51E4A406}" srcOrd="0" destOrd="0" presId="urn:microsoft.com/office/officeart/2005/8/layout/hierarchy4"/>
    <dgm:cxn modelId="{634725BE-EBDE-4FBD-927E-6708A6EB869E}" type="presParOf" srcId="{4789D735-AAA0-457A-9C93-AB5B20C20357}" destId="{998B8898-C005-4018-99EA-392A98FF2999}" srcOrd="1" destOrd="0" presId="urn:microsoft.com/office/officeart/2005/8/layout/hierarchy4"/>
    <dgm:cxn modelId="{B6113A96-E12C-4D48-8582-46E05F2AA821}" type="presParOf" srcId="{4789D735-AAA0-457A-9C93-AB5B20C20357}" destId="{3D5B789C-B2AF-4ACF-AC61-4935DC32D6C5}" srcOrd="2" destOrd="0" presId="urn:microsoft.com/office/officeart/2005/8/layout/hierarchy4"/>
    <dgm:cxn modelId="{8A647C31-F161-4FCF-8DB4-D9E50C4EFFD7}" type="presParOf" srcId="{3D5B789C-B2AF-4ACF-AC61-4935DC32D6C5}" destId="{66F2BD09-6B29-4FAB-87AC-42835CA59778}" srcOrd="0" destOrd="0" presId="urn:microsoft.com/office/officeart/2005/8/layout/hierarchy4"/>
    <dgm:cxn modelId="{6300B383-680E-46EE-A2D8-02C40DF2751D}" type="presParOf" srcId="{66F2BD09-6B29-4FAB-87AC-42835CA59778}" destId="{6F250F4B-17DC-47B4-BA74-30FDDCEF6AE8}" srcOrd="0" destOrd="0" presId="urn:microsoft.com/office/officeart/2005/8/layout/hierarchy4"/>
    <dgm:cxn modelId="{0CB8CA7F-EA1D-433B-AD76-57F48BAC3CC1}" type="presParOf" srcId="{66F2BD09-6B29-4FAB-87AC-42835CA59778}" destId="{49797F7C-2D0F-4943-B5EE-6BA62E2D983F}" srcOrd="1" destOrd="0" presId="urn:microsoft.com/office/officeart/2005/8/layout/hierarchy4"/>
    <dgm:cxn modelId="{154BD837-EC17-4D22-A1F6-B9447CC3ECDB}" type="presParOf" srcId="{66F2BD09-6B29-4FAB-87AC-42835CA59778}" destId="{C0D5D485-0C8B-46F3-B418-994FBFCFCDF5}" srcOrd="2" destOrd="0" presId="urn:microsoft.com/office/officeart/2005/8/layout/hierarchy4"/>
    <dgm:cxn modelId="{7D0016E4-0412-4AA1-96A4-14C6B3EFD002}" type="presParOf" srcId="{C0D5D485-0C8B-46F3-B418-994FBFCFCDF5}" destId="{BD78DC31-1828-467F-B1C6-270EFF0E760B}" srcOrd="0" destOrd="0" presId="urn:microsoft.com/office/officeart/2005/8/layout/hierarchy4"/>
    <dgm:cxn modelId="{4A520B25-0904-4DA1-8572-51E2881DB0CA}" type="presParOf" srcId="{BD78DC31-1828-467F-B1C6-270EFF0E760B}" destId="{823DE873-30F8-4E20-BC8A-F69E3A272F10}" srcOrd="0" destOrd="0" presId="urn:microsoft.com/office/officeart/2005/8/layout/hierarchy4"/>
    <dgm:cxn modelId="{8F0C1A6E-F49C-44FA-BDD8-72E3CA8B0C5A}" type="presParOf" srcId="{BD78DC31-1828-467F-B1C6-270EFF0E760B}" destId="{05A1EAF6-24FA-4E3F-A97A-9AA0DB83E316}" srcOrd="1" destOrd="0" presId="urn:microsoft.com/office/officeart/2005/8/layout/hierarchy4"/>
    <dgm:cxn modelId="{B0ECBE6F-0B75-4093-99B4-4CC4A50A9055}" type="presParOf" srcId="{719C6057-056E-4593-AB97-935F8D29552F}" destId="{5F9409C1-1473-4B9D-A263-35917343145F}" srcOrd="3" destOrd="0" presId="urn:microsoft.com/office/officeart/2005/8/layout/hierarchy4"/>
    <dgm:cxn modelId="{F514BF4B-549A-4AB5-BA6D-91B45D323B59}" type="presParOf" srcId="{719C6057-056E-4593-AB97-935F8D29552F}" destId="{07E5A66C-0976-400A-B365-E483A3202863}" srcOrd="4" destOrd="0" presId="urn:microsoft.com/office/officeart/2005/8/layout/hierarchy4"/>
    <dgm:cxn modelId="{A7AFDCF5-ACF1-474F-9F91-8183EE717AFD}" type="presParOf" srcId="{07E5A66C-0976-400A-B365-E483A3202863}" destId="{6CD35A29-877F-4107-9E99-2C23E720621B}" srcOrd="0" destOrd="0" presId="urn:microsoft.com/office/officeart/2005/8/layout/hierarchy4"/>
    <dgm:cxn modelId="{A0FF0E28-7580-4F6E-AD1C-28E3166109A0}" type="presParOf" srcId="{07E5A66C-0976-400A-B365-E483A3202863}" destId="{2F90EA3C-847F-4CCA-BB98-BCDA3E98B034}" srcOrd="1" destOrd="0" presId="urn:microsoft.com/office/officeart/2005/8/layout/hierarchy4"/>
    <dgm:cxn modelId="{9DC3F282-1A60-49E0-A44F-3E0C9229E2BA}" type="presParOf" srcId="{07E5A66C-0976-400A-B365-E483A3202863}" destId="{45375B26-2E5E-4C3E-B0B2-7BDCBAFA8AE3}" srcOrd="2" destOrd="0" presId="urn:microsoft.com/office/officeart/2005/8/layout/hierarchy4"/>
    <dgm:cxn modelId="{69C0A6D0-225B-453E-8DE0-449CB08FED77}" type="presParOf" srcId="{45375B26-2E5E-4C3E-B0B2-7BDCBAFA8AE3}" destId="{965A6851-CE9F-42B4-B4D4-7D9909C8CCA2}" srcOrd="0" destOrd="0" presId="urn:microsoft.com/office/officeart/2005/8/layout/hierarchy4"/>
    <dgm:cxn modelId="{51937875-E579-4BBB-8C0C-1CAFCCC77943}" type="presParOf" srcId="{965A6851-CE9F-42B4-B4D4-7D9909C8CCA2}" destId="{AF8A23C1-5330-4853-ADAF-589162C2D7D3}" srcOrd="0" destOrd="0" presId="urn:microsoft.com/office/officeart/2005/8/layout/hierarchy4"/>
    <dgm:cxn modelId="{50502C61-7D22-4EF9-9B17-EDE8588B4498}" type="presParOf" srcId="{965A6851-CE9F-42B4-B4D4-7D9909C8CCA2}" destId="{EEBA75DA-0D63-45BD-B290-D103FA53D581}" srcOrd="1" destOrd="0" presId="urn:microsoft.com/office/officeart/2005/8/layout/hierarchy4"/>
    <dgm:cxn modelId="{BEED3201-F7CD-4A11-8247-8D860DD5ACE3}" type="presParOf" srcId="{965A6851-CE9F-42B4-B4D4-7D9909C8CCA2}" destId="{D0550431-5897-4F1B-B292-4C225D036993}" srcOrd="2" destOrd="0" presId="urn:microsoft.com/office/officeart/2005/8/layout/hierarchy4"/>
    <dgm:cxn modelId="{76364B9A-B52C-4F31-8C53-6D17E5C175E4}" type="presParOf" srcId="{D0550431-5897-4F1B-B292-4C225D036993}" destId="{C1B68B3C-B306-4399-B584-08F177828812}" srcOrd="0" destOrd="0" presId="urn:microsoft.com/office/officeart/2005/8/layout/hierarchy4"/>
    <dgm:cxn modelId="{BCED5550-22A3-40B1-953D-3D09FC6B356A}" type="presParOf" srcId="{C1B68B3C-B306-4399-B584-08F177828812}" destId="{EEF6B107-F5E0-4A7E-A03B-30C131E7C11E}" srcOrd="0" destOrd="0" presId="urn:microsoft.com/office/officeart/2005/8/layout/hierarchy4"/>
    <dgm:cxn modelId="{01725ADE-AB18-4419-A43A-AD651A3F3A75}" type="presParOf" srcId="{C1B68B3C-B306-4399-B584-08F177828812}" destId="{E8F4A9AB-75E3-4CC5-AD2B-3301ADC02F6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42F7F9-EB9C-4129-8BFD-E9D8F1A528AD}" type="doc">
      <dgm:prSet loTypeId="urn:microsoft.com/office/officeart/2005/8/layout/hierarchy4" loCatId="hierarchy" qsTypeId="urn:microsoft.com/office/officeart/2005/8/quickstyle/3d2" qsCatId="3D" csTypeId="urn:microsoft.com/office/officeart/2005/8/colors/accent1_2" csCatId="accent1" phldr="1"/>
      <dgm:spPr/>
      <dgm:t>
        <a:bodyPr/>
        <a:lstStyle/>
        <a:p>
          <a:endParaRPr lang="en-GB"/>
        </a:p>
      </dgm:t>
    </dgm:pt>
    <dgm:pt modelId="{914F4B99-10D6-488A-A6E5-9A0055315BFC}">
      <dgm:prSet phldrT="[Text]"/>
      <dgm:spPr/>
      <dgm:t>
        <a:bodyPr/>
        <a:lstStyle/>
        <a:p>
          <a:r>
            <a:rPr lang="en-GB" dirty="0" smtClean="0"/>
            <a:t>Biology</a:t>
          </a:r>
          <a:endParaRPr lang="en-GB" dirty="0"/>
        </a:p>
      </dgm:t>
    </dgm:pt>
    <dgm:pt modelId="{53979D92-F22D-4687-B447-2F28F01A70B8}" type="parTrans" cxnId="{3661ABA4-CE6C-4DDA-9EF6-3C32415A0D85}">
      <dgm:prSet/>
      <dgm:spPr/>
      <dgm:t>
        <a:bodyPr/>
        <a:lstStyle/>
        <a:p>
          <a:endParaRPr lang="en-GB"/>
        </a:p>
      </dgm:t>
    </dgm:pt>
    <dgm:pt modelId="{978FF2C6-30B6-4DA1-AED1-239E13C14C21}" type="sibTrans" cxnId="{3661ABA4-CE6C-4DDA-9EF6-3C32415A0D85}">
      <dgm:prSet/>
      <dgm:spPr/>
      <dgm:t>
        <a:bodyPr/>
        <a:lstStyle/>
        <a:p>
          <a:endParaRPr lang="en-GB"/>
        </a:p>
      </dgm:t>
    </dgm:pt>
    <dgm:pt modelId="{98C85FA7-5A45-4753-ADF2-34B46FC99FD9}">
      <dgm:prSet phldrT="[Text]" custT="1"/>
      <dgm:spPr/>
      <dgm:t>
        <a:bodyPr/>
        <a:lstStyle/>
        <a:p>
          <a:r>
            <a:rPr lang="en-GB" sz="2000" dirty="0" smtClean="0"/>
            <a:t>BU2.3 Field work</a:t>
          </a:r>
          <a:endParaRPr lang="en-GB" sz="2000" dirty="0"/>
        </a:p>
      </dgm:t>
    </dgm:pt>
    <dgm:pt modelId="{6729A1BE-1337-4B33-86A5-069AADCDDDAB}" type="parTrans" cxnId="{99EE9D3F-38A1-489A-AA2E-05EE5AF45E67}">
      <dgm:prSet/>
      <dgm:spPr/>
      <dgm:t>
        <a:bodyPr/>
        <a:lstStyle/>
        <a:p>
          <a:endParaRPr lang="en-GB"/>
        </a:p>
      </dgm:t>
    </dgm:pt>
    <dgm:pt modelId="{2B4DEC83-94DF-439C-85DC-C9BCB2EF7EA3}" type="sibTrans" cxnId="{99EE9D3F-38A1-489A-AA2E-05EE5AF45E67}">
      <dgm:prSet/>
      <dgm:spPr/>
      <dgm:t>
        <a:bodyPr/>
        <a:lstStyle/>
        <a:p>
          <a:endParaRPr lang="en-GB"/>
        </a:p>
      </dgm:t>
    </dgm:pt>
    <dgm:pt modelId="{CF58A762-A0C1-4DBC-89DF-77380B37A602}">
      <dgm:prSet phldrT="[Text]"/>
      <dgm:spPr/>
      <dgm:t>
        <a:bodyPr/>
        <a:lstStyle/>
        <a:p>
          <a:r>
            <a:rPr lang="en-GB" b="1" u="sng" dirty="0" smtClean="0"/>
            <a:t>Investigate</a:t>
          </a:r>
          <a:r>
            <a:rPr lang="en-GB" dirty="0" smtClean="0"/>
            <a:t> </a:t>
          </a:r>
          <a:r>
            <a:rPr lang="en-US" dirty="0" smtClean="0"/>
            <a:t>the effect of a physical factor that may affect the growth of plants in their natural environment</a:t>
          </a:r>
          <a:endParaRPr lang="en-GB" dirty="0"/>
        </a:p>
      </dgm:t>
    </dgm:pt>
    <dgm:pt modelId="{6BA8E99E-C84E-4398-B23F-72AD1346108B}" type="parTrans" cxnId="{A1A238CE-F653-4AF0-895F-06B9F626DF7A}">
      <dgm:prSet/>
      <dgm:spPr/>
      <dgm:t>
        <a:bodyPr/>
        <a:lstStyle/>
        <a:p>
          <a:endParaRPr lang="en-GB"/>
        </a:p>
      </dgm:t>
    </dgm:pt>
    <dgm:pt modelId="{EA5E15A4-254C-4319-99B5-F62837DF3EB7}" type="sibTrans" cxnId="{A1A238CE-F653-4AF0-895F-06B9F626DF7A}">
      <dgm:prSet/>
      <dgm:spPr/>
      <dgm:t>
        <a:bodyPr/>
        <a:lstStyle/>
        <a:p>
          <a:endParaRPr lang="en-GB"/>
        </a:p>
      </dgm:t>
    </dgm:pt>
    <dgm:pt modelId="{47B33EF7-DABD-4F13-B06F-52D7328C9233}">
      <dgm:prSet phldrT="[Text]" custT="1"/>
      <dgm:spPr/>
      <dgm:t>
        <a:bodyPr/>
        <a:lstStyle/>
        <a:p>
          <a:r>
            <a:rPr lang="en-GB" sz="2000" dirty="0" smtClean="0"/>
            <a:t>BU3.3a Stomata</a:t>
          </a:r>
          <a:endParaRPr lang="en-GB" sz="2000" dirty="0"/>
        </a:p>
      </dgm:t>
    </dgm:pt>
    <dgm:pt modelId="{0B24E717-FBF7-409E-8AE1-BFDE11B141A4}" type="parTrans" cxnId="{F8011629-B1E6-43CE-A95E-BFC25F9E9AEB}">
      <dgm:prSet/>
      <dgm:spPr/>
      <dgm:t>
        <a:bodyPr/>
        <a:lstStyle/>
        <a:p>
          <a:endParaRPr lang="en-GB"/>
        </a:p>
      </dgm:t>
    </dgm:pt>
    <dgm:pt modelId="{F6592CFC-AA35-40B0-9460-2F0E0F80883F}" type="sibTrans" cxnId="{F8011629-B1E6-43CE-A95E-BFC25F9E9AEB}">
      <dgm:prSet/>
      <dgm:spPr/>
      <dgm:t>
        <a:bodyPr/>
        <a:lstStyle/>
        <a:p>
          <a:endParaRPr lang="en-GB"/>
        </a:p>
      </dgm:t>
    </dgm:pt>
    <dgm:pt modelId="{EADE63A6-200F-4ECD-9450-1D4F442E957E}">
      <dgm:prSet phldrT="[Text]" custT="1"/>
      <dgm:spPr/>
      <dgm:t>
        <a:bodyPr/>
        <a:lstStyle/>
        <a:p>
          <a:r>
            <a:rPr lang="en-GB" sz="2000" dirty="0" smtClean="0"/>
            <a:t>BU3.3b Sweat</a:t>
          </a:r>
          <a:endParaRPr lang="en-GB" sz="2000" dirty="0"/>
        </a:p>
      </dgm:t>
    </dgm:pt>
    <dgm:pt modelId="{815AB3BA-DBA8-4E61-862F-1515BC85946F}" type="parTrans" cxnId="{08F42BC3-7A39-4F11-B9A0-704A5089D000}">
      <dgm:prSet/>
      <dgm:spPr/>
      <dgm:t>
        <a:bodyPr/>
        <a:lstStyle/>
        <a:p>
          <a:endParaRPr lang="en-GB"/>
        </a:p>
      </dgm:t>
    </dgm:pt>
    <dgm:pt modelId="{6CDFC322-EE06-4207-9536-A0C5C6B9935D}" type="sibTrans" cxnId="{08F42BC3-7A39-4F11-B9A0-704A5089D000}">
      <dgm:prSet/>
      <dgm:spPr/>
      <dgm:t>
        <a:bodyPr/>
        <a:lstStyle/>
        <a:p>
          <a:endParaRPr lang="en-GB"/>
        </a:p>
      </dgm:t>
    </dgm:pt>
    <dgm:pt modelId="{3DE71E9B-E71D-4DA5-B5B1-6F89E4DB77E8}">
      <dgm:prSet/>
      <dgm:spPr/>
      <dgm:t>
        <a:bodyPr/>
        <a:lstStyle/>
        <a:p>
          <a:r>
            <a:rPr lang="en-GB" b="1" u="sng" dirty="0" smtClean="0"/>
            <a:t>Suggested contexts</a:t>
          </a:r>
          <a:r>
            <a:rPr lang="en-GB" dirty="0" smtClean="0"/>
            <a:t> - </a:t>
          </a:r>
          <a:r>
            <a:rPr lang="en-US" dirty="0" smtClean="0"/>
            <a:t>differences between leaves of one species of plant growing in different light intensities or the distribution of Pleurococcus on trees</a:t>
          </a:r>
          <a:endParaRPr lang="en-GB" dirty="0" smtClean="0"/>
        </a:p>
      </dgm:t>
    </dgm:pt>
    <dgm:pt modelId="{EA6850C4-D447-48F3-8F9A-B6B90E3A54AC}" type="parTrans" cxnId="{E7F30BBA-B348-414B-BDD0-A0F77FF4CCD0}">
      <dgm:prSet/>
      <dgm:spPr/>
      <dgm:t>
        <a:bodyPr/>
        <a:lstStyle/>
        <a:p>
          <a:endParaRPr lang="en-GB"/>
        </a:p>
      </dgm:t>
    </dgm:pt>
    <dgm:pt modelId="{AB44EE6F-2A22-4D37-9E7C-EB6B546DC00D}" type="sibTrans" cxnId="{E7F30BBA-B348-414B-BDD0-A0F77FF4CCD0}">
      <dgm:prSet/>
      <dgm:spPr/>
      <dgm:t>
        <a:bodyPr/>
        <a:lstStyle/>
        <a:p>
          <a:endParaRPr lang="en-GB"/>
        </a:p>
      </dgm:t>
    </dgm:pt>
    <dgm:pt modelId="{4A81CE0E-92C6-4494-BBE7-E8CFAA531243}">
      <dgm:prSet phldrT="[Text]"/>
      <dgm:spPr/>
      <dgm:t>
        <a:bodyPr/>
        <a:lstStyle/>
        <a:p>
          <a:r>
            <a:rPr lang="en-GB" b="1" u="sng" dirty="0" smtClean="0"/>
            <a:t>Investigate</a:t>
          </a:r>
          <a:r>
            <a:rPr lang="en-GB" dirty="0" smtClean="0"/>
            <a:t> </a:t>
          </a:r>
          <a:r>
            <a:rPr lang="en-US" dirty="0" smtClean="0"/>
            <a:t>a factor that may affect the number of stomata on leaf surfaces</a:t>
          </a:r>
          <a:endParaRPr lang="en-GB" dirty="0"/>
        </a:p>
      </dgm:t>
    </dgm:pt>
    <dgm:pt modelId="{5C29CD03-D1A7-481B-AA35-22BED8147E89}" type="parTrans" cxnId="{70C2AA42-3654-4AC5-A872-4E16766F9398}">
      <dgm:prSet/>
      <dgm:spPr/>
      <dgm:t>
        <a:bodyPr/>
        <a:lstStyle/>
        <a:p>
          <a:endParaRPr lang="en-GB"/>
        </a:p>
      </dgm:t>
    </dgm:pt>
    <dgm:pt modelId="{9D09261F-2612-4215-961C-F7748027733C}" type="sibTrans" cxnId="{70C2AA42-3654-4AC5-A872-4E16766F9398}">
      <dgm:prSet/>
      <dgm:spPr/>
      <dgm:t>
        <a:bodyPr/>
        <a:lstStyle/>
        <a:p>
          <a:endParaRPr lang="en-GB"/>
        </a:p>
      </dgm:t>
    </dgm:pt>
    <dgm:pt modelId="{B2F04240-0ED8-44F5-9588-B9D53B973863}">
      <dgm:prSet phldrT="[Text]"/>
      <dgm:spPr/>
      <dgm:t>
        <a:bodyPr/>
        <a:lstStyle/>
        <a:p>
          <a:r>
            <a:rPr lang="en-GB" b="1" u="sng" dirty="0" smtClean="0"/>
            <a:t>Suggested contexts</a:t>
          </a:r>
          <a:r>
            <a:rPr lang="en-GB" dirty="0" smtClean="0"/>
            <a:t> - </a:t>
          </a:r>
          <a:r>
            <a:rPr lang="en-US" dirty="0" smtClean="0"/>
            <a:t>why plants normally found in aquatic / marsh conditions do not survive in arid conditions or why roses do not grow well in sandy soil</a:t>
          </a:r>
          <a:endParaRPr lang="en-GB" dirty="0"/>
        </a:p>
      </dgm:t>
    </dgm:pt>
    <dgm:pt modelId="{3066D860-0AF4-47BD-AB91-F62547FA370F}" type="parTrans" cxnId="{400936E2-0635-47BB-9845-14887198555F}">
      <dgm:prSet/>
      <dgm:spPr/>
      <dgm:t>
        <a:bodyPr/>
        <a:lstStyle/>
        <a:p>
          <a:endParaRPr lang="en-GB"/>
        </a:p>
      </dgm:t>
    </dgm:pt>
    <dgm:pt modelId="{86C69D8E-81CA-4E75-B427-0913108DEA03}" type="sibTrans" cxnId="{400936E2-0635-47BB-9845-14887198555F}">
      <dgm:prSet/>
      <dgm:spPr/>
      <dgm:t>
        <a:bodyPr/>
        <a:lstStyle/>
        <a:p>
          <a:endParaRPr lang="en-GB"/>
        </a:p>
      </dgm:t>
    </dgm:pt>
    <dgm:pt modelId="{9F903C75-4D6F-4CA8-B563-CD435ABE2F18}">
      <dgm:prSet phldrT="[Text]"/>
      <dgm:spPr/>
      <dgm:t>
        <a:bodyPr/>
        <a:lstStyle/>
        <a:p>
          <a:r>
            <a:rPr lang="en-GB" b="1" u="sng" dirty="0" smtClean="0"/>
            <a:t>Investigate</a:t>
          </a:r>
          <a:r>
            <a:rPr lang="en-GB" dirty="0" smtClean="0"/>
            <a:t> </a:t>
          </a:r>
          <a:r>
            <a:rPr lang="en-US" dirty="0" smtClean="0"/>
            <a:t>a factor that may affect how quickly sweating cools the body</a:t>
          </a:r>
          <a:endParaRPr lang="en-GB" dirty="0"/>
        </a:p>
      </dgm:t>
    </dgm:pt>
    <dgm:pt modelId="{8D54FC74-9887-4E7A-8C88-EEB571650F72}" type="parTrans" cxnId="{445D470D-9A82-4ACC-A2EE-33660D7DF34F}">
      <dgm:prSet/>
      <dgm:spPr/>
      <dgm:t>
        <a:bodyPr/>
        <a:lstStyle/>
        <a:p>
          <a:endParaRPr lang="en-GB"/>
        </a:p>
      </dgm:t>
    </dgm:pt>
    <dgm:pt modelId="{853CFF36-21E7-4060-A7C0-DD227EB3BA82}" type="sibTrans" cxnId="{445D470D-9A82-4ACC-A2EE-33660D7DF34F}">
      <dgm:prSet/>
      <dgm:spPr/>
      <dgm:t>
        <a:bodyPr/>
        <a:lstStyle/>
        <a:p>
          <a:endParaRPr lang="en-GB"/>
        </a:p>
      </dgm:t>
    </dgm:pt>
    <dgm:pt modelId="{FBDF2AB6-BAF4-4F7D-AEA7-BB8DAE95AB02}">
      <dgm:prSet phldrT="[Text]"/>
      <dgm:spPr/>
      <dgm:t>
        <a:bodyPr/>
        <a:lstStyle/>
        <a:p>
          <a:r>
            <a:rPr lang="en-GB" b="1" u="sng" dirty="0" smtClean="0"/>
            <a:t>Suggested contexts</a:t>
          </a:r>
          <a:r>
            <a:rPr lang="en-GB" dirty="0" smtClean="0"/>
            <a:t> - </a:t>
          </a:r>
          <a:r>
            <a:rPr lang="en-US" dirty="0" smtClean="0"/>
            <a:t>the problem of overcooling on windy days or the design of materials for use as clothing for athletes or for outdoor activities</a:t>
          </a:r>
          <a:endParaRPr lang="en-GB" dirty="0"/>
        </a:p>
      </dgm:t>
    </dgm:pt>
    <dgm:pt modelId="{BB5BD96E-0848-4200-9E2D-36492A7B783E}" type="parTrans" cxnId="{56909F66-861B-4B80-8FAC-07959C4EC1BD}">
      <dgm:prSet/>
      <dgm:spPr/>
      <dgm:t>
        <a:bodyPr/>
        <a:lstStyle/>
        <a:p>
          <a:endParaRPr lang="en-GB"/>
        </a:p>
      </dgm:t>
    </dgm:pt>
    <dgm:pt modelId="{6E774105-B6D5-489F-8A1D-B9E136D2E553}" type="sibTrans" cxnId="{56909F66-861B-4B80-8FAC-07959C4EC1BD}">
      <dgm:prSet/>
      <dgm:spPr/>
      <dgm:t>
        <a:bodyPr/>
        <a:lstStyle/>
        <a:p>
          <a:endParaRPr lang="en-GB"/>
        </a:p>
      </dgm:t>
    </dgm:pt>
    <dgm:pt modelId="{CDFB1A76-2CA7-4A17-BF01-4ECE08A5BE0C}" type="pres">
      <dgm:prSet presAssocID="{3C42F7F9-EB9C-4129-8BFD-E9D8F1A528AD}" presName="Name0" presStyleCnt="0">
        <dgm:presLayoutVars>
          <dgm:chPref val="1"/>
          <dgm:dir/>
          <dgm:animOne val="branch"/>
          <dgm:animLvl val="lvl"/>
          <dgm:resizeHandles/>
        </dgm:presLayoutVars>
      </dgm:prSet>
      <dgm:spPr/>
      <dgm:t>
        <a:bodyPr/>
        <a:lstStyle/>
        <a:p>
          <a:endParaRPr lang="en-GB"/>
        </a:p>
      </dgm:t>
    </dgm:pt>
    <dgm:pt modelId="{681BF5CA-63C4-4BB1-BEA4-03A1B057AE86}" type="pres">
      <dgm:prSet presAssocID="{914F4B99-10D6-488A-A6E5-9A0055315BFC}" presName="vertOne" presStyleCnt="0"/>
      <dgm:spPr/>
    </dgm:pt>
    <dgm:pt modelId="{8058D818-EFDB-407F-B7FF-8759B067FB4E}" type="pres">
      <dgm:prSet presAssocID="{914F4B99-10D6-488A-A6E5-9A0055315BFC}" presName="txOne" presStyleLbl="node0" presStyleIdx="0" presStyleCnt="1">
        <dgm:presLayoutVars>
          <dgm:chPref val="3"/>
        </dgm:presLayoutVars>
      </dgm:prSet>
      <dgm:spPr/>
      <dgm:t>
        <a:bodyPr/>
        <a:lstStyle/>
        <a:p>
          <a:endParaRPr lang="en-GB"/>
        </a:p>
      </dgm:t>
    </dgm:pt>
    <dgm:pt modelId="{C6514AB5-1310-4288-B02C-789A62FCA17F}" type="pres">
      <dgm:prSet presAssocID="{914F4B99-10D6-488A-A6E5-9A0055315BFC}" presName="parTransOne" presStyleCnt="0"/>
      <dgm:spPr/>
    </dgm:pt>
    <dgm:pt modelId="{719C6057-056E-4593-AB97-935F8D29552F}" type="pres">
      <dgm:prSet presAssocID="{914F4B99-10D6-488A-A6E5-9A0055315BFC}" presName="horzOne" presStyleCnt="0"/>
      <dgm:spPr/>
    </dgm:pt>
    <dgm:pt modelId="{BC6DDE1A-04F6-43FC-B5D8-C59B62B1E2B6}" type="pres">
      <dgm:prSet presAssocID="{98C85FA7-5A45-4753-ADF2-34B46FC99FD9}" presName="vertTwo" presStyleCnt="0"/>
      <dgm:spPr/>
    </dgm:pt>
    <dgm:pt modelId="{8AECA619-459F-4937-8FF4-5F9E8835B17C}" type="pres">
      <dgm:prSet presAssocID="{98C85FA7-5A45-4753-ADF2-34B46FC99FD9}" presName="txTwo" presStyleLbl="node2" presStyleIdx="0" presStyleCnt="3">
        <dgm:presLayoutVars>
          <dgm:chPref val="3"/>
        </dgm:presLayoutVars>
      </dgm:prSet>
      <dgm:spPr/>
      <dgm:t>
        <a:bodyPr/>
        <a:lstStyle/>
        <a:p>
          <a:endParaRPr lang="en-GB"/>
        </a:p>
      </dgm:t>
    </dgm:pt>
    <dgm:pt modelId="{2C90B096-1F26-414A-A2DF-6CD1AF938C39}" type="pres">
      <dgm:prSet presAssocID="{98C85FA7-5A45-4753-ADF2-34B46FC99FD9}" presName="parTransTwo" presStyleCnt="0"/>
      <dgm:spPr/>
    </dgm:pt>
    <dgm:pt modelId="{0A794353-8FB2-49C6-AB09-17BD18731E00}" type="pres">
      <dgm:prSet presAssocID="{98C85FA7-5A45-4753-ADF2-34B46FC99FD9}" presName="horzTwo" presStyleCnt="0"/>
      <dgm:spPr/>
    </dgm:pt>
    <dgm:pt modelId="{5E63DB51-30D0-4A2C-8410-A176ED67F5CF}" type="pres">
      <dgm:prSet presAssocID="{CF58A762-A0C1-4DBC-89DF-77380B37A602}" presName="vertThree" presStyleCnt="0"/>
      <dgm:spPr/>
    </dgm:pt>
    <dgm:pt modelId="{FBE9E6EC-2969-4CF0-B861-4D1DE97B216E}" type="pres">
      <dgm:prSet presAssocID="{CF58A762-A0C1-4DBC-89DF-77380B37A602}" presName="txThree" presStyleLbl="node3" presStyleIdx="0" presStyleCnt="3">
        <dgm:presLayoutVars>
          <dgm:chPref val="3"/>
        </dgm:presLayoutVars>
      </dgm:prSet>
      <dgm:spPr/>
      <dgm:t>
        <a:bodyPr/>
        <a:lstStyle/>
        <a:p>
          <a:endParaRPr lang="en-GB"/>
        </a:p>
      </dgm:t>
    </dgm:pt>
    <dgm:pt modelId="{0A0FB426-C519-4B39-AACE-D3BAF9738EEE}" type="pres">
      <dgm:prSet presAssocID="{CF58A762-A0C1-4DBC-89DF-77380B37A602}" presName="parTransThree" presStyleCnt="0"/>
      <dgm:spPr/>
    </dgm:pt>
    <dgm:pt modelId="{DEC59AF1-74A8-4F9C-BB87-5ECEE4D5C42E}" type="pres">
      <dgm:prSet presAssocID="{CF58A762-A0C1-4DBC-89DF-77380B37A602}" presName="horzThree" presStyleCnt="0"/>
      <dgm:spPr/>
    </dgm:pt>
    <dgm:pt modelId="{C5E01BA8-63EC-4950-A02E-B313224341B8}" type="pres">
      <dgm:prSet presAssocID="{3DE71E9B-E71D-4DA5-B5B1-6F89E4DB77E8}" presName="vertFour" presStyleCnt="0">
        <dgm:presLayoutVars>
          <dgm:chPref val="3"/>
        </dgm:presLayoutVars>
      </dgm:prSet>
      <dgm:spPr/>
    </dgm:pt>
    <dgm:pt modelId="{ADB2BC6F-EFC9-4599-9F9D-A2B827C27454}" type="pres">
      <dgm:prSet presAssocID="{3DE71E9B-E71D-4DA5-B5B1-6F89E4DB77E8}" presName="txFour" presStyleLbl="node4" presStyleIdx="0" presStyleCnt="3">
        <dgm:presLayoutVars>
          <dgm:chPref val="3"/>
        </dgm:presLayoutVars>
      </dgm:prSet>
      <dgm:spPr/>
      <dgm:t>
        <a:bodyPr/>
        <a:lstStyle/>
        <a:p>
          <a:endParaRPr lang="en-GB"/>
        </a:p>
      </dgm:t>
    </dgm:pt>
    <dgm:pt modelId="{64EEAA99-40B2-49D6-9974-16E5A781AB50}" type="pres">
      <dgm:prSet presAssocID="{3DE71E9B-E71D-4DA5-B5B1-6F89E4DB77E8}" presName="horzFour" presStyleCnt="0"/>
      <dgm:spPr/>
    </dgm:pt>
    <dgm:pt modelId="{DCB264BD-7C2E-434A-87B3-94307EC2FF36}" type="pres">
      <dgm:prSet presAssocID="{2B4DEC83-94DF-439C-85DC-C9BCB2EF7EA3}" presName="sibSpaceTwo" presStyleCnt="0"/>
      <dgm:spPr/>
    </dgm:pt>
    <dgm:pt modelId="{4789D735-AAA0-457A-9C93-AB5B20C20357}" type="pres">
      <dgm:prSet presAssocID="{47B33EF7-DABD-4F13-B06F-52D7328C9233}" presName="vertTwo" presStyleCnt="0"/>
      <dgm:spPr/>
    </dgm:pt>
    <dgm:pt modelId="{A411E003-B3EC-4A96-A8FB-059E51E4A406}" type="pres">
      <dgm:prSet presAssocID="{47B33EF7-DABD-4F13-B06F-52D7328C9233}" presName="txTwo" presStyleLbl="node2" presStyleIdx="1" presStyleCnt="3">
        <dgm:presLayoutVars>
          <dgm:chPref val="3"/>
        </dgm:presLayoutVars>
      </dgm:prSet>
      <dgm:spPr/>
      <dgm:t>
        <a:bodyPr/>
        <a:lstStyle/>
        <a:p>
          <a:endParaRPr lang="en-GB"/>
        </a:p>
      </dgm:t>
    </dgm:pt>
    <dgm:pt modelId="{998B8898-C005-4018-99EA-392A98FF2999}" type="pres">
      <dgm:prSet presAssocID="{47B33EF7-DABD-4F13-B06F-52D7328C9233}" presName="parTransTwo" presStyleCnt="0"/>
      <dgm:spPr/>
    </dgm:pt>
    <dgm:pt modelId="{3D5B789C-B2AF-4ACF-AC61-4935DC32D6C5}" type="pres">
      <dgm:prSet presAssocID="{47B33EF7-DABD-4F13-B06F-52D7328C9233}" presName="horzTwo" presStyleCnt="0"/>
      <dgm:spPr/>
    </dgm:pt>
    <dgm:pt modelId="{66F2BD09-6B29-4FAB-87AC-42835CA59778}" type="pres">
      <dgm:prSet presAssocID="{4A81CE0E-92C6-4494-BBE7-E8CFAA531243}" presName="vertThree" presStyleCnt="0"/>
      <dgm:spPr/>
    </dgm:pt>
    <dgm:pt modelId="{6F250F4B-17DC-47B4-BA74-30FDDCEF6AE8}" type="pres">
      <dgm:prSet presAssocID="{4A81CE0E-92C6-4494-BBE7-E8CFAA531243}" presName="txThree" presStyleLbl="node3" presStyleIdx="1" presStyleCnt="3">
        <dgm:presLayoutVars>
          <dgm:chPref val="3"/>
        </dgm:presLayoutVars>
      </dgm:prSet>
      <dgm:spPr/>
      <dgm:t>
        <a:bodyPr/>
        <a:lstStyle/>
        <a:p>
          <a:endParaRPr lang="en-GB"/>
        </a:p>
      </dgm:t>
    </dgm:pt>
    <dgm:pt modelId="{49797F7C-2D0F-4943-B5EE-6BA62E2D983F}" type="pres">
      <dgm:prSet presAssocID="{4A81CE0E-92C6-4494-BBE7-E8CFAA531243}" presName="parTransThree" presStyleCnt="0"/>
      <dgm:spPr/>
    </dgm:pt>
    <dgm:pt modelId="{C0D5D485-0C8B-46F3-B418-994FBFCFCDF5}" type="pres">
      <dgm:prSet presAssocID="{4A81CE0E-92C6-4494-BBE7-E8CFAA531243}" presName="horzThree" presStyleCnt="0"/>
      <dgm:spPr/>
    </dgm:pt>
    <dgm:pt modelId="{BD78DC31-1828-467F-B1C6-270EFF0E760B}" type="pres">
      <dgm:prSet presAssocID="{B2F04240-0ED8-44F5-9588-B9D53B973863}" presName="vertFour" presStyleCnt="0">
        <dgm:presLayoutVars>
          <dgm:chPref val="3"/>
        </dgm:presLayoutVars>
      </dgm:prSet>
      <dgm:spPr/>
    </dgm:pt>
    <dgm:pt modelId="{823DE873-30F8-4E20-BC8A-F69E3A272F10}" type="pres">
      <dgm:prSet presAssocID="{B2F04240-0ED8-44F5-9588-B9D53B973863}" presName="txFour" presStyleLbl="node4" presStyleIdx="1" presStyleCnt="3">
        <dgm:presLayoutVars>
          <dgm:chPref val="3"/>
        </dgm:presLayoutVars>
      </dgm:prSet>
      <dgm:spPr/>
      <dgm:t>
        <a:bodyPr/>
        <a:lstStyle/>
        <a:p>
          <a:endParaRPr lang="en-GB"/>
        </a:p>
      </dgm:t>
    </dgm:pt>
    <dgm:pt modelId="{05A1EAF6-24FA-4E3F-A97A-9AA0DB83E316}" type="pres">
      <dgm:prSet presAssocID="{B2F04240-0ED8-44F5-9588-B9D53B973863}" presName="horzFour" presStyleCnt="0"/>
      <dgm:spPr/>
    </dgm:pt>
    <dgm:pt modelId="{5F9409C1-1473-4B9D-A263-35917343145F}" type="pres">
      <dgm:prSet presAssocID="{F6592CFC-AA35-40B0-9460-2F0E0F80883F}" presName="sibSpaceTwo" presStyleCnt="0"/>
      <dgm:spPr/>
    </dgm:pt>
    <dgm:pt modelId="{07E5A66C-0976-400A-B365-E483A3202863}" type="pres">
      <dgm:prSet presAssocID="{EADE63A6-200F-4ECD-9450-1D4F442E957E}" presName="vertTwo" presStyleCnt="0"/>
      <dgm:spPr/>
    </dgm:pt>
    <dgm:pt modelId="{6CD35A29-877F-4107-9E99-2C23E720621B}" type="pres">
      <dgm:prSet presAssocID="{EADE63A6-200F-4ECD-9450-1D4F442E957E}" presName="txTwo" presStyleLbl="node2" presStyleIdx="2" presStyleCnt="3">
        <dgm:presLayoutVars>
          <dgm:chPref val="3"/>
        </dgm:presLayoutVars>
      </dgm:prSet>
      <dgm:spPr/>
      <dgm:t>
        <a:bodyPr/>
        <a:lstStyle/>
        <a:p>
          <a:endParaRPr lang="en-GB"/>
        </a:p>
      </dgm:t>
    </dgm:pt>
    <dgm:pt modelId="{2F90EA3C-847F-4CCA-BB98-BCDA3E98B034}" type="pres">
      <dgm:prSet presAssocID="{EADE63A6-200F-4ECD-9450-1D4F442E957E}" presName="parTransTwo" presStyleCnt="0"/>
      <dgm:spPr/>
    </dgm:pt>
    <dgm:pt modelId="{45375B26-2E5E-4C3E-B0B2-7BDCBAFA8AE3}" type="pres">
      <dgm:prSet presAssocID="{EADE63A6-200F-4ECD-9450-1D4F442E957E}" presName="horzTwo" presStyleCnt="0"/>
      <dgm:spPr/>
    </dgm:pt>
    <dgm:pt modelId="{965A6851-CE9F-42B4-B4D4-7D9909C8CCA2}" type="pres">
      <dgm:prSet presAssocID="{9F903C75-4D6F-4CA8-B563-CD435ABE2F18}" presName="vertThree" presStyleCnt="0"/>
      <dgm:spPr/>
    </dgm:pt>
    <dgm:pt modelId="{AF8A23C1-5330-4853-ADAF-589162C2D7D3}" type="pres">
      <dgm:prSet presAssocID="{9F903C75-4D6F-4CA8-B563-CD435ABE2F18}" presName="txThree" presStyleLbl="node3" presStyleIdx="2" presStyleCnt="3">
        <dgm:presLayoutVars>
          <dgm:chPref val="3"/>
        </dgm:presLayoutVars>
      </dgm:prSet>
      <dgm:spPr/>
      <dgm:t>
        <a:bodyPr/>
        <a:lstStyle/>
        <a:p>
          <a:endParaRPr lang="en-GB"/>
        </a:p>
      </dgm:t>
    </dgm:pt>
    <dgm:pt modelId="{EEBA75DA-0D63-45BD-B290-D103FA53D581}" type="pres">
      <dgm:prSet presAssocID="{9F903C75-4D6F-4CA8-B563-CD435ABE2F18}" presName="parTransThree" presStyleCnt="0"/>
      <dgm:spPr/>
    </dgm:pt>
    <dgm:pt modelId="{D0550431-5897-4F1B-B292-4C225D036993}" type="pres">
      <dgm:prSet presAssocID="{9F903C75-4D6F-4CA8-B563-CD435ABE2F18}" presName="horzThree" presStyleCnt="0"/>
      <dgm:spPr/>
    </dgm:pt>
    <dgm:pt modelId="{C1B68B3C-B306-4399-B584-08F177828812}" type="pres">
      <dgm:prSet presAssocID="{FBDF2AB6-BAF4-4F7D-AEA7-BB8DAE95AB02}" presName="vertFour" presStyleCnt="0">
        <dgm:presLayoutVars>
          <dgm:chPref val="3"/>
        </dgm:presLayoutVars>
      </dgm:prSet>
      <dgm:spPr/>
    </dgm:pt>
    <dgm:pt modelId="{EEF6B107-F5E0-4A7E-A03B-30C131E7C11E}" type="pres">
      <dgm:prSet presAssocID="{FBDF2AB6-BAF4-4F7D-AEA7-BB8DAE95AB02}" presName="txFour" presStyleLbl="node4" presStyleIdx="2" presStyleCnt="3">
        <dgm:presLayoutVars>
          <dgm:chPref val="3"/>
        </dgm:presLayoutVars>
      </dgm:prSet>
      <dgm:spPr/>
      <dgm:t>
        <a:bodyPr/>
        <a:lstStyle/>
        <a:p>
          <a:endParaRPr lang="en-GB"/>
        </a:p>
      </dgm:t>
    </dgm:pt>
    <dgm:pt modelId="{E8F4A9AB-75E3-4CC5-AD2B-3301ADC02F69}" type="pres">
      <dgm:prSet presAssocID="{FBDF2AB6-BAF4-4F7D-AEA7-BB8DAE95AB02}" presName="horzFour" presStyleCnt="0"/>
      <dgm:spPr/>
    </dgm:pt>
  </dgm:ptLst>
  <dgm:cxnLst>
    <dgm:cxn modelId="{99EE9D3F-38A1-489A-AA2E-05EE5AF45E67}" srcId="{914F4B99-10D6-488A-A6E5-9A0055315BFC}" destId="{98C85FA7-5A45-4753-ADF2-34B46FC99FD9}" srcOrd="0" destOrd="0" parTransId="{6729A1BE-1337-4B33-86A5-069AADCDDDAB}" sibTransId="{2B4DEC83-94DF-439C-85DC-C9BCB2EF7EA3}"/>
    <dgm:cxn modelId="{56909F66-861B-4B80-8FAC-07959C4EC1BD}" srcId="{9F903C75-4D6F-4CA8-B563-CD435ABE2F18}" destId="{FBDF2AB6-BAF4-4F7D-AEA7-BB8DAE95AB02}" srcOrd="0" destOrd="0" parTransId="{BB5BD96E-0848-4200-9E2D-36492A7B783E}" sibTransId="{6E774105-B6D5-489F-8A1D-B9E136D2E553}"/>
    <dgm:cxn modelId="{3661ABA4-CE6C-4DDA-9EF6-3C32415A0D85}" srcId="{3C42F7F9-EB9C-4129-8BFD-E9D8F1A528AD}" destId="{914F4B99-10D6-488A-A6E5-9A0055315BFC}" srcOrd="0" destOrd="0" parTransId="{53979D92-F22D-4687-B447-2F28F01A70B8}" sibTransId="{978FF2C6-30B6-4DA1-AED1-239E13C14C21}"/>
    <dgm:cxn modelId="{B5BB62D4-DD3B-4F01-8054-6A07D6996493}" type="presOf" srcId="{914F4B99-10D6-488A-A6E5-9A0055315BFC}" destId="{8058D818-EFDB-407F-B7FF-8759B067FB4E}" srcOrd="0" destOrd="0" presId="urn:microsoft.com/office/officeart/2005/8/layout/hierarchy4"/>
    <dgm:cxn modelId="{E94737F7-A791-4FFA-9E6A-E85AE87BAE28}" type="presOf" srcId="{3DE71E9B-E71D-4DA5-B5B1-6F89E4DB77E8}" destId="{ADB2BC6F-EFC9-4599-9F9D-A2B827C27454}" srcOrd="0" destOrd="0" presId="urn:microsoft.com/office/officeart/2005/8/layout/hierarchy4"/>
    <dgm:cxn modelId="{75EB7039-62F9-4BB2-9C8C-40FC4C959BDF}" type="presOf" srcId="{3C42F7F9-EB9C-4129-8BFD-E9D8F1A528AD}" destId="{CDFB1A76-2CA7-4A17-BF01-4ECE08A5BE0C}" srcOrd="0" destOrd="0" presId="urn:microsoft.com/office/officeart/2005/8/layout/hierarchy4"/>
    <dgm:cxn modelId="{A1A238CE-F653-4AF0-895F-06B9F626DF7A}" srcId="{98C85FA7-5A45-4753-ADF2-34B46FC99FD9}" destId="{CF58A762-A0C1-4DBC-89DF-77380B37A602}" srcOrd="0" destOrd="0" parTransId="{6BA8E99E-C84E-4398-B23F-72AD1346108B}" sibTransId="{EA5E15A4-254C-4319-99B5-F62837DF3EB7}"/>
    <dgm:cxn modelId="{8AB84088-D99D-4C99-A379-B27BF6CB264B}" type="presOf" srcId="{CF58A762-A0C1-4DBC-89DF-77380B37A602}" destId="{FBE9E6EC-2969-4CF0-B861-4D1DE97B216E}" srcOrd="0" destOrd="0" presId="urn:microsoft.com/office/officeart/2005/8/layout/hierarchy4"/>
    <dgm:cxn modelId="{E7F30BBA-B348-414B-BDD0-A0F77FF4CCD0}" srcId="{CF58A762-A0C1-4DBC-89DF-77380B37A602}" destId="{3DE71E9B-E71D-4DA5-B5B1-6F89E4DB77E8}" srcOrd="0" destOrd="0" parTransId="{EA6850C4-D447-48F3-8F9A-B6B90E3A54AC}" sibTransId="{AB44EE6F-2A22-4D37-9E7C-EB6B546DC00D}"/>
    <dgm:cxn modelId="{9C192D75-FFAD-4DF2-A15D-DAE8212ABCA0}" type="presOf" srcId="{EADE63A6-200F-4ECD-9450-1D4F442E957E}" destId="{6CD35A29-877F-4107-9E99-2C23E720621B}" srcOrd="0" destOrd="0" presId="urn:microsoft.com/office/officeart/2005/8/layout/hierarchy4"/>
    <dgm:cxn modelId="{EC0AB602-0A61-40EC-9760-CB4AF3CA2A0E}" type="presOf" srcId="{98C85FA7-5A45-4753-ADF2-34B46FC99FD9}" destId="{8AECA619-459F-4937-8FF4-5F9E8835B17C}" srcOrd="0" destOrd="0" presId="urn:microsoft.com/office/officeart/2005/8/layout/hierarchy4"/>
    <dgm:cxn modelId="{8CA264C1-06A4-43B9-9F9B-17C3727F01B0}" type="presOf" srcId="{47B33EF7-DABD-4F13-B06F-52D7328C9233}" destId="{A411E003-B3EC-4A96-A8FB-059E51E4A406}" srcOrd="0" destOrd="0" presId="urn:microsoft.com/office/officeart/2005/8/layout/hierarchy4"/>
    <dgm:cxn modelId="{F8011629-B1E6-43CE-A95E-BFC25F9E9AEB}" srcId="{914F4B99-10D6-488A-A6E5-9A0055315BFC}" destId="{47B33EF7-DABD-4F13-B06F-52D7328C9233}" srcOrd="1" destOrd="0" parTransId="{0B24E717-FBF7-409E-8AE1-BFDE11B141A4}" sibTransId="{F6592CFC-AA35-40B0-9460-2F0E0F80883F}"/>
    <dgm:cxn modelId="{400936E2-0635-47BB-9845-14887198555F}" srcId="{4A81CE0E-92C6-4494-BBE7-E8CFAA531243}" destId="{B2F04240-0ED8-44F5-9588-B9D53B973863}" srcOrd="0" destOrd="0" parTransId="{3066D860-0AF4-47BD-AB91-F62547FA370F}" sibTransId="{86C69D8E-81CA-4E75-B427-0913108DEA03}"/>
    <dgm:cxn modelId="{F1849968-82B4-489F-9FF8-E322AE2C1535}" type="presOf" srcId="{FBDF2AB6-BAF4-4F7D-AEA7-BB8DAE95AB02}" destId="{EEF6B107-F5E0-4A7E-A03B-30C131E7C11E}" srcOrd="0" destOrd="0" presId="urn:microsoft.com/office/officeart/2005/8/layout/hierarchy4"/>
    <dgm:cxn modelId="{70C2AA42-3654-4AC5-A872-4E16766F9398}" srcId="{47B33EF7-DABD-4F13-B06F-52D7328C9233}" destId="{4A81CE0E-92C6-4494-BBE7-E8CFAA531243}" srcOrd="0" destOrd="0" parTransId="{5C29CD03-D1A7-481B-AA35-22BED8147E89}" sibTransId="{9D09261F-2612-4215-961C-F7748027733C}"/>
    <dgm:cxn modelId="{08F42BC3-7A39-4F11-B9A0-704A5089D000}" srcId="{914F4B99-10D6-488A-A6E5-9A0055315BFC}" destId="{EADE63A6-200F-4ECD-9450-1D4F442E957E}" srcOrd="2" destOrd="0" parTransId="{815AB3BA-DBA8-4E61-862F-1515BC85946F}" sibTransId="{6CDFC322-EE06-4207-9536-A0C5C6B9935D}"/>
    <dgm:cxn modelId="{445D470D-9A82-4ACC-A2EE-33660D7DF34F}" srcId="{EADE63A6-200F-4ECD-9450-1D4F442E957E}" destId="{9F903C75-4D6F-4CA8-B563-CD435ABE2F18}" srcOrd="0" destOrd="0" parTransId="{8D54FC74-9887-4E7A-8C88-EEB571650F72}" sibTransId="{853CFF36-21E7-4060-A7C0-DD227EB3BA82}"/>
    <dgm:cxn modelId="{498EC76B-E176-469F-B8CE-88FE91FF674F}" type="presOf" srcId="{9F903C75-4D6F-4CA8-B563-CD435ABE2F18}" destId="{AF8A23C1-5330-4853-ADAF-589162C2D7D3}" srcOrd="0" destOrd="0" presId="urn:microsoft.com/office/officeart/2005/8/layout/hierarchy4"/>
    <dgm:cxn modelId="{0141BA25-73EC-4849-B12F-016AD040A232}" type="presOf" srcId="{B2F04240-0ED8-44F5-9588-B9D53B973863}" destId="{823DE873-30F8-4E20-BC8A-F69E3A272F10}" srcOrd="0" destOrd="0" presId="urn:microsoft.com/office/officeart/2005/8/layout/hierarchy4"/>
    <dgm:cxn modelId="{6A81B93B-6CDD-4531-8DD8-2D639E93E4CF}" type="presOf" srcId="{4A81CE0E-92C6-4494-BBE7-E8CFAA531243}" destId="{6F250F4B-17DC-47B4-BA74-30FDDCEF6AE8}" srcOrd="0" destOrd="0" presId="urn:microsoft.com/office/officeart/2005/8/layout/hierarchy4"/>
    <dgm:cxn modelId="{76BC7B4D-0416-4582-9061-D843441DF4BE}" type="presParOf" srcId="{CDFB1A76-2CA7-4A17-BF01-4ECE08A5BE0C}" destId="{681BF5CA-63C4-4BB1-BEA4-03A1B057AE86}" srcOrd="0" destOrd="0" presId="urn:microsoft.com/office/officeart/2005/8/layout/hierarchy4"/>
    <dgm:cxn modelId="{881FE761-3710-40A6-AE75-3F53C30D55C9}" type="presParOf" srcId="{681BF5CA-63C4-4BB1-BEA4-03A1B057AE86}" destId="{8058D818-EFDB-407F-B7FF-8759B067FB4E}" srcOrd="0" destOrd="0" presId="urn:microsoft.com/office/officeart/2005/8/layout/hierarchy4"/>
    <dgm:cxn modelId="{BEA1FDB8-EA74-446D-84B1-A60CC7A192EE}" type="presParOf" srcId="{681BF5CA-63C4-4BB1-BEA4-03A1B057AE86}" destId="{C6514AB5-1310-4288-B02C-789A62FCA17F}" srcOrd="1" destOrd="0" presId="urn:microsoft.com/office/officeart/2005/8/layout/hierarchy4"/>
    <dgm:cxn modelId="{8B0ED8C0-BEAE-42EE-83DD-CBDFB7A50A3B}" type="presParOf" srcId="{681BF5CA-63C4-4BB1-BEA4-03A1B057AE86}" destId="{719C6057-056E-4593-AB97-935F8D29552F}" srcOrd="2" destOrd="0" presId="urn:microsoft.com/office/officeart/2005/8/layout/hierarchy4"/>
    <dgm:cxn modelId="{98C77D1D-FD07-452E-9926-A0F0658C6714}" type="presParOf" srcId="{719C6057-056E-4593-AB97-935F8D29552F}" destId="{BC6DDE1A-04F6-43FC-B5D8-C59B62B1E2B6}" srcOrd="0" destOrd="0" presId="urn:microsoft.com/office/officeart/2005/8/layout/hierarchy4"/>
    <dgm:cxn modelId="{A078B72A-6BC6-47CC-8243-FD1C7432B097}" type="presParOf" srcId="{BC6DDE1A-04F6-43FC-B5D8-C59B62B1E2B6}" destId="{8AECA619-459F-4937-8FF4-5F9E8835B17C}" srcOrd="0" destOrd="0" presId="urn:microsoft.com/office/officeart/2005/8/layout/hierarchy4"/>
    <dgm:cxn modelId="{96AB38F1-8104-41C8-9D80-5D2C2AA8DB49}" type="presParOf" srcId="{BC6DDE1A-04F6-43FC-B5D8-C59B62B1E2B6}" destId="{2C90B096-1F26-414A-A2DF-6CD1AF938C39}" srcOrd="1" destOrd="0" presId="urn:microsoft.com/office/officeart/2005/8/layout/hierarchy4"/>
    <dgm:cxn modelId="{5B797D06-0382-49F0-B4FC-0292897836E1}" type="presParOf" srcId="{BC6DDE1A-04F6-43FC-B5D8-C59B62B1E2B6}" destId="{0A794353-8FB2-49C6-AB09-17BD18731E00}" srcOrd="2" destOrd="0" presId="urn:microsoft.com/office/officeart/2005/8/layout/hierarchy4"/>
    <dgm:cxn modelId="{62974B61-E078-42FC-BCBD-9D89E8ECE2DC}" type="presParOf" srcId="{0A794353-8FB2-49C6-AB09-17BD18731E00}" destId="{5E63DB51-30D0-4A2C-8410-A176ED67F5CF}" srcOrd="0" destOrd="0" presId="urn:microsoft.com/office/officeart/2005/8/layout/hierarchy4"/>
    <dgm:cxn modelId="{963A8FF8-E436-4749-93E1-558BCA7DDCA4}" type="presParOf" srcId="{5E63DB51-30D0-4A2C-8410-A176ED67F5CF}" destId="{FBE9E6EC-2969-4CF0-B861-4D1DE97B216E}" srcOrd="0" destOrd="0" presId="urn:microsoft.com/office/officeart/2005/8/layout/hierarchy4"/>
    <dgm:cxn modelId="{1876DA03-20DE-481D-8E6B-5123C99EFEA3}" type="presParOf" srcId="{5E63DB51-30D0-4A2C-8410-A176ED67F5CF}" destId="{0A0FB426-C519-4B39-AACE-D3BAF9738EEE}" srcOrd="1" destOrd="0" presId="urn:microsoft.com/office/officeart/2005/8/layout/hierarchy4"/>
    <dgm:cxn modelId="{16DDCD4E-FAE6-49CB-9B2F-2DB12D89BD95}" type="presParOf" srcId="{5E63DB51-30D0-4A2C-8410-A176ED67F5CF}" destId="{DEC59AF1-74A8-4F9C-BB87-5ECEE4D5C42E}" srcOrd="2" destOrd="0" presId="urn:microsoft.com/office/officeart/2005/8/layout/hierarchy4"/>
    <dgm:cxn modelId="{6043075F-4C10-4CE6-BF91-B023574C733F}" type="presParOf" srcId="{DEC59AF1-74A8-4F9C-BB87-5ECEE4D5C42E}" destId="{C5E01BA8-63EC-4950-A02E-B313224341B8}" srcOrd="0" destOrd="0" presId="urn:microsoft.com/office/officeart/2005/8/layout/hierarchy4"/>
    <dgm:cxn modelId="{C431E8A5-6F11-490F-A0BD-13F685F350BB}" type="presParOf" srcId="{C5E01BA8-63EC-4950-A02E-B313224341B8}" destId="{ADB2BC6F-EFC9-4599-9F9D-A2B827C27454}" srcOrd="0" destOrd="0" presId="urn:microsoft.com/office/officeart/2005/8/layout/hierarchy4"/>
    <dgm:cxn modelId="{10D36137-ACC9-41B1-A60D-1178FD9BA317}" type="presParOf" srcId="{C5E01BA8-63EC-4950-A02E-B313224341B8}" destId="{64EEAA99-40B2-49D6-9974-16E5A781AB50}" srcOrd="1" destOrd="0" presId="urn:microsoft.com/office/officeart/2005/8/layout/hierarchy4"/>
    <dgm:cxn modelId="{4967E45F-0DB0-4E82-9FA0-DFDDD022292D}" type="presParOf" srcId="{719C6057-056E-4593-AB97-935F8D29552F}" destId="{DCB264BD-7C2E-434A-87B3-94307EC2FF36}" srcOrd="1" destOrd="0" presId="urn:microsoft.com/office/officeart/2005/8/layout/hierarchy4"/>
    <dgm:cxn modelId="{E7C877F8-72B8-487A-98EA-7847B4FBB244}" type="presParOf" srcId="{719C6057-056E-4593-AB97-935F8D29552F}" destId="{4789D735-AAA0-457A-9C93-AB5B20C20357}" srcOrd="2" destOrd="0" presId="urn:microsoft.com/office/officeart/2005/8/layout/hierarchy4"/>
    <dgm:cxn modelId="{E6B41682-F962-44DE-91B3-B82B20A599B2}" type="presParOf" srcId="{4789D735-AAA0-457A-9C93-AB5B20C20357}" destId="{A411E003-B3EC-4A96-A8FB-059E51E4A406}" srcOrd="0" destOrd="0" presId="urn:microsoft.com/office/officeart/2005/8/layout/hierarchy4"/>
    <dgm:cxn modelId="{3E17B67C-11C6-4235-8525-3C6994425E96}" type="presParOf" srcId="{4789D735-AAA0-457A-9C93-AB5B20C20357}" destId="{998B8898-C005-4018-99EA-392A98FF2999}" srcOrd="1" destOrd="0" presId="urn:microsoft.com/office/officeart/2005/8/layout/hierarchy4"/>
    <dgm:cxn modelId="{02A9CB15-BD3C-480C-AF6C-9162F2F12538}" type="presParOf" srcId="{4789D735-AAA0-457A-9C93-AB5B20C20357}" destId="{3D5B789C-B2AF-4ACF-AC61-4935DC32D6C5}" srcOrd="2" destOrd="0" presId="urn:microsoft.com/office/officeart/2005/8/layout/hierarchy4"/>
    <dgm:cxn modelId="{EFCD219E-4CBE-47D8-B375-EE9313CCCC17}" type="presParOf" srcId="{3D5B789C-B2AF-4ACF-AC61-4935DC32D6C5}" destId="{66F2BD09-6B29-4FAB-87AC-42835CA59778}" srcOrd="0" destOrd="0" presId="urn:microsoft.com/office/officeart/2005/8/layout/hierarchy4"/>
    <dgm:cxn modelId="{8DAC1704-DF57-47BF-91B0-7B20A90D7075}" type="presParOf" srcId="{66F2BD09-6B29-4FAB-87AC-42835CA59778}" destId="{6F250F4B-17DC-47B4-BA74-30FDDCEF6AE8}" srcOrd="0" destOrd="0" presId="urn:microsoft.com/office/officeart/2005/8/layout/hierarchy4"/>
    <dgm:cxn modelId="{B09A77C9-B1A7-401F-8603-F2136F439BFB}" type="presParOf" srcId="{66F2BD09-6B29-4FAB-87AC-42835CA59778}" destId="{49797F7C-2D0F-4943-B5EE-6BA62E2D983F}" srcOrd="1" destOrd="0" presId="urn:microsoft.com/office/officeart/2005/8/layout/hierarchy4"/>
    <dgm:cxn modelId="{26034EEF-B91B-418A-9FDE-CBEE9F63872F}" type="presParOf" srcId="{66F2BD09-6B29-4FAB-87AC-42835CA59778}" destId="{C0D5D485-0C8B-46F3-B418-994FBFCFCDF5}" srcOrd="2" destOrd="0" presId="urn:microsoft.com/office/officeart/2005/8/layout/hierarchy4"/>
    <dgm:cxn modelId="{9C39A989-FCD3-4AB3-B476-131DF174B068}" type="presParOf" srcId="{C0D5D485-0C8B-46F3-B418-994FBFCFCDF5}" destId="{BD78DC31-1828-467F-B1C6-270EFF0E760B}" srcOrd="0" destOrd="0" presId="urn:microsoft.com/office/officeart/2005/8/layout/hierarchy4"/>
    <dgm:cxn modelId="{1EB5C213-F93E-4B88-96CD-69C08D150AEC}" type="presParOf" srcId="{BD78DC31-1828-467F-B1C6-270EFF0E760B}" destId="{823DE873-30F8-4E20-BC8A-F69E3A272F10}" srcOrd="0" destOrd="0" presId="urn:microsoft.com/office/officeart/2005/8/layout/hierarchy4"/>
    <dgm:cxn modelId="{BCB3A345-0C61-419C-BAAD-33F6ED0120C9}" type="presParOf" srcId="{BD78DC31-1828-467F-B1C6-270EFF0E760B}" destId="{05A1EAF6-24FA-4E3F-A97A-9AA0DB83E316}" srcOrd="1" destOrd="0" presId="urn:microsoft.com/office/officeart/2005/8/layout/hierarchy4"/>
    <dgm:cxn modelId="{D26D9291-1C58-4C05-B0AE-7B16D21A08AA}" type="presParOf" srcId="{719C6057-056E-4593-AB97-935F8D29552F}" destId="{5F9409C1-1473-4B9D-A263-35917343145F}" srcOrd="3" destOrd="0" presId="urn:microsoft.com/office/officeart/2005/8/layout/hierarchy4"/>
    <dgm:cxn modelId="{700A8BDA-24C8-468C-9C8E-57F4DD489AAE}" type="presParOf" srcId="{719C6057-056E-4593-AB97-935F8D29552F}" destId="{07E5A66C-0976-400A-B365-E483A3202863}" srcOrd="4" destOrd="0" presId="urn:microsoft.com/office/officeart/2005/8/layout/hierarchy4"/>
    <dgm:cxn modelId="{BD976CB1-25AE-4227-9ABA-A76419588E9F}" type="presParOf" srcId="{07E5A66C-0976-400A-B365-E483A3202863}" destId="{6CD35A29-877F-4107-9E99-2C23E720621B}" srcOrd="0" destOrd="0" presId="urn:microsoft.com/office/officeart/2005/8/layout/hierarchy4"/>
    <dgm:cxn modelId="{EC5EB4BA-D9BC-41C7-940C-A54052D278D4}" type="presParOf" srcId="{07E5A66C-0976-400A-B365-E483A3202863}" destId="{2F90EA3C-847F-4CCA-BB98-BCDA3E98B034}" srcOrd="1" destOrd="0" presId="urn:microsoft.com/office/officeart/2005/8/layout/hierarchy4"/>
    <dgm:cxn modelId="{61323469-9E60-4E61-B143-BEE7ADF71971}" type="presParOf" srcId="{07E5A66C-0976-400A-B365-E483A3202863}" destId="{45375B26-2E5E-4C3E-B0B2-7BDCBAFA8AE3}" srcOrd="2" destOrd="0" presId="urn:microsoft.com/office/officeart/2005/8/layout/hierarchy4"/>
    <dgm:cxn modelId="{15D69436-F93D-4085-92DD-8B18C9A28C4E}" type="presParOf" srcId="{45375B26-2E5E-4C3E-B0B2-7BDCBAFA8AE3}" destId="{965A6851-CE9F-42B4-B4D4-7D9909C8CCA2}" srcOrd="0" destOrd="0" presId="urn:microsoft.com/office/officeart/2005/8/layout/hierarchy4"/>
    <dgm:cxn modelId="{7F3E1964-36B8-4F50-9BE3-30EF19B91A3A}" type="presParOf" srcId="{965A6851-CE9F-42B4-B4D4-7D9909C8CCA2}" destId="{AF8A23C1-5330-4853-ADAF-589162C2D7D3}" srcOrd="0" destOrd="0" presId="urn:microsoft.com/office/officeart/2005/8/layout/hierarchy4"/>
    <dgm:cxn modelId="{F9E9A767-3C58-4422-991B-B65A4FE3B463}" type="presParOf" srcId="{965A6851-CE9F-42B4-B4D4-7D9909C8CCA2}" destId="{EEBA75DA-0D63-45BD-B290-D103FA53D581}" srcOrd="1" destOrd="0" presId="urn:microsoft.com/office/officeart/2005/8/layout/hierarchy4"/>
    <dgm:cxn modelId="{54A48D64-0CA7-4F47-A9CA-3F82754C1CB2}" type="presParOf" srcId="{965A6851-CE9F-42B4-B4D4-7D9909C8CCA2}" destId="{D0550431-5897-4F1B-B292-4C225D036993}" srcOrd="2" destOrd="0" presId="urn:microsoft.com/office/officeart/2005/8/layout/hierarchy4"/>
    <dgm:cxn modelId="{FE33AF72-4A1C-475D-B4A6-123BA8EDB606}" type="presParOf" srcId="{D0550431-5897-4F1B-B292-4C225D036993}" destId="{C1B68B3C-B306-4399-B584-08F177828812}" srcOrd="0" destOrd="0" presId="urn:microsoft.com/office/officeart/2005/8/layout/hierarchy4"/>
    <dgm:cxn modelId="{1020B510-F24D-43C8-8E11-D139FE495DAA}" type="presParOf" srcId="{C1B68B3C-B306-4399-B584-08F177828812}" destId="{EEF6B107-F5E0-4A7E-A03B-30C131E7C11E}" srcOrd="0" destOrd="0" presId="urn:microsoft.com/office/officeart/2005/8/layout/hierarchy4"/>
    <dgm:cxn modelId="{A2D21372-0EDD-4F12-8978-B6FA2305507B}" type="presParOf" srcId="{C1B68B3C-B306-4399-B584-08F177828812}" destId="{E8F4A9AB-75E3-4CC5-AD2B-3301ADC02F6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42F7F9-EB9C-4129-8BFD-E9D8F1A528AD}" type="doc">
      <dgm:prSet loTypeId="urn:microsoft.com/office/officeart/2005/8/layout/hierarchy4" loCatId="hierarchy" qsTypeId="urn:microsoft.com/office/officeart/2005/8/quickstyle/3d2" qsCatId="3D" csTypeId="urn:microsoft.com/office/officeart/2005/8/colors/accent1_2" csCatId="accent1" phldr="1"/>
      <dgm:spPr/>
      <dgm:t>
        <a:bodyPr/>
        <a:lstStyle/>
        <a:p>
          <a:endParaRPr lang="en-GB"/>
        </a:p>
      </dgm:t>
    </dgm:pt>
    <dgm:pt modelId="{914F4B99-10D6-488A-A6E5-9A0055315BFC}">
      <dgm:prSet phldrT="[Text]"/>
      <dgm:spPr/>
      <dgm:t>
        <a:bodyPr/>
        <a:lstStyle/>
        <a:p>
          <a:r>
            <a:rPr lang="en-GB" dirty="0" smtClean="0"/>
            <a:t>Chemistry</a:t>
          </a:r>
          <a:endParaRPr lang="en-GB" dirty="0"/>
        </a:p>
      </dgm:t>
    </dgm:pt>
    <dgm:pt modelId="{53979D92-F22D-4687-B447-2F28F01A70B8}" type="parTrans" cxnId="{3661ABA4-CE6C-4DDA-9EF6-3C32415A0D85}">
      <dgm:prSet/>
      <dgm:spPr/>
      <dgm:t>
        <a:bodyPr/>
        <a:lstStyle/>
        <a:p>
          <a:endParaRPr lang="en-GB"/>
        </a:p>
      </dgm:t>
    </dgm:pt>
    <dgm:pt modelId="{978FF2C6-30B6-4DA1-AED1-239E13C14C21}" type="sibTrans" cxnId="{3661ABA4-CE6C-4DDA-9EF6-3C32415A0D85}">
      <dgm:prSet/>
      <dgm:spPr/>
      <dgm:t>
        <a:bodyPr/>
        <a:lstStyle/>
        <a:p>
          <a:endParaRPr lang="en-GB"/>
        </a:p>
      </dgm:t>
    </dgm:pt>
    <dgm:pt modelId="{47B33EF7-DABD-4F13-B06F-52D7328C9233}">
      <dgm:prSet phldrT="[Text]" custT="1"/>
      <dgm:spPr/>
      <dgm:t>
        <a:bodyPr/>
        <a:lstStyle/>
        <a:p>
          <a:r>
            <a:rPr lang="en-GB" sz="2000" dirty="0" smtClean="0"/>
            <a:t>CU2.3 Electrolysis</a:t>
          </a:r>
          <a:endParaRPr lang="en-GB" sz="2000" dirty="0"/>
        </a:p>
      </dgm:t>
    </dgm:pt>
    <dgm:pt modelId="{0B24E717-FBF7-409E-8AE1-BFDE11B141A4}" type="parTrans" cxnId="{F8011629-B1E6-43CE-A95E-BFC25F9E9AEB}">
      <dgm:prSet/>
      <dgm:spPr/>
      <dgm:t>
        <a:bodyPr/>
        <a:lstStyle/>
        <a:p>
          <a:endParaRPr lang="en-GB"/>
        </a:p>
      </dgm:t>
    </dgm:pt>
    <dgm:pt modelId="{F6592CFC-AA35-40B0-9460-2F0E0F80883F}" type="sibTrans" cxnId="{F8011629-B1E6-43CE-A95E-BFC25F9E9AEB}">
      <dgm:prSet/>
      <dgm:spPr/>
      <dgm:t>
        <a:bodyPr/>
        <a:lstStyle/>
        <a:p>
          <a:endParaRPr lang="en-GB"/>
        </a:p>
      </dgm:t>
    </dgm:pt>
    <dgm:pt modelId="{EADE63A6-200F-4ECD-9450-1D4F442E957E}">
      <dgm:prSet phldrT="[Text]" custT="1"/>
      <dgm:spPr/>
      <dgm:t>
        <a:bodyPr/>
        <a:lstStyle/>
        <a:p>
          <a:r>
            <a:rPr lang="en-GB" sz="2000" dirty="0" smtClean="0"/>
            <a:t>CU3.3a Sports Injury Pack</a:t>
          </a:r>
          <a:endParaRPr lang="en-GB" sz="2000" dirty="0"/>
        </a:p>
      </dgm:t>
    </dgm:pt>
    <dgm:pt modelId="{815AB3BA-DBA8-4E61-862F-1515BC85946F}" type="parTrans" cxnId="{08F42BC3-7A39-4F11-B9A0-704A5089D000}">
      <dgm:prSet/>
      <dgm:spPr/>
      <dgm:t>
        <a:bodyPr/>
        <a:lstStyle/>
        <a:p>
          <a:endParaRPr lang="en-GB"/>
        </a:p>
      </dgm:t>
    </dgm:pt>
    <dgm:pt modelId="{6CDFC322-EE06-4207-9536-A0C5C6B9935D}" type="sibTrans" cxnId="{08F42BC3-7A39-4F11-B9A0-704A5089D000}">
      <dgm:prSet/>
      <dgm:spPr/>
      <dgm:t>
        <a:bodyPr/>
        <a:lstStyle/>
        <a:p>
          <a:endParaRPr lang="en-GB"/>
        </a:p>
      </dgm:t>
    </dgm:pt>
    <dgm:pt modelId="{4A81CE0E-92C6-4494-BBE7-E8CFAA531243}">
      <dgm:prSet phldrT="[Text]"/>
      <dgm:spPr/>
      <dgm:t>
        <a:bodyPr/>
        <a:lstStyle/>
        <a:p>
          <a:r>
            <a:rPr lang="en-GB" b="1" u="sng" dirty="0" smtClean="0"/>
            <a:t>Investigate</a:t>
          </a:r>
          <a:r>
            <a:rPr lang="en-GB" dirty="0" smtClean="0"/>
            <a:t> </a:t>
          </a:r>
          <a:r>
            <a:rPr lang="en-US" dirty="0" smtClean="0"/>
            <a:t>a factor that may affect the mass of metal deposited on the negative electrode during electrolysis</a:t>
          </a:r>
          <a:endParaRPr lang="en-GB" dirty="0"/>
        </a:p>
      </dgm:t>
    </dgm:pt>
    <dgm:pt modelId="{5C29CD03-D1A7-481B-AA35-22BED8147E89}" type="parTrans" cxnId="{70C2AA42-3654-4AC5-A872-4E16766F9398}">
      <dgm:prSet/>
      <dgm:spPr/>
      <dgm:t>
        <a:bodyPr/>
        <a:lstStyle/>
        <a:p>
          <a:endParaRPr lang="en-GB"/>
        </a:p>
      </dgm:t>
    </dgm:pt>
    <dgm:pt modelId="{9D09261F-2612-4215-961C-F7748027733C}" type="sibTrans" cxnId="{70C2AA42-3654-4AC5-A872-4E16766F9398}">
      <dgm:prSet/>
      <dgm:spPr/>
      <dgm:t>
        <a:bodyPr/>
        <a:lstStyle/>
        <a:p>
          <a:endParaRPr lang="en-GB"/>
        </a:p>
      </dgm:t>
    </dgm:pt>
    <dgm:pt modelId="{B2F04240-0ED8-44F5-9588-B9D53B973863}">
      <dgm:prSet phldrT="[Text]"/>
      <dgm:spPr/>
      <dgm:t>
        <a:bodyPr/>
        <a:lstStyle/>
        <a:p>
          <a:r>
            <a:rPr lang="en-GB" b="1" u="sng" dirty="0" smtClean="0"/>
            <a:t>Suggested contexts</a:t>
          </a:r>
          <a:r>
            <a:rPr lang="en-GB" dirty="0" smtClean="0"/>
            <a:t> - </a:t>
          </a:r>
          <a:r>
            <a:rPr lang="en-US" dirty="0" smtClean="0"/>
            <a:t>the electroplating of an object such as a watch case, piece of car trim or mobile phone case</a:t>
          </a:r>
          <a:endParaRPr lang="en-GB" dirty="0"/>
        </a:p>
      </dgm:t>
    </dgm:pt>
    <dgm:pt modelId="{3066D860-0AF4-47BD-AB91-F62547FA370F}" type="parTrans" cxnId="{400936E2-0635-47BB-9845-14887198555F}">
      <dgm:prSet/>
      <dgm:spPr/>
      <dgm:t>
        <a:bodyPr/>
        <a:lstStyle/>
        <a:p>
          <a:endParaRPr lang="en-GB"/>
        </a:p>
      </dgm:t>
    </dgm:pt>
    <dgm:pt modelId="{86C69D8E-81CA-4E75-B427-0913108DEA03}" type="sibTrans" cxnId="{400936E2-0635-47BB-9845-14887198555F}">
      <dgm:prSet/>
      <dgm:spPr/>
      <dgm:t>
        <a:bodyPr/>
        <a:lstStyle/>
        <a:p>
          <a:endParaRPr lang="en-GB"/>
        </a:p>
      </dgm:t>
    </dgm:pt>
    <dgm:pt modelId="{9F903C75-4D6F-4CA8-B563-CD435ABE2F18}">
      <dgm:prSet phldrT="[Text]"/>
      <dgm:spPr/>
      <dgm:t>
        <a:bodyPr/>
        <a:lstStyle/>
        <a:p>
          <a:r>
            <a:rPr lang="en-GB" b="1" u="sng" dirty="0" smtClean="0"/>
            <a:t>Investigate</a:t>
          </a:r>
          <a:r>
            <a:rPr lang="en-GB" dirty="0" smtClean="0"/>
            <a:t> </a:t>
          </a:r>
          <a:r>
            <a:rPr lang="en-US" dirty="0" smtClean="0"/>
            <a:t>a factor that affects the change in temperature when a salt is dissolved in water to produce an endothermic reaction</a:t>
          </a:r>
          <a:endParaRPr lang="en-GB" dirty="0"/>
        </a:p>
      </dgm:t>
    </dgm:pt>
    <dgm:pt modelId="{8D54FC74-9887-4E7A-8C88-EEB571650F72}" type="parTrans" cxnId="{445D470D-9A82-4ACC-A2EE-33660D7DF34F}">
      <dgm:prSet/>
      <dgm:spPr/>
      <dgm:t>
        <a:bodyPr/>
        <a:lstStyle/>
        <a:p>
          <a:endParaRPr lang="en-GB"/>
        </a:p>
      </dgm:t>
    </dgm:pt>
    <dgm:pt modelId="{853CFF36-21E7-4060-A7C0-DD227EB3BA82}" type="sibTrans" cxnId="{445D470D-9A82-4ACC-A2EE-33660D7DF34F}">
      <dgm:prSet/>
      <dgm:spPr/>
      <dgm:t>
        <a:bodyPr/>
        <a:lstStyle/>
        <a:p>
          <a:endParaRPr lang="en-GB"/>
        </a:p>
      </dgm:t>
    </dgm:pt>
    <dgm:pt modelId="{FBDF2AB6-BAF4-4F7D-AEA7-BB8DAE95AB02}">
      <dgm:prSet phldrT="[Text]"/>
      <dgm:spPr/>
      <dgm:t>
        <a:bodyPr/>
        <a:lstStyle/>
        <a:p>
          <a:r>
            <a:rPr lang="en-GB" b="1" u="sng" dirty="0" smtClean="0"/>
            <a:t>Suggested contexts</a:t>
          </a:r>
          <a:r>
            <a:rPr lang="en-GB" dirty="0" smtClean="0"/>
            <a:t> - </a:t>
          </a:r>
          <a:r>
            <a:rPr lang="en-US" dirty="0" smtClean="0"/>
            <a:t>manufacturing cool packs for sports injuries, or cooling packs for insulated food carriers</a:t>
          </a:r>
          <a:endParaRPr lang="en-GB" dirty="0"/>
        </a:p>
      </dgm:t>
    </dgm:pt>
    <dgm:pt modelId="{BB5BD96E-0848-4200-9E2D-36492A7B783E}" type="parTrans" cxnId="{56909F66-861B-4B80-8FAC-07959C4EC1BD}">
      <dgm:prSet/>
      <dgm:spPr/>
      <dgm:t>
        <a:bodyPr/>
        <a:lstStyle/>
        <a:p>
          <a:endParaRPr lang="en-GB"/>
        </a:p>
      </dgm:t>
    </dgm:pt>
    <dgm:pt modelId="{6E774105-B6D5-489F-8A1D-B9E136D2E553}" type="sibTrans" cxnId="{56909F66-861B-4B80-8FAC-07959C4EC1BD}">
      <dgm:prSet/>
      <dgm:spPr/>
      <dgm:t>
        <a:bodyPr/>
        <a:lstStyle/>
        <a:p>
          <a:endParaRPr lang="en-GB"/>
        </a:p>
      </dgm:t>
    </dgm:pt>
    <dgm:pt modelId="{CB7CC96F-DBC4-4CF7-9537-44D9B38D8CFA}">
      <dgm:prSet phldrT="[Text]" custT="1"/>
      <dgm:spPr/>
      <dgm:t>
        <a:bodyPr/>
        <a:lstStyle/>
        <a:p>
          <a:r>
            <a:rPr lang="en-GB" sz="2000" dirty="0" smtClean="0"/>
            <a:t>CU3.3b Titrations</a:t>
          </a:r>
          <a:endParaRPr lang="en-GB" sz="2000" dirty="0"/>
        </a:p>
      </dgm:t>
    </dgm:pt>
    <dgm:pt modelId="{43FAB658-3CEF-4D35-AE22-36E881E66C35}" type="parTrans" cxnId="{1FF5F5CF-C093-46DE-8E9E-9ABC5AE3B3A7}">
      <dgm:prSet/>
      <dgm:spPr/>
    </dgm:pt>
    <dgm:pt modelId="{C1AAB2D5-4A3B-4E94-853A-C324873B33C8}" type="sibTrans" cxnId="{1FF5F5CF-C093-46DE-8E9E-9ABC5AE3B3A7}">
      <dgm:prSet/>
      <dgm:spPr/>
    </dgm:pt>
    <dgm:pt modelId="{587259CF-B513-4D1D-82FB-DB23653C5D20}">
      <dgm:prSet phldrT="[Text]"/>
      <dgm:spPr/>
      <dgm:t>
        <a:bodyPr/>
        <a:lstStyle/>
        <a:p>
          <a:r>
            <a:rPr lang="en-GB" b="1" u="sng" dirty="0" smtClean="0"/>
            <a:t>Investigate</a:t>
          </a:r>
          <a:r>
            <a:rPr lang="en-GB" dirty="0" smtClean="0"/>
            <a:t> </a:t>
          </a:r>
          <a:r>
            <a:rPr lang="en-US" dirty="0" smtClean="0"/>
            <a:t>a factor that affects the </a:t>
          </a:r>
          <a:r>
            <a:rPr lang="en-GB" noProof="0" dirty="0" smtClean="0"/>
            <a:t>neutralisation</a:t>
          </a:r>
          <a:r>
            <a:rPr lang="en-US" dirty="0" smtClean="0"/>
            <a:t> of an acid</a:t>
          </a:r>
          <a:endParaRPr lang="en-GB" dirty="0"/>
        </a:p>
      </dgm:t>
    </dgm:pt>
    <dgm:pt modelId="{859F2C90-4CDD-4F3E-B322-F2F3C2B0B8A2}" type="parTrans" cxnId="{A843622E-BA8F-4B0C-8402-7AC9FB4F2D47}">
      <dgm:prSet/>
      <dgm:spPr/>
      <dgm:t>
        <a:bodyPr/>
        <a:lstStyle/>
        <a:p>
          <a:endParaRPr lang="en-GB"/>
        </a:p>
      </dgm:t>
    </dgm:pt>
    <dgm:pt modelId="{EE81DE2C-6729-4440-ACEC-1D5745FC7A87}" type="sibTrans" cxnId="{A843622E-BA8F-4B0C-8402-7AC9FB4F2D47}">
      <dgm:prSet/>
      <dgm:spPr/>
      <dgm:t>
        <a:bodyPr/>
        <a:lstStyle/>
        <a:p>
          <a:endParaRPr lang="en-GB"/>
        </a:p>
      </dgm:t>
    </dgm:pt>
    <dgm:pt modelId="{9C7C142D-3AAB-41C4-A855-128F14252A7E}">
      <dgm:prSet phldrT="[Text]"/>
      <dgm:spPr/>
      <dgm:t>
        <a:bodyPr/>
        <a:lstStyle/>
        <a:p>
          <a:r>
            <a:rPr lang="en-GB" b="1" u="sng" dirty="0" smtClean="0"/>
            <a:t>Suggested contexts</a:t>
          </a:r>
          <a:r>
            <a:rPr lang="en-GB" dirty="0" smtClean="0"/>
            <a:t> - </a:t>
          </a:r>
          <a:r>
            <a:rPr lang="en-US" dirty="0" smtClean="0"/>
            <a:t>the use of antacids for indigestion treatments, </a:t>
          </a:r>
          <a:r>
            <a:rPr lang="en-GB" noProof="0" dirty="0" smtClean="0"/>
            <a:t>neutralisation</a:t>
          </a:r>
          <a:r>
            <a:rPr lang="en-US" dirty="0" smtClean="0"/>
            <a:t> of acid-rain polluted lakes</a:t>
          </a:r>
          <a:endParaRPr lang="en-GB" dirty="0"/>
        </a:p>
      </dgm:t>
    </dgm:pt>
    <dgm:pt modelId="{AA7C1733-8C16-4E07-8BDE-9C2039F96CA6}" type="parTrans" cxnId="{056AB354-3EAA-4176-80BF-B18C0C1E4FE6}">
      <dgm:prSet/>
      <dgm:spPr/>
      <dgm:t>
        <a:bodyPr/>
        <a:lstStyle/>
        <a:p>
          <a:endParaRPr lang="en-GB"/>
        </a:p>
      </dgm:t>
    </dgm:pt>
    <dgm:pt modelId="{FF2B9BBC-C47E-498D-9748-DE68C690AFD6}" type="sibTrans" cxnId="{056AB354-3EAA-4176-80BF-B18C0C1E4FE6}">
      <dgm:prSet/>
      <dgm:spPr/>
      <dgm:t>
        <a:bodyPr/>
        <a:lstStyle/>
        <a:p>
          <a:endParaRPr lang="en-GB"/>
        </a:p>
      </dgm:t>
    </dgm:pt>
    <dgm:pt modelId="{CDFB1A76-2CA7-4A17-BF01-4ECE08A5BE0C}" type="pres">
      <dgm:prSet presAssocID="{3C42F7F9-EB9C-4129-8BFD-E9D8F1A528AD}" presName="Name0" presStyleCnt="0">
        <dgm:presLayoutVars>
          <dgm:chPref val="1"/>
          <dgm:dir/>
          <dgm:animOne val="branch"/>
          <dgm:animLvl val="lvl"/>
          <dgm:resizeHandles/>
        </dgm:presLayoutVars>
      </dgm:prSet>
      <dgm:spPr/>
      <dgm:t>
        <a:bodyPr/>
        <a:lstStyle/>
        <a:p>
          <a:endParaRPr lang="en-GB"/>
        </a:p>
      </dgm:t>
    </dgm:pt>
    <dgm:pt modelId="{681BF5CA-63C4-4BB1-BEA4-03A1B057AE86}" type="pres">
      <dgm:prSet presAssocID="{914F4B99-10D6-488A-A6E5-9A0055315BFC}" presName="vertOne" presStyleCnt="0"/>
      <dgm:spPr/>
    </dgm:pt>
    <dgm:pt modelId="{8058D818-EFDB-407F-B7FF-8759B067FB4E}" type="pres">
      <dgm:prSet presAssocID="{914F4B99-10D6-488A-A6E5-9A0055315BFC}" presName="txOne" presStyleLbl="node0" presStyleIdx="0" presStyleCnt="1">
        <dgm:presLayoutVars>
          <dgm:chPref val="3"/>
        </dgm:presLayoutVars>
      </dgm:prSet>
      <dgm:spPr/>
      <dgm:t>
        <a:bodyPr/>
        <a:lstStyle/>
        <a:p>
          <a:endParaRPr lang="en-GB"/>
        </a:p>
      </dgm:t>
    </dgm:pt>
    <dgm:pt modelId="{C6514AB5-1310-4288-B02C-789A62FCA17F}" type="pres">
      <dgm:prSet presAssocID="{914F4B99-10D6-488A-A6E5-9A0055315BFC}" presName="parTransOne" presStyleCnt="0"/>
      <dgm:spPr/>
    </dgm:pt>
    <dgm:pt modelId="{719C6057-056E-4593-AB97-935F8D29552F}" type="pres">
      <dgm:prSet presAssocID="{914F4B99-10D6-488A-A6E5-9A0055315BFC}" presName="horzOne" presStyleCnt="0"/>
      <dgm:spPr/>
    </dgm:pt>
    <dgm:pt modelId="{4789D735-AAA0-457A-9C93-AB5B20C20357}" type="pres">
      <dgm:prSet presAssocID="{47B33EF7-DABD-4F13-B06F-52D7328C9233}" presName="vertTwo" presStyleCnt="0"/>
      <dgm:spPr/>
    </dgm:pt>
    <dgm:pt modelId="{A411E003-B3EC-4A96-A8FB-059E51E4A406}" type="pres">
      <dgm:prSet presAssocID="{47B33EF7-DABD-4F13-B06F-52D7328C9233}" presName="txTwo" presStyleLbl="node2" presStyleIdx="0" presStyleCnt="3">
        <dgm:presLayoutVars>
          <dgm:chPref val="3"/>
        </dgm:presLayoutVars>
      </dgm:prSet>
      <dgm:spPr/>
      <dgm:t>
        <a:bodyPr/>
        <a:lstStyle/>
        <a:p>
          <a:endParaRPr lang="en-GB"/>
        </a:p>
      </dgm:t>
    </dgm:pt>
    <dgm:pt modelId="{998B8898-C005-4018-99EA-392A98FF2999}" type="pres">
      <dgm:prSet presAssocID="{47B33EF7-DABD-4F13-B06F-52D7328C9233}" presName="parTransTwo" presStyleCnt="0"/>
      <dgm:spPr/>
    </dgm:pt>
    <dgm:pt modelId="{3D5B789C-B2AF-4ACF-AC61-4935DC32D6C5}" type="pres">
      <dgm:prSet presAssocID="{47B33EF7-DABD-4F13-B06F-52D7328C9233}" presName="horzTwo" presStyleCnt="0"/>
      <dgm:spPr/>
    </dgm:pt>
    <dgm:pt modelId="{66F2BD09-6B29-4FAB-87AC-42835CA59778}" type="pres">
      <dgm:prSet presAssocID="{4A81CE0E-92C6-4494-BBE7-E8CFAA531243}" presName="vertThree" presStyleCnt="0"/>
      <dgm:spPr/>
    </dgm:pt>
    <dgm:pt modelId="{6F250F4B-17DC-47B4-BA74-30FDDCEF6AE8}" type="pres">
      <dgm:prSet presAssocID="{4A81CE0E-92C6-4494-BBE7-E8CFAA531243}" presName="txThree" presStyleLbl="node3" presStyleIdx="0" presStyleCnt="3">
        <dgm:presLayoutVars>
          <dgm:chPref val="3"/>
        </dgm:presLayoutVars>
      </dgm:prSet>
      <dgm:spPr/>
      <dgm:t>
        <a:bodyPr/>
        <a:lstStyle/>
        <a:p>
          <a:endParaRPr lang="en-GB"/>
        </a:p>
      </dgm:t>
    </dgm:pt>
    <dgm:pt modelId="{49797F7C-2D0F-4943-B5EE-6BA62E2D983F}" type="pres">
      <dgm:prSet presAssocID="{4A81CE0E-92C6-4494-BBE7-E8CFAA531243}" presName="parTransThree" presStyleCnt="0"/>
      <dgm:spPr/>
    </dgm:pt>
    <dgm:pt modelId="{C0D5D485-0C8B-46F3-B418-994FBFCFCDF5}" type="pres">
      <dgm:prSet presAssocID="{4A81CE0E-92C6-4494-BBE7-E8CFAA531243}" presName="horzThree" presStyleCnt="0"/>
      <dgm:spPr/>
    </dgm:pt>
    <dgm:pt modelId="{BD78DC31-1828-467F-B1C6-270EFF0E760B}" type="pres">
      <dgm:prSet presAssocID="{B2F04240-0ED8-44F5-9588-B9D53B973863}" presName="vertFour" presStyleCnt="0">
        <dgm:presLayoutVars>
          <dgm:chPref val="3"/>
        </dgm:presLayoutVars>
      </dgm:prSet>
      <dgm:spPr/>
    </dgm:pt>
    <dgm:pt modelId="{823DE873-30F8-4E20-BC8A-F69E3A272F10}" type="pres">
      <dgm:prSet presAssocID="{B2F04240-0ED8-44F5-9588-B9D53B973863}" presName="txFour" presStyleLbl="node4" presStyleIdx="0" presStyleCnt="3">
        <dgm:presLayoutVars>
          <dgm:chPref val="3"/>
        </dgm:presLayoutVars>
      </dgm:prSet>
      <dgm:spPr/>
      <dgm:t>
        <a:bodyPr/>
        <a:lstStyle/>
        <a:p>
          <a:endParaRPr lang="en-GB"/>
        </a:p>
      </dgm:t>
    </dgm:pt>
    <dgm:pt modelId="{05A1EAF6-24FA-4E3F-A97A-9AA0DB83E316}" type="pres">
      <dgm:prSet presAssocID="{B2F04240-0ED8-44F5-9588-B9D53B973863}" presName="horzFour" presStyleCnt="0"/>
      <dgm:spPr/>
    </dgm:pt>
    <dgm:pt modelId="{5F9409C1-1473-4B9D-A263-35917343145F}" type="pres">
      <dgm:prSet presAssocID="{F6592CFC-AA35-40B0-9460-2F0E0F80883F}" presName="sibSpaceTwo" presStyleCnt="0"/>
      <dgm:spPr/>
    </dgm:pt>
    <dgm:pt modelId="{07E5A66C-0976-400A-B365-E483A3202863}" type="pres">
      <dgm:prSet presAssocID="{EADE63A6-200F-4ECD-9450-1D4F442E957E}" presName="vertTwo" presStyleCnt="0"/>
      <dgm:spPr/>
    </dgm:pt>
    <dgm:pt modelId="{6CD35A29-877F-4107-9E99-2C23E720621B}" type="pres">
      <dgm:prSet presAssocID="{EADE63A6-200F-4ECD-9450-1D4F442E957E}" presName="txTwo" presStyleLbl="node2" presStyleIdx="1" presStyleCnt="3">
        <dgm:presLayoutVars>
          <dgm:chPref val="3"/>
        </dgm:presLayoutVars>
      </dgm:prSet>
      <dgm:spPr/>
      <dgm:t>
        <a:bodyPr/>
        <a:lstStyle/>
        <a:p>
          <a:endParaRPr lang="en-GB"/>
        </a:p>
      </dgm:t>
    </dgm:pt>
    <dgm:pt modelId="{2F90EA3C-847F-4CCA-BB98-BCDA3E98B034}" type="pres">
      <dgm:prSet presAssocID="{EADE63A6-200F-4ECD-9450-1D4F442E957E}" presName="parTransTwo" presStyleCnt="0"/>
      <dgm:spPr/>
    </dgm:pt>
    <dgm:pt modelId="{45375B26-2E5E-4C3E-B0B2-7BDCBAFA8AE3}" type="pres">
      <dgm:prSet presAssocID="{EADE63A6-200F-4ECD-9450-1D4F442E957E}" presName="horzTwo" presStyleCnt="0"/>
      <dgm:spPr/>
    </dgm:pt>
    <dgm:pt modelId="{965A6851-CE9F-42B4-B4D4-7D9909C8CCA2}" type="pres">
      <dgm:prSet presAssocID="{9F903C75-4D6F-4CA8-B563-CD435ABE2F18}" presName="vertThree" presStyleCnt="0"/>
      <dgm:spPr/>
    </dgm:pt>
    <dgm:pt modelId="{AF8A23C1-5330-4853-ADAF-589162C2D7D3}" type="pres">
      <dgm:prSet presAssocID="{9F903C75-4D6F-4CA8-B563-CD435ABE2F18}" presName="txThree" presStyleLbl="node3" presStyleIdx="1" presStyleCnt="3">
        <dgm:presLayoutVars>
          <dgm:chPref val="3"/>
        </dgm:presLayoutVars>
      </dgm:prSet>
      <dgm:spPr/>
      <dgm:t>
        <a:bodyPr/>
        <a:lstStyle/>
        <a:p>
          <a:endParaRPr lang="en-GB"/>
        </a:p>
      </dgm:t>
    </dgm:pt>
    <dgm:pt modelId="{EEBA75DA-0D63-45BD-B290-D103FA53D581}" type="pres">
      <dgm:prSet presAssocID="{9F903C75-4D6F-4CA8-B563-CD435ABE2F18}" presName="parTransThree" presStyleCnt="0"/>
      <dgm:spPr/>
    </dgm:pt>
    <dgm:pt modelId="{D0550431-5897-4F1B-B292-4C225D036993}" type="pres">
      <dgm:prSet presAssocID="{9F903C75-4D6F-4CA8-B563-CD435ABE2F18}" presName="horzThree" presStyleCnt="0"/>
      <dgm:spPr/>
    </dgm:pt>
    <dgm:pt modelId="{C1B68B3C-B306-4399-B584-08F177828812}" type="pres">
      <dgm:prSet presAssocID="{FBDF2AB6-BAF4-4F7D-AEA7-BB8DAE95AB02}" presName="vertFour" presStyleCnt="0">
        <dgm:presLayoutVars>
          <dgm:chPref val="3"/>
        </dgm:presLayoutVars>
      </dgm:prSet>
      <dgm:spPr/>
    </dgm:pt>
    <dgm:pt modelId="{EEF6B107-F5E0-4A7E-A03B-30C131E7C11E}" type="pres">
      <dgm:prSet presAssocID="{FBDF2AB6-BAF4-4F7D-AEA7-BB8DAE95AB02}" presName="txFour" presStyleLbl="node4" presStyleIdx="1" presStyleCnt="3">
        <dgm:presLayoutVars>
          <dgm:chPref val="3"/>
        </dgm:presLayoutVars>
      </dgm:prSet>
      <dgm:spPr/>
      <dgm:t>
        <a:bodyPr/>
        <a:lstStyle/>
        <a:p>
          <a:endParaRPr lang="en-GB"/>
        </a:p>
      </dgm:t>
    </dgm:pt>
    <dgm:pt modelId="{E8F4A9AB-75E3-4CC5-AD2B-3301ADC02F69}" type="pres">
      <dgm:prSet presAssocID="{FBDF2AB6-BAF4-4F7D-AEA7-BB8DAE95AB02}" presName="horzFour" presStyleCnt="0"/>
      <dgm:spPr/>
    </dgm:pt>
    <dgm:pt modelId="{7997A098-0291-4F31-B5E9-43C84C0F4F52}" type="pres">
      <dgm:prSet presAssocID="{6CDFC322-EE06-4207-9536-A0C5C6B9935D}" presName="sibSpaceTwo" presStyleCnt="0"/>
      <dgm:spPr/>
    </dgm:pt>
    <dgm:pt modelId="{D33A91F8-C45A-4C6B-928D-C1025F9D1C5D}" type="pres">
      <dgm:prSet presAssocID="{CB7CC96F-DBC4-4CF7-9537-44D9B38D8CFA}" presName="vertTwo" presStyleCnt="0"/>
      <dgm:spPr/>
    </dgm:pt>
    <dgm:pt modelId="{6BDFF737-025C-4A5D-83BD-ACE3C6A87407}" type="pres">
      <dgm:prSet presAssocID="{CB7CC96F-DBC4-4CF7-9537-44D9B38D8CFA}" presName="txTwo" presStyleLbl="node2" presStyleIdx="2" presStyleCnt="3">
        <dgm:presLayoutVars>
          <dgm:chPref val="3"/>
        </dgm:presLayoutVars>
      </dgm:prSet>
      <dgm:spPr/>
      <dgm:t>
        <a:bodyPr/>
        <a:lstStyle/>
        <a:p>
          <a:endParaRPr lang="en-GB"/>
        </a:p>
      </dgm:t>
    </dgm:pt>
    <dgm:pt modelId="{1A3D1EC9-3AC9-4167-8325-D50A1B71BCE4}" type="pres">
      <dgm:prSet presAssocID="{CB7CC96F-DBC4-4CF7-9537-44D9B38D8CFA}" presName="parTransTwo" presStyleCnt="0"/>
      <dgm:spPr/>
    </dgm:pt>
    <dgm:pt modelId="{D199963C-B0B8-45F1-9BE5-FCC25A0D8A9B}" type="pres">
      <dgm:prSet presAssocID="{CB7CC96F-DBC4-4CF7-9537-44D9B38D8CFA}" presName="horzTwo" presStyleCnt="0"/>
      <dgm:spPr/>
    </dgm:pt>
    <dgm:pt modelId="{74F0D516-7BFB-4110-815A-BCDD9E654185}" type="pres">
      <dgm:prSet presAssocID="{587259CF-B513-4D1D-82FB-DB23653C5D20}" presName="vertThree" presStyleCnt="0"/>
      <dgm:spPr/>
    </dgm:pt>
    <dgm:pt modelId="{D05E0A08-59F1-43ED-84D0-E8F2ED237B82}" type="pres">
      <dgm:prSet presAssocID="{587259CF-B513-4D1D-82FB-DB23653C5D20}" presName="txThree" presStyleLbl="node3" presStyleIdx="2" presStyleCnt="3">
        <dgm:presLayoutVars>
          <dgm:chPref val="3"/>
        </dgm:presLayoutVars>
      </dgm:prSet>
      <dgm:spPr/>
      <dgm:t>
        <a:bodyPr/>
        <a:lstStyle/>
        <a:p>
          <a:endParaRPr lang="en-GB"/>
        </a:p>
      </dgm:t>
    </dgm:pt>
    <dgm:pt modelId="{05F62D0F-2467-4C52-831A-E539506D70E4}" type="pres">
      <dgm:prSet presAssocID="{587259CF-B513-4D1D-82FB-DB23653C5D20}" presName="parTransThree" presStyleCnt="0"/>
      <dgm:spPr/>
    </dgm:pt>
    <dgm:pt modelId="{359D7CEF-C229-4D71-97BD-40E442677CAC}" type="pres">
      <dgm:prSet presAssocID="{587259CF-B513-4D1D-82FB-DB23653C5D20}" presName="horzThree" presStyleCnt="0"/>
      <dgm:spPr/>
    </dgm:pt>
    <dgm:pt modelId="{9916842F-B704-4BA2-AD96-64A874F0891E}" type="pres">
      <dgm:prSet presAssocID="{9C7C142D-3AAB-41C4-A855-128F14252A7E}" presName="vertFour" presStyleCnt="0">
        <dgm:presLayoutVars>
          <dgm:chPref val="3"/>
        </dgm:presLayoutVars>
      </dgm:prSet>
      <dgm:spPr/>
    </dgm:pt>
    <dgm:pt modelId="{590DFC0C-720A-4328-AA9A-8BD79D50CAC4}" type="pres">
      <dgm:prSet presAssocID="{9C7C142D-3AAB-41C4-A855-128F14252A7E}" presName="txFour" presStyleLbl="node4" presStyleIdx="2" presStyleCnt="3">
        <dgm:presLayoutVars>
          <dgm:chPref val="3"/>
        </dgm:presLayoutVars>
      </dgm:prSet>
      <dgm:spPr/>
      <dgm:t>
        <a:bodyPr/>
        <a:lstStyle/>
        <a:p>
          <a:endParaRPr lang="en-GB"/>
        </a:p>
      </dgm:t>
    </dgm:pt>
    <dgm:pt modelId="{226A8612-FE91-47A8-B508-CA7B830E04A9}" type="pres">
      <dgm:prSet presAssocID="{9C7C142D-3AAB-41C4-A855-128F14252A7E}" presName="horzFour" presStyleCnt="0"/>
      <dgm:spPr/>
    </dgm:pt>
  </dgm:ptLst>
  <dgm:cxnLst>
    <dgm:cxn modelId="{56909F66-861B-4B80-8FAC-07959C4EC1BD}" srcId="{9F903C75-4D6F-4CA8-B563-CD435ABE2F18}" destId="{FBDF2AB6-BAF4-4F7D-AEA7-BB8DAE95AB02}" srcOrd="0" destOrd="0" parTransId="{BB5BD96E-0848-4200-9E2D-36492A7B783E}" sibTransId="{6E774105-B6D5-489F-8A1D-B9E136D2E553}"/>
    <dgm:cxn modelId="{A843622E-BA8F-4B0C-8402-7AC9FB4F2D47}" srcId="{CB7CC96F-DBC4-4CF7-9537-44D9B38D8CFA}" destId="{587259CF-B513-4D1D-82FB-DB23653C5D20}" srcOrd="0" destOrd="0" parTransId="{859F2C90-4CDD-4F3E-B322-F2F3C2B0B8A2}" sibTransId="{EE81DE2C-6729-4440-ACEC-1D5745FC7A87}"/>
    <dgm:cxn modelId="{3661ABA4-CE6C-4DDA-9EF6-3C32415A0D85}" srcId="{3C42F7F9-EB9C-4129-8BFD-E9D8F1A528AD}" destId="{914F4B99-10D6-488A-A6E5-9A0055315BFC}" srcOrd="0" destOrd="0" parTransId="{53979D92-F22D-4687-B447-2F28F01A70B8}" sibTransId="{978FF2C6-30B6-4DA1-AED1-239E13C14C21}"/>
    <dgm:cxn modelId="{B8B11264-567B-4B28-B05A-6CBD9CB0AEF2}" type="presOf" srcId="{47B33EF7-DABD-4F13-B06F-52D7328C9233}" destId="{A411E003-B3EC-4A96-A8FB-059E51E4A406}" srcOrd="0" destOrd="0" presId="urn:microsoft.com/office/officeart/2005/8/layout/hierarchy4"/>
    <dgm:cxn modelId="{394EC0D3-91E0-4135-983E-F8DAEC92110B}" type="presOf" srcId="{FBDF2AB6-BAF4-4F7D-AEA7-BB8DAE95AB02}" destId="{EEF6B107-F5E0-4A7E-A03B-30C131E7C11E}" srcOrd="0" destOrd="0" presId="urn:microsoft.com/office/officeart/2005/8/layout/hierarchy4"/>
    <dgm:cxn modelId="{714F351A-3DB3-417B-BF2D-A7BEA84DCB58}" type="presOf" srcId="{9C7C142D-3AAB-41C4-A855-128F14252A7E}" destId="{590DFC0C-720A-4328-AA9A-8BD79D50CAC4}" srcOrd="0" destOrd="0" presId="urn:microsoft.com/office/officeart/2005/8/layout/hierarchy4"/>
    <dgm:cxn modelId="{056AB354-3EAA-4176-80BF-B18C0C1E4FE6}" srcId="{587259CF-B513-4D1D-82FB-DB23653C5D20}" destId="{9C7C142D-3AAB-41C4-A855-128F14252A7E}" srcOrd="0" destOrd="0" parTransId="{AA7C1733-8C16-4E07-8BDE-9C2039F96CA6}" sibTransId="{FF2B9BBC-C47E-498D-9748-DE68C690AFD6}"/>
    <dgm:cxn modelId="{38697A98-DAD1-4945-B3EE-7248E31BB653}" type="presOf" srcId="{587259CF-B513-4D1D-82FB-DB23653C5D20}" destId="{D05E0A08-59F1-43ED-84D0-E8F2ED237B82}" srcOrd="0" destOrd="0" presId="urn:microsoft.com/office/officeart/2005/8/layout/hierarchy4"/>
    <dgm:cxn modelId="{5481260B-AEE4-4CEB-95D5-49B43A63A0C4}" type="presOf" srcId="{914F4B99-10D6-488A-A6E5-9A0055315BFC}" destId="{8058D818-EFDB-407F-B7FF-8759B067FB4E}" srcOrd="0" destOrd="0" presId="urn:microsoft.com/office/officeart/2005/8/layout/hierarchy4"/>
    <dgm:cxn modelId="{AB7E729E-E131-4C1A-BC5D-129393CFEF6D}" type="presOf" srcId="{CB7CC96F-DBC4-4CF7-9537-44D9B38D8CFA}" destId="{6BDFF737-025C-4A5D-83BD-ACE3C6A87407}" srcOrd="0" destOrd="0" presId="urn:microsoft.com/office/officeart/2005/8/layout/hierarchy4"/>
    <dgm:cxn modelId="{D149B6EA-114E-4826-9437-DDAEB520673A}" type="presOf" srcId="{9F903C75-4D6F-4CA8-B563-CD435ABE2F18}" destId="{AF8A23C1-5330-4853-ADAF-589162C2D7D3}" srcOrd="0" destOrd="0" presId="urn:microsoft.com/office/officeart/2005/8/layout/hierarchy4"/>
    <dgm:cxn modelId="{BA849B94-1087-406F-B360-9170249E2181}" type="presOf" srcId="{EADE63A6-200F-4ECD-9450-1D4F442E957E}" destId="{6CD35A29-877F-4107-9E99-2C23E720621B}" srcOrd="0" destOrd="0" presId="urn:microsoft.com/office/officeart/2005/8/layout/hierarchy4"/>
    <dgm:cxn modelId="{F8011629-B1E6-43CE-A95E-BFC25F9E9AEB}" srcId="{914F4B99-10D6-488A-A6E5-9A0055315BFC}" destId="{47B33EF7-DABD-4F13-B06F-52D7328C9233}" srcOrd="0" destOrd="0" parTransId="{0B24E717-FBF7-409E-8AE1-BFDE11B141A4}" sibTransId="{F6592CFC-AA35-40B0-9460-2F0E0F80883F}"/>
    <dgm:cxn modelId="{400936E2-0635-47BB-9845-14887198555F}" srcId="{4A81CE0E-92C6-4494-BBE7-E8CFAA531243}" destId="{B2F04240-0ED8-44F5-9588-B9D53B973863}" srcOrd="0" destOrd="0" parTransId="{3066D860-0AF4-47BD-AB91-F62547FA370F}" sibTransId="{86C69D8E-81CA-4E75-B427-0913108DEA03}"/>
    <dgm:cxn modelId="{70C2AA42-3654-4AC5-A872-4E16766F9398}" srcId="{47B33EF7-DABD-4F13-B06F-52D7328C9233}" destId="{4A81CE0E-92C6-4494-BBE7-E8CFAA531243}" srcOrd="0" destOrd="0" parTransId="{5C29CD03-D1A7-481B-AA35-22BED8147E89}" sibTransId="{9D09261F-2612-4215-961C-F7748027733C}"/>
    <dgm:cxn modelId="{08F42BC3-7A39-4F11-B9A0-704A5089D000}" srcId="{914F4B99-10D6-488A-A6E5-9A0055315BFC}" destId="{EADE63A6-200F-4ECD-9450-1D4F442E957E}" srcOrd="1" destOrd="0" parTransId="{815AB3BA-DBA8-4E61-862F-1515BC85946F}" sibTransId="{6CDFC322-EE06-4207-9536-A0C5C6B9935D}"/>
    <dgm:cxn modelId="{15150760-9568-40C7-9246-BEBB4882B9C4}" type="presOf" srcId="{3C42F7F9-EB9C-4129-8BFD-E9D8F1A528AD}" destId="{CDFB1A76-2CA7-4A17-BF01-4ECE08A5BE0C}" srcOrd="0" destOrd="0" presId="urn:microsoft.com/office/officeart/2005/8/layout/hierarchy4"/>
    <dgm:cxn modelId="{445D470D-9A82-4ACC-A2EE-33660D7DF34F}" srcId="{EADE63A6-200F-4ECD-9450-1D4F442E957E}" destId="{9F903C75-4D6F-4CA8-B563-CD435ABE2F18}" srcOrd="0" destOrd="0" parTransId="{8D54FC74-9887-4E7A-8C88-EEB571650F72}" sibTransId="{853CFF36-21E7-4060-A7C0-DD227EB3BA82}"/>
    <dgm:cxn modelId="{885E1422-5FBF-4BF0-8D1B-99E4FEB226B9}" type="presOf" srcId="{B2F04240-0ED8-44F5-9588-B9D53B973863}" destId="{823DE873-30F8-4E20-BC8A-F69E3A272F10}" srcOrd="0" destOrd="0" presId="urn:microsoft.com/office/officeart/2005/8/layout/hierarchy4"/>
    <dgm:cxn modelId="{B2426DC2-B29F-4FF4-A71B-51E117B2DD35}" type="presOf" srcId="{4A81CE0E-92C6-4494-BBE7-E8CFAA531243}" destId="{6F250F4B-17DC-47B4-BA74-30FDDCEF6AE8}" srcOrd="0" destOrd="0" presId="urn:microsoft.com/office/officeart/2005/8/layout/hierarchy4"/>
    <dgm:cxn modelId="{1FF5F5CF-C093-46DE-8E9E-9ABC5AE3B3A7}" srcId="{914F4B99-10D6-488A-A6E5-9A0055315BFC}" destId="{CB7CC96F-DBC4-4CF7-9537-44D9B38D8CFA}" srcOrd="2" destOrd="0" parTransId="{43FAB658-3CEF-4D35-AE22-36E881E66C35}" sibTransId="{C1AAB2D5-4A3B-4E94-853A-C324873B33C8}"/>
    <dgm:cxn modelId="{4ECF95D3-E80E-4F9C-A83E-66B937A67583}" type="presParOf" srcId="{CDFB1A76-2CA7-4A17-BF01-4ECE08A5BE0C}" destId="{681BF5CA-63C4-4BB1-BEA4-03A1B057AE86}" srcOrd="0" destOrd="0" presId="urn:microsoft.com/office/officeart/2005/8/layout/hierarchy4"/>
    <dgm:cxn modelId="{408115AA-0D07-41DE-BFB9-2F46394FAFAD}" type="presParOf" srcId="{681BF5CA-63C4-4BB1-BEA4-03A1B057AE86}" destId="{8058D818-EFDB-407F-B7FF-8759B067FB4E}" srcOrd="0" destOrd="0" presId="urn:microsoft.com/office/officeart/2005/8/layout/hierarchy4"/>
    <dgm:cxn modelId="{4BFF8040-BCD2-42AE-A70C-B4256FC75A96}" type="presParOf" srcId="{681BF5CA-63C4-4BB1-BEA4-03A1B057AE86}" destId="{C6514AB5-1310-4288-B02C-789A62FCA17F}" srcOrd="1" destOrd="0" presId="urn:microsoft.com/office/officeart/2005/8/layout/hierarchy4"/>
    <dgm:cxn modelId="{5B2F8022-B995-425D-8C8F-DEF559B1B94F}" type="presParOf" srcId="{681BF5CA-63C4-4BB1-BEA4-03A1B057AE86}" destId="{719C6057-056E-4593-AB97-935F8D29552F}" srcOrd="2" destOrd="0" presId="urn:microsoft.com/office/officeart/2005/8/layout/hierarchy4"/>
    <dgm:cxn modelId="{E985AB69-4E58-4468-822B-DE010A5BD591}" type="presParOf" srcId="{719C6057-056E-4593-AB97-935F8D29552F}" destId="{4789D735-AAA0-457A-9C93-AB5B20C20357}" srcOrd="0" destOrd="0" presId="urn:microsoft.com/office/officeart/2005/8/layout/hierarchy4"/>
    <dgm:cxn modelId="{D88F68A8-52E8-4928-BAC7-185DF9E092CE}" type="presParOf" srcId="{4789D735-AAA0-457A-9C93-AB5B20C20357}" destId="{A411E003-B3EC-4A96-A8FB-059E51E4A406}" srcOrd="0" destOrd="0" presId="urn:microsoft.com/office/officeart/2005/8/layout/hierarchy4"/>
    <dgm:cxn modelId="{87724130-961A-4F2F-BD51-E02CBCEBAB4D}" type="presParOf" srcId="{4789D735-AAA0-457A-9C93-AB5B20C20357}" destId="{998B8898-C005-4018-99EA-392A98FF2999}" srcOrd="1" destOrd="0" presId="urn:microsoft.com/office/officeart/2005/8/layout/hierarchy4"/>
    <dgm:cxn modelId="{1560FA45-47A1-4CD1-85BE-843B37E003B1}" type="presParOf" srcId="{4789D735-AAA0-457A-9C93-AB5B20C20357}" destId="{3D5B789C-B2AF-4ACF-AC61-4935DC32D6C5}" srcOrd="2" destOrd="0" presId="urn:microsoft.com/office/officeart/2005/8/layout/hierarchy4"/>
    <dgm:cxn modelId="{2BF6EF0E-E642-4B0B-BC3E-7607B7581F30}" type="presParOf" srcId="{3D5B789C-B2AF-4ACF-AC61-4935DC32D6C5}" destId="{66F2BD09-6B29-4FAB-87AC-42835CA59778}" srcOrd="0" destOrd="0" presId="urn:microsoft.com/office/officeart/2005/8/layout/hierarchy4"/>
    <dgm:cxn modelId="{19004E73-17B2-4CB2-8176-A98056BDE58F}" type="presParOf" srcId="{66F2BD09-6B29-4FAB-87AC-42835CA59778}" destId="{6F250F4B-17DC-47B4-BA74-30FDDCEF6AE8}" srcOrd="0" destOrd="0" presId="urn:microsoft.com/office/officeart/2005/8/layout/hierarchy4"/>
    <dgm:cxn modelId="{BE46269C-C7C2-4E53-882F-3E63C3148769}" type="presParOf" srcId="{66F2BD09-6B29-4FAB-87AC-42835CA59778}" destId="{49797F7C-2D0F-4943-B5EE-6BA62E2D983F}" srcOrd="1" destOrd="0" presId="urn:microsoft.com/office/officeart/2005/8/layout/hierarchy4"/>
    <dgm:cxn modelId="{8EF98898-D0BB-4CEC-9385-1663C0D3DB6A}" type="presParOf" srcId="{66F2BD09-6B29-4FAB-87AC-42835CA59778}" destId="{C0D5D485-0C8B-46F3-B418-994FBFCFCDF5}" srcOrd="2" destOrd="0" presId="urn:microsoft.com/office/officeart/2005/8/layout/hierarchy4"/>
    <dgm:cxn modelId="{30E019AE-8B65-4571-865A-E058D938E5B1}" type="presParOf" srcId="{C0D5D485-0C8B-46F3-B418-994FBFCFCDF5}" destId="{BD78DC31-1828-467F-B1C6-270EFF0E760B}" srcOrd="0" destOrd="0" presId="urn:microsoft.com/office/officeart/2005/8/layout/hierarchy4"/>
    <dgm:cxn modelId="{967D6EE0-A689-4130-9916-6B920B3F6AD0}" type="presParOf" srcId="{BD78DC31-1828-467F-B1C6-270EFF0E760B}" destId="{823DE873-30F8-4E20-BC8A-F69E3A272F10}" srcOrd="0" destOrd="0" presId="urn:microsoft.com/office/officeart/2005/8/layout/hierarchy4"/>
    <dgm:cxn modelId="{9CD564AD-D59C-4958-BBC2-43D15FC440A4}" type="presParOf" srcId="{BD78DC31-1828-467F-B1C6-270EFF0E760B}" destId="{05A1EAF6-24FA-4E3F-A97A-9AA0DB83E316}" srcOrd="1" destOrd="0" presId="urn:microsoft.com/office/officeart/2005/8/layout/hierarchy4"/>
    <dgm:cxn modelId="{0F743A95-F6DB-4C9C-B412-C673E536E025}" type="presParOf" srcId="{719C6057-056E-4593-AB97-935F8D29552F}" destId="{5F9409C1-1473-4B9D-A263-35917343145F}" srcOrd="1" destOrd="0" presId="urn:microsoft.com/office/officeart/2005/8/layout/hierarchy4"/>
    <dgm:cxn modelId="{96C1BE6D-6370-433D-AF80-975645B15A41}" type="presParOf" srcId="{719C6057-056E-4593-AB97-935F8D29552F}" destId="{07E5A66C-0976-400A-B365-E483A3202863}" srcOrd="2" destOrd="0" presId="urn:microsoft.com/office/officeart/2005/8/layout/hierarchy4"/>
    <dgm:cxn modelId="{A847422D-321F-471B-B988-81091AE005F1}" type="presParOf" srcId="{07E5A66C-0976-400A-B365-E483A3202863}" destId="{6CD35A29-877F-4107-9E99-2C23E720621B}" srcOrd="0" destOrd="0" presId="urn:microsoft.com/office/officeart/2005/8/layout/hierarchy4"/>
    <dgm:cxn modelId="{9C327A42-992B-42E9-8499-E4C30BD04B6B}" type="presParOf" srcId="{07E5A66C-0976-400A-B365-E483A3202863}" destId="{2F90EA3C-847F-4CCA-BB98-BCDA3E98B034}" srcOrd="1" destOrd="0" presId="urn:microsoft.com/office/officeart/2005/8/layout/hierarchy4"/>
    <dgm:cxn modelId="{38C4E90C-B003-4BF3-BC62-5FBF86B793A7}" type="presParOf" srcId="{07E5A66C-0976-400A-B365-E483A3202863}" destId="{45375B26-2E5E-4C3E-B0B2-7BDCBAFA8AE3}" srcOrd="2" destOrd="0" presId="urn:microsoft.com/office/officeart/2005/8/layout/hierarchy4"/>
    <dgm:cxn modelId="{9CF5C96C-DB58-400E-803A-7B46D423C2A1}" type="presParOf" srcId="{45375B26-2E5E-4C3E-B0B2-7BDCBAFA8AE3}" destId="{965A6851-CE9F-42B4-B4D4-7D9909C8CCA2}" srcOrd="0" destOrd="0" presId="urn:microsoft.com/office/officeart/2005/8/layout/hierarchy4"/>
    <dgm:cxn modelId="{CFCD1C7B-E5DC-47E0-880A-D57C155181CD}" type="presParOf" srcId="{965A6851-CE9F-42B4-B4D4-7D9909C8CCA2}" destId="{AF8A23C1-5330-4853-ADAF-589162C2D7D3}" srcOrd="0" destOrd="0" presId="urn:microsoft.com/office/officeart/2005/8/layout/hierarchy4"/>
    <dgm:cxn modelId="{3CADFFD7-B838-4720-BD40-1BF79CD06EAA}" type="presParOf" srcId="{965A6851-CE9F-42B4-B4D4-7D9909C8CCA2}" destId="{EEBA75DA-0D63-45BD-B290-D103FA53D581}" srcOrd="1" destOrd="0" presId="urn:microsoft.com/office/officeart/2005/8/layout/hierarchy4"/>
    <dgm:cxn modelId="{2FF5E6C9-1F22-4BD4-937C-88E6862AF524}" type="presParOf" srcId="{965A6851-CE9F-42B4-B4D4-7D9909C8CCA2}" destId="{D0550431-5897-4F1B-B292-4C225D036993}" srcOrd="2" destOrd="0" presId="urn:microsoft.com/office/officeart/2005/8/layout/hierarchy4"/>
    <dgm:cxn modelId="{9DB2ED80-CB71-4910-9578-9F38532EB5BC}" type="presParOf" srcId="{D0550431-5897-4F1B-B292-4C225D036993}" destId="{C1B68B3C-B306-4399-B584-08F177828812}" srcOrd="0" destOrd="0" presId="urn:microsoft.com/office/officeart/2005/8/layout/hierarchy4"/>
    <dgm:cxn modelId="{7E9E3157-E10B-4C84-A9C8-BF0017F955E2}" type="presParOf" srcId="{C1B68B3C-B306-4399-B584-08F177828812}" destId="{EEF6B107-F5E0-4A7E-A03B-30C131E7C11E}" srcOrd="0" destOrd="0" presId="urn:microsoft.com/office/officeart/2005/8/layout/hierarchy4"/>
    <dgm:cxn modelId="{EBE6396B-3A4C-4897-9F7F-C3D2185EE46A}" type="presParOf" srcId="{C1B68B3C-B306-4399-B584-08F177828812}" destId="{E8F4A9AB-75E3-4CC5-AD2B-3301ADC02F69}" srcOrd="1" destOrd="0" presId="urn:microsoft.com/office/officeart/2005/8/layout/hierarchy4"/>
    <dgm:cxn modelId="{22FAD223-CE64-4DFF-A8B2-01886E73F45E}" type="presParOf" srcId="{719C6057-056E-4593-AB97-935F8D29552F}" destId="{7997A098-0291-4F31-B5E9-43C84C0F4F52}" srcOrd="3" destOrd="0" presId="urn:microsoft.com/office/officeart/2005/8/layout/hierarchy4"/>
    <dgm:cxn modelId="{C6D5164D-7FCE-45DE-9B8E-D3541790CBA7}" type="presParOf" srcId="{719C6057-056E-4593-AB97-935F8D29552F}" destId="{D33A91F8-C45A-4C6B-928D-C1025F9D1C5D}" srcOrd="4" destOrd="0" presId="urn:microsoft.com/office/officeart/2005/8/layout/hierarchy4"/>
    <dgm:cxn modelId="{5FBCFFEF-5B60-43C6-BDFB-4D947CAC5F64}" type="presParOf" srcId="{D33A91F8-C45A-4C6B-928D-C1025F9D1C5D}" destId="{6BDFF737-025C-4A5D-83BD-ACE3C6A87407}" srcOrd="0" destOrd="0" presId="urn:microsoft.com/office/officeart/2005/8/layout/hierarchy4"/>
    <dgm:cxn modelId="{D458B52A-377F-4DAF-9185-5F59C7708936}" type="presParOf" srcId="{D33A91F8-C45A-4C6B-928D-C1025F9D1C5D}" destId="{1A3D1EC9-3AC9-4167-8325-D50A1B71BCE4}" srcOrd="1" destOrd="0" presId="urn:microsoft.com/office/officeart/2005/8/layout/hierarchy4"/>
    <dgm:cxn modelId="{CB03415B-854B-49C1-A220-39FB50B2C1F8}" type="presParOf" srcId="{D33A91F8-C45A-4C6B-928D-C1025F9D1C5D}" destId="{D199963C-B0B8-45F1-9BE5-FCC25A0D8A9B}" srcOrd="2" destOrd="0" presId="urn:microsoft.com/office/officeart/2005/8/layout/hierarchy4"/>
    <dgm:cxn modelId="{A32DDB38-6245-403A-851C-416E49F64C78}" type="presParOf" srcId="{D199963C-B0B8-45F1-9BE5-FCC25A0D8A9B}" destId="{74F0D516-7BFB-4110-815A-BCDD9E654185}" srcOrd="0" destOrd="0" presId="urn:microsoft.com/office/officeart/2005/8/layout/hierarchy4"/>
    <dgm:cxn modelId="{A20AAB0F-6348-49A0-A5AB-0750664A7A03}" type="presParOf" srcId="{74F0D516-7BFB-4110-815A-BCDD9E654185}" destId="{D05E0A08-59F1-43ED-84D0-E8F2ED237B82}" srcOrd="0" destOrd="0" presId="urn:microsoft.com/office/officeart/2005/8/layout/hierarchy4"/>
    <dgm:cxn modelId="{ABACC9D8-6914-4773-98DA-36659465500C}" type="presParOf" srcId="{74F0D516-7BFB-4110-815A-BCDD9E654185}" destId="{05F62D0F-2467-4C52-831A-E539506D70E4}" srcOrd="1" destOrd="0" presId="urn:microsoft.com/office/officeart/2005/8/layout/hierarchy4"/>
    <dgm:cxn modelId="{19C9C0D7-BB1B-4B06-AE61-69DF25D5F21E}" type="presParOf" srcId="{74F0D516-7BFB-4110-815A-BCDD9E654185}" destId="{359D7CEF-C229-4D71-97BD-40E442677CAC}" srcOrd="2" destOrd="0" presId="urn:microsoft.com/office/officeart/2005/8/layout/hierarchy4"/>
    <dgm:cxn modelId="{F6C3DE8A-360E-4A10-AFF6-3427734B5256}" type="presParOf" srcId="{359D7CEF-C229-4D71-97BD-40E442677CAC}" destId="{9916842F-B704-4BA2-AD96-64A874F0891E}" srcOrd="0" destOrd="0" presId="urn:microsoft.com/office/officeart/2005/8/layout/hierarchy4"/>
    <dgm:cxn modelId="{1233D652-3BF2-43F7-B418-F2C25EB0288B}" type="presParOf" srcId="{9916842F-B704-4BA2-AD96-64A874F0891E}" destId="{590DFC0C-720A-4328-AA9A-8BD79D50CAC4}" srcOrd="0" destOrd="0" presId="urn:microsoft.com/office/officeart/2005/8/layout/hierarchy4"/>
    <dgm:cxn modelId="{0C693F85-15FD-4DB9-97E5-7544BB73631F}" type="presParOf" srcId="{9916842F-B704-4BA2-AD96-64A874F0891E}" destId="{226A8612-FE91-47A8-B508-CA7B830E04A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42F7F9-EB9C-4129-8BFD-E9D8F1A528AD}" type="doc">
      <dgm:prSet loTypeId="urn:microsoft.com/office/officeart/2005/8/layout/hierarchy4" loCatId="hierarchy" qsTypeId="urn:microsoft.com/office/officeart/2005/8/quickstyle/3d2" qsCatId="3D" csTypeId="urn:microsoft.com/office/officeart/2005/8/colors/accent1_2" csCatId="accent1" phldr="1"/>
      <dgm:spPr/>
      <dgm:t>
        <a:bodyPr/>
        <a:lstStyle/>
        <a:p>
          <a:endParaRPr lang="en-GB"/>
        </a:p>
      </dgm:t>
    </dgm:pt>
    <dgm:pt modelId="{914F4B99-10D6-488A-A6E5-9A0055315BFC}">
      <dgm:prSet phldrT="[Text]"/>
      <dgm:spPr/>
      <dgm:t>
        <a:bodyPr/>
        <a:lstStyle/>
        <a:p>
          <a:r>
            <a:rPr lang="en-GB" dirty="0" smtClean="0"/>
            <a:t>Physics</a:t>
          </a:r>
          <a:endParaRPr lang="en-GB" dirty="0"/>
        </a:p>
      </dgm:t>
    </dgm:pt>
    <dgm:pt modelId="{53979D92-F22D-4687-B447-2F28F01A70B8}" type="parTrans" cxnId="{3661ABA4-CE6C-4DDA-9EF6-3C32415A0D85}">
      <dgm:prSet/>
      <dgm:spPr/>
      <dgm:t>
        <a:bodyPr/>
        <a:lstStyle/>
        <a:p>
          <a:endParaRPr lang="en-GB"/>
        </a:p>
      </dgm:t>
    </dgm:pt>
    <dgm:pt modelId="{978FF2C6-30B6-4DA1-AED1-239E13C14C21}" type="sibTrans" cxnId="{3661ABA4-CE6C-4DDA-9EF6-3C32415A0D85}">
      <dgm:prSet/>
      <dgm:spPr/>
      <dgm:t>
        <a:bodyPr/>
        <a:lstStyle/>
        <a:p>
          <a:endParaRPr lang="en-GB"/>
        </a:p>
      </dgm:t>
    </dgm:pt>
    <dgm:pt modelId="{98C85FA7-5A45-4753-ADF2-34B46FC99FD9}">
      <dgm:prSet phldrT="[Text]" custT="1"/>
      <dgm:spPr/>
      <dgm:t>
        <a:bodyPr/>
        <a:lstStyle/>
        <a:p>
          <a:r>
            <a:rPr lang="en-GB" sz="2000" dirty="0" smtClean="0"/>
            <a:t>PU2.3 Resistance</a:t>
          </a:r>
          <a:endParaRPr lang="en-GB" sz="2000" dirty="0"/>
        </a:p>
      </dgm:t>
    </dgm:pt>
    <dgm:pt modelId="{6729A1BE-1337-4B33-86A5-069AADCDDDAB}" type="parTrans" cxnId="{99EE9D3F-38A1-489A-AA2E-05EE5AF45E67}">
      <dgm:prSet/>
      <dgm:spPr/>
      <dgm:t>
        <a:bodyPr/>
        <a:lstStyle/>
        <a:p>
          <a:endParaRPr lang="en-GB"/>
        </a:p>
      </dgm:t>
    </dgm:pt>
    <dgm:pt modelId="{2B4DEC83-94DF-439C-85DC-C9BCB2EF7EA3}" type="sibTrans" cxnId="{99EE9D3F-38A1-489A-AA2E-05EE5AF45E67}">
      <dgm:prSet/>
      <dgm:spPr/>
      <dgm:t>
        <a:bodyPr/>
        <a:lstStyle/>
        <a:p>
          <a:endParaRPr lang="en-GB"/>
        </a:p>
      </dgm:t>
    </dgm:pt>
    <dgm:pt modelId="{47B33EF7-DABD-4F13-B06F-52D7328C9233}">
      <dgm:prSet phldrT="[Text]" custT="1"/>
      <dgm:spPr/>
      <dgm:t>
        <a:bodyPr/>
        <a:lstStyle/>
        <a:p>
          <a:r>
            <a:rPr lang="en-GB" sz="2000" dirty="0" smtClean="0"/>
            <a:t>PU3.3a Transformers</a:t>
          </a:r>
          <a:endParaRPr lang="en-GB" sz="2000" dirty="0"/>
        </a:p>
      </dgm:t>
    </dgm:pt>
    <dgm:pt modelId="{0B24E717-FBF7-409E-8AE1-BFDE11B141A4}" type="parTrans" cxnId="{F8011629-B1E6-43CE-A95E-BFC25F9E9AEB}">
      <dgm:prSet/>
      <dgm:spPr/>
      <dgm:t>
        <a:bodyPr/>
        <a:lstStyle/>
        <a:p>
          <a:endParaRPr lang="en-GB"/>
        </a:p>
      </dgm:t>
    </dgm:pt>
    <dgm:pt modelId="{F6592CFC-AA35-40B0-9460-2F0E0F80883F}" type="sibTrans" cxnId="{F8011629-B1E6-43CE-A95E-BFC25F9E9AEB}">
      <dgm:prSet/>
      <dgm:spPr/>
      <dgm:t>
        <a:bodyPr/>
        <a:lstStyle/>
        <a:p>
          <a:endParaRPr lang="en-GB"/>
        </a:p>
      </dgm:t>
    </dgm:pt>
    <dgm:pt modelId="{EADE63A6-200F-4ECD-9450-1D4F442E957E}">
      <dgm:prSet phldrT="[Text]" custT="1"/>
      <dgm:spPr/>
      <dgm:t>
        <a:bodyPr/>
        <a:lstStyle/>
        <a:p>
          <a:r>
            <a:rPr lang="en-GB" sz="2000" dirty="0" smtClean="0"/>
            <a:t>PU3.3b Electromagnets</a:t>
          </a:r>
          <a:endParaRPr lang="en-GB" sz="2000" dirty="0"/>
        </a:p>
      </dgm:t>
    </dgm:pt>
    <dgm:pt modelId="{815AB3BA-DBA8-4E61-862F-1515BC85946F}" type="parTrans" cxnId="{08F42BC3-7A39-4F11-B9A0-704A5089D000}">
      <dgm:prSet/>
      <dgm:spPr/>
      <dgm:t>
        <a:bodyPr/>
        <a:lstStyle/>
        <a:p>
          <a:endParaRPr lang="en-GB"/>
        </a:p>
      </dgm:t>
    </dgm:pt>
    <dgm:pt modelId="{6CDFC322-EE06-4207-9536-A0C5C6B9935D}" type="sibTrans" cxnId="{08F42BC3-7A39-4F11-B9A0-704A5089D000}">
      <dgm:prSet/>
      <dgm:spPr/>
      <dgm:t>
        <a:bodyPr/>
        <a:lstStyle/>
        <a:p>
          <a:endParaRPr lang="en-GB"/>
        </a:p>
      </dgm:t>
    </dgm:pt>
    <dgm:pt modelId="{4A81CE0E-92C6-4494-BBE7-E8CFAA531243}">
      <dgm:prSet phldrT="[Text]"/>
      <dgm:spPr/>
      <dgm:t>
        <a:bodyPr/>
        <a:lstStyle/>
        <a:p>
          <a:r>
            <a:rPr lang="en-GB" b="1" u="sng" dirty="0" smtClean="0"/>
            <a:t>Investigate</a:t>
          </a:r>
          <a:r>
            <a:rPr lang="en-GB" dirty="0" smtClean="0"/>
            <a:t> </a:t>
          </a:r>
          <a:r>
            <a:rPr lang="en-US" dirty="0" smtClean="0"/>
            <a:t>a factor that may affect the potential difference across the secondary coil of a transformer</a:t>
          </a:r>
          <a:endParaRPr lang="en-GB" dirty="0"/>
        </a:p>
      </dgm:t>
    </dgm:pt>
    <dgm:pt modelId="{5C29CD03-D1A7-481B-AA35-22BED8147E89}" type="parTrans" cxnId="{70C2AA42-3654-4AC5-A872-4E16766F9398}">
      <dgm:prSet/>
      <dgm:spPr/>
      <dgm:t>
        <a:bodyPr/>
        <a:lstStyle/>
        <a:p>
          <a:endParaRPr lang="en-GB"/>
        </a:p>
      </dgm:t>
    </dgm:pt>
    <dgm:pt modelId="{9D09261F-2612-4215-961C-F7748027733C}" type="sibTrans" cxnId="{70C2AA42-3654-4AC5-A872-4E16766F9398}">
      <dgm:prSet/>
      <dgm:spPr/>
      <dgm:t>
        <a:bodyPr/>
        <a:lstStyle/>
        <a:p>
          <a:endParaRPr lang="en-GB"/>
        </a:p>
      </dgm:t>
    </dgm:pt>
    <dgm:pt modelId="{B2F04240-0ED8-44F5-9588-B9D53B973863}">
      <dgm:prSet phldrT="[Text]"/>
      <dgm:spPr/>
      <dgm:t>
        <a:bodyPr/>
        <a:lstStyle/>
        <a:p>
          <a:r>
            <a:rPr lang="en-GB" b="1" u="sng" dirty="0" smtClean="0"/>
            <a:t>Suggested contexts</a:t>
          </a:r>
          <a:r>
            <a:rPr lang="en-GB" dirty="0" smtClean="0"/>
            <a:t> - transformers for doorbells, mobile phones or laptops</a:t>
          </a:r>
          <a:endParaRPr lang="en-GB" dirty="0"/>
        </a:p>
      </dgm:t>
    </dgm:pt>
    <dgm:pt modelId="{3066D860-0AF4-47BD-AB91-F62547FA370F}" type="parTrans" cxnId="{400936E2-0635-47BB-9845-14887198555F}">
      <dgm:prSet/>
      <dgm:spPr/>
      <dgm:t>
        <a:bodyPr/>
        <a:lstStyle/>
        <a:p>
          <a:endParaRPr lang="en-GB"/>
        </a:p>
      </dgm:t>
    </dgm:pt>
    <dgm:pt modelId="{86C69D8E-81CA-4E75-B427-0913108DEA03}" type="sibTrans" cxnId="{400936E2-0635-47BB-9845-14887198555F}">
      <dgm:prSet/>
      <dgm:spPr/>
      <dgm:t>
        <a:bodyPr/>
        <a:lstStyle/>
        <a:p>
          <a:endParaRPr lang="en-GB"/>
        </a:p>
      </dgm:t>
    </dgm:pt>
    <dgm:pt modelId="{9F903C75-4D6F-4CA8-B563-CD435ABE2F18}">
      <dgm:prSet phldrT="[Text]"/>
      <dgm:spPr/>
      <dgm:t>
        <a:bodyPr/>
        <a:lstStyle/>
        <a:p>
          <a:r>
            <a:rPr lang="en-GB" b="1" u="sng" dirty="0" smtClean="0"/>
            <a:t>Investigate</a:t>
          </a:r>
          <a:r>
            <a:rPr lang="en-GB" dirty="0" smtClean="0"/>
            <a:t> </a:t>
          </a:r>
          <a:r>
            <a:rPr lang="en-US" dirty="0" smtClean="0"/>
            <a:t>a factor that may affect the strength of an electromagnet</a:t>
          </a:r>
          <a:endParaRPr lang="en-GB" dirty="0"/>
        </a:p>
      </dgm:t>
    </dgm:pt>
    <dgm:pt modelId="{8D54FC74-9887-4E7A-8C88-EEB571650F72}" type="parTrans" cxnId="{445D470D-9A82-4ACC-A2EE-33660D7DF34F}">
      <dgm:prSet/>
      <dgm:spPr/>
      <dgm:t>
        <a:bodyPr/>
        <a:lstStyle/>
        <a:p>
          <a:endParaRPr lang="en-GB"/>
        </a:p>
      </dgm:t>
    </dgm:pt>
    <dgm:pt modelId="{853CFF36-21E7-4060-A7C0-DD227EB3BA82}" type="sibTrans" cxnId="{445D470D-9A82-4ACC-A2EE-33660D7DF34F}">
      <dgm:prSet/>
      <dgm:spPr/>
      <dgm:t>
        <a:bodyPr/>
        <a:lstStyle/>
        <a:p>
          <a:endParaRPr lang="en-GB"/>
        </a:p>
      </dgm:t>
    </dgm:pt>
    <dgm:pt modelId="{FBDF2AB6-BAF4-4F7D-AEA7-BB8DAE95AB02}">
      <dgm:prSet phldrT="[Text]"/>
      <dgm:spPr/>
      <dgm:t>
        <a:bodyPr/>
        <a:lstStyle/>
        <a:p>
          <a:r>
            <a:rPr lang="en-GB" b="1" u="sng" dirty="0" smtClean="0"/>
            <a:t>Suggested contexts</a:t>
          </a:r>
          <a:r>
            <a:rPr lang="en-GB" dirty="0" smtClean="0"/>
            <a:t> - </a:t>
          </a:r>
          <a:r>
            <a:rPr lang="en-US" dirty="0" smtClean="0"/>
            <a:t>electromagnetic cranes, relays or magnetic door bolts</a:t>
          </a:r>
          <a:endParaRPr lang="en-GB" dirty="0"/>
        </a:p>
      </dgm:t>
    </dgm:pt>
    <dgm:pt modelId="{BB5BD96E-0848-4200-9E2D-36492A7B783E}" type="parTrans" cxnId="{56909F66-861B-4B80-8FAC-07959C4EC1BD}">
      <dgm:prSet/>
      <dgm:spPr/>
      <dgm:t>
        <a:bodyPr/>
        <a:lstStyle/>
        <a:p>
          <a:endParaRPr lang="en-GB"/>
        </a:p>
      </dgm:t>
    </dgm:pt>
    <dgm:pt modelId="{6E774105-B6D5-489F-8A1D-B9E136D2E553}" type="sibTrans" cxnId="{56909F66-861B-4B80-8FAC-07959C4EC1BD}">
      <dgm:prSet/>
      <dgm:spPr/>
      <dgm:t>
        <a:bodyPr/>
        <a:lstStyle/>
        <a:p>
          <a:endParaRPr lang="en-GB"/>
        </a:p>
      </dgm:t>
    </dgm:pt>
    <dgm:pt modelId="{87088A06-A646-4C82-BBA7-D7DC999BA720}">
      <dgm:prSet phldrT="[Text]"/>
      <dgm:spPr/>
      <dgm:t>
        <a:bodyPr/>
        <a:lstStyle/>
        <a:p>
          <a:r>
            <a:rPr lang="en-GB" b="1" u="sng" dirty="0" smtClean="0"/>
            <a:t>Investigate</a:t>
          </a:r>
          <a:r>
            <a:rPr lang="en-GB" dirty="0" smtClean="0"/>
            <a:t> </a:t>
          </a:r>
          <a:r>
            <a:rPr lang="en-US" dirty="0" smtClean="0"/>
            <a:t>a factor that may affect the resistance of a filament bulb</a:t>
          </a:r>
          <a:endParaRPr lang="en-GB" dirty="0"/>
        </a:p>
      </dgm:t>
    </dgm:pt>
    <dgm:pt modelId="{5A1E7F66-FE77-4656-8000-A4B62024449C}" type="parTrans" cxnId="{144FCDBC-19BE-4A4B-AFFF-4FFB6D947A94}">
      <dgm:prSet/>
      <dgm:spPr/>
      <dgm:t>
        <a:bodyPr/>
        <a:lstStyle/>
        <a:p>
          <a:endParaRPr lang="en-GB"/>
        </a:p>
      </dgm:t>
    </dgm:pt>
    <dgm:pt modelId="{5A9DB2B5-1B32-4F4F-8B7F-0CE34969E877}" type="sibTrans" cxnId="{144FCDBC-19BE-4A4B-AFFF-4FFB6D947A94}">
      <dgm:prSet/>
      <dgm:spPr/>
      <dgm:t>
        <a:bodyPr/>
        <a:lstStyle/>
        <a:p>
          <a:endParaRPr lang="en-GB"/>
        </a:p>
      </dgm:t>
    </dgm:pt>
    <dgm:pt modelId="{CF116975-C87F-4AD1-925C-16E867F03C09}">
      <dgm:prSet phldrT="[Text]"/>
      <dgm:spPr/>
      <dgm:t>
        <a:bodyPr/>
        <a:lstStyle/>
        <a:p>
          <a:r>
            <a:rPr lang="en-GB" b="1" u="sng" dirty="0" smtClean="0"/>
            <a:t>Suggested contexts</a:t>
          </a:r>
          <a:r>
            <a:rPr lang="en-GB" dirty="0" smtClean="0"/>
            <a:t> - </a:t>
          </a:r>
          <a:r>
            <a:rPr lang="en-US" dirty="0" smtClean="0"/>
            <a:t>filament lamps in homes, car headlamps or torch bulbs</a:t>
          </a:r>
          <a:endParaRPr lang="en-GB" dirty="0"/>
        </a:p>
      </dgm:t>
    </dgm:pt>
    <dgm:pt modelId="{CBC98897-2C5B-4466-A8E1-9A01FB249353}" type="parTrans" cxnId="{483752A4-59A7-4E0F-8759-146A6DE7B639}">
      <dgm:prSet/>
      <dgm:spPr/>
      <dgm:t>
        <a:bodyPr/>
        <a:lstStyle/>
        <a:p>
          <a:endParaRPr lang="en-GB"/>
        </a:p>
      </dgm:t>
    </dgm:pt>
    <dgm:pt modelId="{D2C22511-95E1-4B30-B769-E9207F035F45}" type="sibTrans" cxnId="{483752A4-59A7-4E0F-8759-146A6DE7B639}">
      <dgm:prSet/>
      <dgm:spPr/>
      <dgm:t>
        <a:bodyPr/>
        <a:lstStyle/>
        <a:p>
          <a:endParaRPr lang="en-GB"/>
        </a:p>
      </dgm:t>
    </dgm:pt>
    <dgm:pt modelId="{CDFB1A76-2CA7-4A17-BF01-4ECE08A5BE0C}" type="pres">
      <dgm:prSet presAssocID="{3C42F7F9-EB9C-4129-8BFD-E9D8F1A528AD}" presName="Name0" presStyleCnt="0">
        <dgm:presLayoutVars>
          <dgm:chPref val="1"/>
          <dgm:dir/>
          <dgm:animOne val="branch"/>
          <dgm:animLvl val="lvl"/>
          <dgm:resizeHandles/>
        </dgm:presLayoutVars>
      </dgm:prSet>
      <dgm:spPr/>
      <dgm:t>
        <a:bodyPr/>
        <a:lstStyle/>
        <a:p>
          <a:endParaRPr lang="en-GB"/>
        </a:p>
      </dgm:t>
    </dgm:pt>
    <dgm:pt modelId="{681BF5CA-63C4-4BB1-BEA4-03A1B057AE86}" type="pres">
      <dgm:prSet presAssocID="{914F4B99-10D6-488A-A6E5-9A0055315BFC}" presName="vertOne" presStyleCnt="0"/>
      <dgm:spPr/>
    </dgm:pt>
    <dgm:pt modelId="{8058D818-EFDB-407F-B7FF-8759B067FB4E}" type="pres">
      <dgm:prSet presAssocID="{914F4B99-10D6-488A-A6E5-9A0055315BFC}" presName="txOne" presStyleLbl="node0" presStyleIdx="0" presStyleCnt="1">
        <dgm:presLayoutVars>
          <dgm:chPref val="3"/>
        </dgm:presLayoutVars>
      </dgm:prSet>
      <dgm:spPr/>
      <dgm:t>
        <a:bodyPr/>
        <a:lstStyle/>
        <a:p>
          <a:endParaRPr lang="en-GB"/>
        </a:p>
      </dgm:t>
    </dgm:pt>
    <dgm:pt modelId="{C6514AB5-1310-4288-B02C-789A62FCA17F}" type="pres">
      <dgm:prSet presAssocID="{914F4B99-10D6-488A-A6E5-9A0055315BFC}" presName="parTransOne" presStyleCnt="0"/>
      <dgm:spPr/>
    </dgm:pt>
    <dgm:pt modelId="{719C6057-056E-4593-AB97-935F8D29552F}" type="pres">
      <dgm:prSet presAssocID="{914F4B99-10D6-488A-A6E5-9A0055315BFC}" presName="horzOne" presStyleCnt="0"/>
      <dgm:spPr/>
    </dgm:pt>
    <dgm:pt modelId="{BC6DDE1A-04F6-43FC-B5D8-C59B62B1E2B6}" type="pres">
      <dgm:prSet presAssocID="{98C85FA7-5A45-4753-ADF2-34B46FC99FD9}" presName="vertTwo" presStyleCnt="0"/>
      <dgm:spPr/>
    </dgm:pt>
    <dgm:pt modelId="{8AECA619-459F-4937-8FF4-5F9E8835B17C}" type="pres">
      <dgm:prSet presAssocID="{98C85FA7-5A45-4753-ADF2-34B46FC99FD9}" presName="txTwo" presStyleLbl="node2" presStyleIdx="0" presStyleCnt="3">
        <dgm:presLayoutVars>
          <dgm:chPref val="3"/>
        </dgm:presLayoutVars>
      </dgm:prSet>
      <dgm:spPr/>
      <dgm:t>
        <a:bodyPr/>
        <a:lstStyle/>
        <a:p>
          <a:endParaRPr lang="en-GB"/>
        </a:p>
      </dgm:t>
    </dgm:pt>
    <dgm:pt modelId="{2C90B096-1F26-414A-A2DF-6CD1AF938C39}" type="pres">
      <dgm:prSet presAssocID="{98C85FA7-5A45-4753-ADF2-34B46FC99FD9}" presName="parTransTwo" presStyleCnt="0"/>
      <dgm:spPr/>
    </dgm:pt>
    <dgm:pt modelId="{0A794353-8FB2-49C6-AB09-17BD18731E00}" type="pres">
      <dgm:prSet presAssocID="{98C85FA7-5A45-4753-ADF2-34B46FC99FD9}" presName="horzTwo" presStyleCnt="0"/>
      <dgm:spPr/>
    </dgm:pt>
    <dgm:pt modelId="{09AC85CD-3749-45C4-BCB2-645CAE5B68E6}" type="pres">
      <dgm:prSet presAssocID="{87088A06-A646-4C82-BBA7-D7DC999BA720}" presName="vertThree" presStyleCnt="0"/>
      <dgm:spPr/>
    </dgm:pt>
    <dgm:pt modelId="{ADC7FAD3-C059-416F-83CE-A72C93456167}" type="pres">
      <dgm:prSet presAssocID="{87088A06-A646-4C82-BBA7-D7DC999BA720}" presName="txThree" presStyleLbl="node3" presStyleIdx="0" presStyleCnt="3">
        <dgm:presLayoutVars>
          <dgm:chPref val="3"/>
        </dgm:presLayoutVars>
      </dgm:prSet>
      <dgm:spPr/>
      <dgm:t>
        <a:bodyPr/>
        <a:lstStyle/>
        <a:p>
          <a:endParaRPr lang="en-GB"/>
        </a:p>
      </dgm:t>
    </dgm:pt>
    <dgm:pt modelId="{5468A582-9626-4D5E-AF7C-15378472AEE2}" type="pres">
      <dgm:prSet presAssocID="{87088A06-A646-4C82-BBA7-D7DC999BA720}" presName="parTransThree" presStyleCnt="0"/>
      <dgm:spPr/>
    </dgm:pt>
    <dgm:pt modelId="{D19A1ABB-8551-4D68-836A-4BBFCCE12935}" type="pres">
      <dgm:prSet presAssocID="{87088A06-A646-4C82-BBA7-D7DC999BA720}" presName="horzThree" presStyleCnt="0"/>
      <dgm:spPr/>
    </dgm:pt>
    <dgm:pt modelId="{73D1B5AF-4767-4566-956E-E89C59FD0D2A}" type="pres">
      <dgm:prSet presAssocID="{CF116975-C87F-4AD1-925C-16E867F03C09}" presName="vertFour" presStyleCnt="0">
        <dgm:presLayoutVars>
          <dgm:chPref val="3"/>
        </dgm:presLayoutVars>
      </dgm:prSet>
      <dgm:spPr/>
    </dgm:pt>
    <dgm:pt modelId="{1257033D-108F-4161-8ECA-3160FEEA8651}" type="pres">
      <dgm:prSet presAssocID="{CF116975-C87F-4AD1-925C-16E867F03C09}" presName="txFour" presStyleLbl="node4" presStyleIdx="0" presStyleCnt="3">
        <dgm:presLayoutVars>
          <dgm:chPref val="3"/>
        </dgm:presLayoutVars>
      </dgm:prSet>
      <dgm:spPr/>
      <dgm:t>
        <a:bodyPr/>
        <a:lstStyle/>
        <a:p>
          <a:endParaRPr lang="en-GB"/>
        </a:p>
      </dgm:t>
    </dgm:pt>
    <dgm:pt modelId="{AE83FE66-6CC0-4E25-B276-13F55FDF9623}" type="pres">
      <dgm:prSet presAssocID="{CF116975-C87F-4AD1-925C-16E867F03C09}" presName="horzFour" presStyleCnt="0"/>
      <dgm:spPr/>
    </dgm:pt>
    <dgm:pt modelId="{DCB264BD-7C2E-434A-87B3-94307EC2FF36}" type="pres">
      <dgm:prSet presAssocID="{2B4DEC83-94DF-439C-85DC-C9BCB2EF7EA3}" presName="sibSpaceTwo" presStyleCnt="0"/>
      <dgm:spPr/>
    </dgm:pt>
    <dgm:pt modelId="{4789D735-AAA0-457A-9C93-AB5B20C20357}" type="pres">
      <dgm:prSet presAssocID="{47B33EF7-DABD-4F13-B06F-52D7328C9233}" presName="vertTwo" presStyleCnt="0"/>
      <dgm:spPr/>
    </dgm:pt>
    <dgm:pt modelId="{A411E003-B3EC-4A96-A8FB-059E51E4A406}" type="pres">
      <dgm:prSet presAssocID="{47B33EF7-DABD-4F13-B06F-52D7328C9233}" presName="txTwo" presStyleLbl="node2" presStyleIdx="1" presStyleCnt="3">
        <dgm:presLayoutVars>
          <dgm:chPref val="3"/>
        </dgm:presLayoutVars>
      </dgm:prSet>
      <dgm:spPr/>
      <dgm:t>
        <a:bodyPr/>
        <a:lstStyle/>
        <a:p>
          <a:endParaRPr lang="en-GB"/>
        </a:p>
      </dgm:t>
    </dgm:pt>
    <dgm:pt modelId="{998B8898-C005-4018-99EA-392A98FF2999}" type="pres">
      <dgm:prSet presAssocID="{47B33EF7-DABD-4F13-B06F-52D7328C9233}" presName="parTransTwo" presStyleCnt="0"/>
      <dgm:spPr/>
    </dgm:pt>
    <dgm:pt modelId="{3D5B789C-B2AF-4ACF-AC61-4935DC32D6C5}" type="pres">
      <dgm:prSet presAssocID="{47B33EF7-DABD-4F13-B06F-52D7328C9233}" presName="horzTwo" presStyleCnt="0"/>
      <dgm:spPr/>
    </dgm:pt>
    <dgm:pt modelId="{66F2BD09-6B29-4FAB-87AC-42835CA59778}" type="pres">
      <dgm:prSet presAssocID="{4A81CE0E-92C6-4494-BBE7-E8CFAA531243}" presName="vertThree" presStyleCnt="0"/>
      <dgm:spPr/>
    </dgm:pt>
    <dgm:pt modelId="{6F250F4B-17DC-47B4-BA74-30FDDCEF6AE8}" type="pres">
      <dgm:prSet presAssocID="{4A81CE0E-92C6-4494-BBE7-E8CFAA531243}" presName="txThree" presStyleLbl="node3" presStyleIdx="1" presStyleCnt="3">
        <dgm:presLayoutVars>
          <dgm:chPref val="3"/>
        </dgm:presLayoutVars>
      </dgm:prSet>
      <dgm:spPr/>
      <dgm:t>
        <a:bodyPr/>
        <a:lstStyle/>
        <a:p>
          <a:endParaRPr lang="en-GB"/>
        </a:p>
      </dgm:t>
    </dgm:pt>
    <dgm:pt modelId="{49797F7C-2D0F-4943-B5EE-6BA62E2D983F}" type="pres">
      <dgm:prSet presAssocID="{4A81CE0E-92C6-4494-BBE7-E8CFAA531243}" presName="parTransThree" presStyleCnt="0"/>
      <dgm:spPr/>
    </dgm:pt>
    <dgm:pt modelId="{C0D5D485-0C8B-46F3-B418-994FBFCFCDF5}" type="pres">
      <dgm:prSet presAssocID="{4A81CE0E-92C6-4494-BBE7-E8CFAA531243}" presName="horzThree" presStyleCnt="0"/>
      <dgm:spPr/>
    </dgm:pt>
    <dgm:pt modelId="{BD78DC31-1828-467F-B1C6-270EFF0E760B}" type="pres">
      <dgm:prSet presAssocID="{B2F04240-0ED8-44F5-9588-B9D53B973863}" presName="vertFour" presStyleCnt="0">
        <dgm:presLayoutVars>
          <dgm:chPref val="3"/>
        </dgm:presLayoutVars>
      </dgm:prSet>
      <dgm:spPr/>
    </dgm:pt>
    <dgm:pt modelId="{823DE873-30F8-4E20-BC8A-F69E3A272F10}" type="pres">
      <dgm:prSet presAssocID="{B2F04240-0ED8-44F5-9588-B9D53B973863}" presName="txFour" presStyleLbl="node4" presStyleIdx="1" presStyleCnt="3">
        <dgm:presLayoutVars>
          <dgm:chPref val="3"/>
        </dgm:presLayoutVars>
      </dgm:prSet>
      <dgm:spPr/>
      <dgm:t>
        <a:bodyPr/>
        <a:lstStyle/>
        <a:p>
          <a:endParaRPr lang="en-GB"/>
        </a:p>
      </dgm:t>
    </dgm:pt>
    <dgm:pt modelId="{05A1EAF6-24FA-4E3F-A97A-9AA0DB83E316}" type="pres">
      <dgm:prSet presAssocID="{B2F04240-0ED8-44F5-9588-B9D53B973863}" presName="horzFour" presStyleCnt="0"/>
      <dgm:spPr/>
    </dgm:pt>
    <dgm:pt modelId="{5F9409C1-1473-4B9D-A263-35917343145F}" type="pres">
      <dgm:prSet presAssocID="{F6592CFC-AA35-40B0-9460-2F0E0F80883F}" presName="sibSpaceTwo" presStyleCnt="0"/>
      <dgm:spPr/>
    </dgm:pt>
    <dgm:pt modelId="{07E5A66C-0976-400A-B365-E483A3202863}" type="pres">
      <dgm:prSet presAssocID="{EADE63A6-200F-4ECD-9450-1D4F442E957E}" presName="vertTwo" presStyleCnt="0"/>
      <dgm:spPr/>
    </dgm:pt>
    <dgm:pt modelId="{6CD35A29-877F-4107-9E99-2C23E720621B}" type="pres">
      <dgm:prSet presAssocID="{EADE63A6-200F-4ECD-9450-1D4F442E957E}" presName="txTwo" presStyleLbl="node2" presStyleIdx="2" presStyleCnt="3">
        <dgm:presLayoutVars>
          <dgm:chPref val="3"/>
        </dgm:presLayoutVars>
      </dgm:prSet>
      <dgm:spPr/>
      <dgm:t>
        <a:bodyPr/>
        <a:lstStyle/>
        <a:p>
          <a:endParaRPr lang="en-GB"/>
        </a:p>
      </dgm:t>
    </dgm:pt>
    <dgm:pt modelId="{2F90EA3C-847F-4CCA-BB98-BCDA3E98B034}" type="pres">
      <dgm:prSet presAssocID="{EADE63A6-200F-4ECD-9450-1D4F442E957E}" presName="parTransTwo" presStyleCnt="0"/>
      <dgm:spPr/>
    </dgm:pt>
    <dgm:pt modelId="{45375B26-2E5E-4C3E-B0B2-7BDCBAFA8AE3}" type="pres">
      <dgm:prSet presAssocID="{EADE63A6-200F-4ECD-9450-1D4F442E957E}" presName="horzTwo" presStyleCnt="0"/>
      <dgm:spPr/>
    </dgm:pt>
    <dgm:pt modelId="{965A6851-CE9F-42B4-B4D4-7D9909C8CCA2}" type="pres">
      <dgm:prSet presAssocID="{9F903C75-4D6F-4CA8-B563-CD435ABE2F18}" presName="vertThree" presStyleCnt="0"/>
      <dgm:spPr/>
    </dgm:pt>
    <dgm:pt modelId="{AF8A23C1-5330-4853-ADAF-589162C2D7D3}" type="pres">
      <dgm:prSet presAssocID="{9F903C75-4D6F-4CA8-B563-CD435ABE2F18}" presName="txThree" presStyleLbl="node3" presStyleIdx="2" presStyleCnt="3">
        <dgm:presLayoutVars>
          <dgm:chPref val="3"/>
        </dgm:presLayoutVars>
      </dgm:prSet>
      <dgm:spPr/>
      <dgm:t>
        <a:bodyPr/>
        <a:lstStyle/>
        <a:p>
          <a:endParaRPr lang="en-GB"/>
        </a:p>
      </dgm:t>
    </dgm:pt>
    <dgm:pt modelId="{EEBA75DA-0D63-45BD-B290-D103FA53D581}" type="pres">
      <dgm:prSet presAssocID="{9F903C75-4D6F-4CA8-B563-CD435ABE2F18}" presName="parTransThree" presStyleCnt="0"/>
      <dgm:spPr/>
    </dgm:pt>
    <dgm:pt modelId="{D0550431-5897-4F1B-B292-4C225D036993}" type="pres">
      <dgm:prSet presAssocID="{9F903C75-4D6F-4CA8-B563-CD435ABE2F18}" presName="horzThree" presStyleCnt="0"/>
      <dgm:spPr/>
    </dgm:pt>
    <dgm:pt modelId="{C1B68B3C-B306-4399-B584-08F177828812}" type="pres">
      <dgm:prSet presAssocID="{FBDF2AB6-BAF4-4F7D-AEA7-BB8DAE95AB02}" presName="vertFour" presStyleCnt="0">
        <dgm:presLayoutVars>
          <dgm:chPref val="3"/>
        </dgm:presLayoutVars>
      </dgm:prSet>
      <dgm:spPr/>
    </dgm:pt>
    <dgm:pt modelId="{EEF6B107-F5E0-4A7E-A03B-30C131E7C11E}" type="pres">
      <dgm:prSet presAssocID="{FBDF2AB6-BAF4-4F7D-AEA7-BB8DAE95AB02}" presName="txFour" presStyleLbl="node4" presStyleIdx="2" presStyleCnt="3">
        <dgm:presLayoutVars>
          <dgm:chPref val="3"/>
        </dgm:presLayoutVars>
      </dgm:prSet>
      <dgm:spPr/>
      <dgm:t>
        <a:bodyPr/>
        <a:lstStyle/>
        <a:p>
          <a:endParaRPr lang="en-GB"/>
        </a:p>
      </dgm:t>
    </dgm:pt>
    <dgm:pt modelId="{E8F4A9AB-75E3-4CC5-AD2B-3301ADC02F69}" type="pres">
      <dgm:prSet presAssocID="{FBDF2AB6-BAF4-4F7D-AEA7-BB8DAE95AB02}" presName="horzFour" presStyleCnt="0"/>
      <dgm:spPr/>
    </dgm:pt>
  </dgm:ptLst>
  <dgm:cxnLst>
    <dgm:cxn modelId="{A8DEE4EB-2A93-48FB-A322-CE1DE76C23E0}" type="presOf" srcId="{B2F04240-0ED8-44F5-9588-B9D53B973863}" destId="{823DE873-30F8-4E20-BC8A-F69E3A272F10}" srcOrd="0" destOrd="0" presId="urn:microsoft.com/office/officeart/2005/8/layout/hierarchy4"/>
    <dgm:cxn modelId="{99EE9D3F-38A1-489A-AA2E-05EE5AF45E67}" srcId="{914F4B99-10D6-488A-A6E5-9A0055315BFC}" destId="{98C85FA7-5A45-4753-ADF2-34B46FC99FD9}" srcOrd="0" destOrd="0" parTransId="{6729A1BE-1337-4B33-86A5-069AADCDDDAB}" sibTransId="{2B4DEC83-94DF-439C-85DC-C9BCB2EF7EA3}"/>
    <dgm:cxn modelId="{56909F66-861B-4B80-8FAC-07959C4EC1BD}" srcId="{9F903C75-4D6F-4CA8-B563-CD435ABE2F18}" destId="{FBDF2AB6-BAF4-4F7D-AEA7-BB8DAE95AB02}" srcOrd="0" destOrd="0" parTransId="{BB5BD96E-0848-4200-9E2D-36492A7B783E}" sibTransId="{6E774105-B6D5-489F-8A1D-B9E136D2E553}"/>
    <dgm:cxn modelId="{6D68014A-B73E-43EA-91A0-ABC44119CEC2}" type="presOf" srcId="{4A81CE0E-92C6-4494-BBE7-E8CFAA531243}" destId="{6F250F4B-17DC-47B4-BA74-30FDDCEF6AE8}" srcOrd="0" destOrd="0" presId="urn:microsoft.com/office/officeart/2005/8/layout/hierarchy4"/>
    <dgm:cxn modelId="{3661ABA4-CE6C-4DDA-9EF6-3C32415A0D85}" srcId="{3C42F7F9-EB9C-4129-8BFD-E9D8F1A528AD}" destId="{914F4B99-10D6-488A-A6E5-9A0055315BFC}" srcOrd="0" destOrd="0" parTransId="{53979D92-F22D-4687-B447-2F28F01A70B8}" sibTransId="{978FF2C6-30B6-4DA1-AED1-239E13C14C21}"/>
    <dgm:cxn modelId="{483752A4-59A7-4E0F-8759-146A6DE7B639}" srcId="{87088A06-A646-4C82-BBA7-D7DC999BA720}" destId="{CF116975-C87F-4AD1-925C-16E867F03C09}" srcOrd="0" destOrd="0" parTransId="{CBC98897-2C5B-4466-A8E1-9A01FB249353}" sibTransId="{D2C22511-95E1-4B30-B769-E9207F035F45}"/>
    <dgm:cxn modelId="{8BF44601-3721-4E16-B610-1D4587E2020D}" type="presOf" srcId="{914F4B99-10D6-488A-A6E5-9A0055315BFC}" destId="{8058D818-EFDB-407F-B7FF-8759B067FB4E}" srcOrd="0" destOrd="0" presId="urn:microsoft.com/office/officeart/2005/8/layout/hierarchy4"/>
    <dgm:cxn modelId="{AE1D4BB7-A3F6-49C5-A888-84468349F26A}" type="presOf" srcId="{CF116975-C87F-4AD1-925C-16E867F03C09}" destId="{1257033D-108F-4161-8ECA-3160FEEA8651}" srcOrd="0" destOrd="0" presId="urn:microsoft.com/office/officeart/2005/8/layout/hierarchy4"/>
    <dgm:cxn modelId="{5B7BCB8D-903D-425E-9D19-94699E47079C}" type="presOf" srcId="{47B33EF7-DABD-4F13-B06F-52D7328C9233}" destId="{A411E003-B3EC-4A96-A8FB-059E51E4A406}" srcOrd="0" destOrd="0" presId="urn:microsoft.com/office/officeart/2005/8/layout/hierarchy4"/>
    <dgm:cxn modelId="{144FCDBC-19BE-4A4B-AFFF-4FFB6D947A94}" srcId="{98C85FA7-5A45-4753-ADF2-34B46FC99FD9}" destId="{87088A06-A646-4C82-BBA7-D7DC999BA720}" srcOrd="0" destOrd="0" parTransId="{5A1E7F66-FE77-4656-8000-A4B62024449C}" sibTransId="{5A9DB2B5-1B32-4F4F-8B7F-0CE34969E877}"/>
    <dgm:cxn modelId="{9B89C080-F025-4A2C-B7D0-0E7D3D89F18E}" type="presOf" srcId="{9F903C75-4D6F-4CA8-B563-CD435ABE2F18}" destId="{AF8A23C1-5330-4853-ADAF-589162C2D7D3}" srcOrd="0" destOrd="0" presId="urn:microsoft.com/office/officeart/2005/8/layout/hierarchy4"/>
    <dgm:cxn modelId="{F8011629-B1E6-43CE-A95E-BFC25F9E9AEB}" srcId="{914F4B99-10D6-488A-A6E5-9A0055315BFC}" destId="{47B33EF7-DABD-4F13-B06F-52D7328C9233}" srcOrd="1" destOrd="0" parTransId="{0B24E717-FBF7-409E-8AE1-BFDE11B141A4}" sibTransId="{F6592CFC-AA35-40B0-9460-2F0E0F80883F}"/>
    <dgm:cxn modelId="{400936E2-0635-47BB-9845-14887198555F}" srcId="{4A81CE0E-92C6-4494-BBE7-E8CFAA531243}" destId="{B2F04240-0ED8-44F5-9588-B9D53B973863}" srcOrd="0" destOrd="0" parTransId="{3066D860-0AF4-47BD-AB91-F62547FA370F}" sibTransId="{86C69D8E-81CA-4E75-B427-0913108DEA03}"/>
    <dgm:cxn modelId="{70C2AA42-3654-4AC5-A872-4E16766F9398}" srcId="{47B33EF7-DABD-4F13-B06F-52D7328C9233}" destId="{4A81CE0E-92C6-4494-BBE7-E8CFAA531243}" srcOrd="0" destOrd="0" parTransId="{5C29CD03-D1A7-481B-AA35-22BED8147E89}" sibTransId="{9D09261F-2612-4215-961C-F7748027733C}"/>
    <dgm:cxn modelId="{C7701C62-5E36-4FF3-BD6D-F33DD7C8C490}" type="presOf" srcId="{FBDF2AB6-BAF4-4F7D-AEA7-BB8DAE95AB02}" destId="{EEF6B107-F5E0-4A7E-A03B-30C131E7C11E}" srcOrd="0" destOrd="0" presId="urn:microsoft.com/office/officeart/2005/8/layout/hierarchy4"/>
    <dgm:cxn modelId="{08F42BC3-7A39-4F11-B9A0-704A5089D000}" srcId="{914F4B99-10D6-488A-A6E5-9A0055315BFC}" destId="{EADE63A6-200F-4ECD-9450-1D4F442E957E}" srcOrd="2" destOrd="0" parTransId="{815AB3BA-DBA8-4E61-862F-1515BC85946F}" sibTransId="{6CDFC322-EE06-4207-9536-A0C5C6B9935D}"/>
    <dgm:cxn modelId="{445D470D-9A82-4ACC-A2EE-33660D7DF34F}" srcId="{EADE63A6-200F-4ECD-9450-1D4F442E957E}" destId="{9F903C75-4D6F-4CA8-B563-CD435ABE2F18}" srcOrd="0" destOrd="0" parTransId="{8D54FC74-9887-4E7A-8C88-EEB571650F72}" sibTransId="{853CFF36-21E7-4060-A7C0-DD227EB3BA82}"/>
    <dgm:cxn modelId="{5CB3042C-25A9-4A59-8913-2DC55852C86D}" type="presOf" srcId="{87088A06-A646-4C82-BBA7-D7DC999BA720}" destId="{ADC7FAD3-C059-416F-83CE-A72C93456167}" srcOrd="0" destOrd="0" presId="urn:microsoft.com/office/officeart/2005/8/layout/hierarchy4"/>
    <dgm:cxn modelId="{BF76E4BE-7B4C-4188-8822-CFAF75C4CB41}" type="presOf" srcId="{EADE63A6-200F-4ECD-9450-1D4F442E957E}" destId="{6CD35A29-877F-4107-9E99-2C23E720621B}" srcOrd="0" destOrd="0" presId="urn:microsoft.com/office/officeart/2005/8/layout/hierarchy4"/>
    <dgm:cxn modelId="{3308EADD-4D25-4494-8E9E-B4CF9CE29E7D}" type="presOf" srcId="{3C42F7F9-EB9C-4129-8BFD-E9D8F1A528AD}" destId="{CDFB1A76-2CA7-4A17-BF01-4ECE08A5BE0C}" srcOrd="0" destOrd="0" presId="urn:microsoft.com/office/officeart/2005/8/layout/hierarchy4"/>
    <dgm:cxn modelId="{09BBC634-109F-4B7A-AA22-8363F6A097F3}" type="presOf" srcId="{98C85FA7-5A45-4753-ADF2-34B46FC99FD9}" destId="{8AECA619-459F-4937-8FF4-5F9E8835B17C}" srcOrd="0" destOrd="0" presId="urn:microsoft.com/office/officeart/2005/8/layout/hierarchy4"/>
    <dgm:cxn modelId="{96BFDECD-B1D9-4621-92EF-DE24381B3354}" type="presParOf" srcId="{CDFB1A76-2CA7-4A17-BF01-4ECE08A5BE0C}" destId="{681BF5CA-63C4-4BB1-BEA4-03A1B057AE86}" srcOrd="0" destOrd="0" presId="urn:microsoft.com/office/officeart/2005/8/layout/hierarchy4"/>
    <dgm:cxn modelId="{28FAB0FA-BF82-4201-B7BE-55BD31C1FD17}" type="presParOf" srcId="{681BF5CA-63C4-4BB1-BEA4-03A1B057AE86}" destId="{8058D818-EFDB-407F-B7FF-8759B067FB4E}" srcOrd="0" destOrd="0" presId="urn:microsoft.com/office/officeart/2005/8/layout/hierarchy4"/>
    <dgm:cxn modelId="{B16E45C3-8962-40A6-8BA3-2E0B84AEF9F5}" type="presParOf" srcId="{681BF5CA-63C4-4BB1-BEA4-03A1B057AE86}" destId="{C6514AB5-1310-4288-B02C-789A62FCA17F}" srcOrd="1" destOrd="0" presId="urn:microsoft.com/office/officeart/2005/8/layout/hierarchy4"/>
    <dgm:cxn modelId="{23B4FD1D-C4F7-4422-B01B-0287514046BA}" type="presParOf" srcId="{681BF5CA-63C4-4BB1-BEA4-03A1B057AE86}" destId="{719C6057-056E-4593-AB97-935F8D29552F}" srcOrd="2" destOrd="0" presId="urn:microsoft.com/office/officeart/2005/8/layout/hierarchy4"/>
    <dgm:cxn modelId="{756177D9-5AB6-4389-9AA5-6A0E58C57CEB}" type="presParOf" srcId="{719C6057-056E-4593-AB97-935F8D29552F}" destId="{BC6DDE1A-04F6-43FC-B5D8-C59B62B1E2B6}" srcOrd="0" destOrd="0" presId="urn:microsoft.com/office/officeart/2005/8/layout/hierarchy4"/>
    <dgm:cxn modelId="{D60D6B9D-E183-4EC7-81FA-88AD13376357}" type="presParOf" srcId="{BC6DDE1A-04F6-43FC-B5D8-C59B62B1E2B6}" destId="{8AECA619-459F-4937-8FF4-5F9E8835B17C}" srcOrd="0" destOrd="0" presId="urn:microsoft.com/office/officeart/2005/8/layout/hierarchy4"/>
    <dgm:cxn modelId="{B59C3673-89ED-4235-8FC5-21587A68A938}" type="presParOf" srcId="{BC6DDE1A-04F6-43FC-B5D8-C59B62B1E2B6}" destId="{2C90B096-1F26-414A-A2DF-6CD1AF938C39}" srcOrd="1" destOrd="0" presId="urn:microsoft.com/office/officeart/2005/8/layout/hierarchy4"/>
    <dgm:cxn modelId="{C156C778-08AA-415E-96F7-C8E2FFEB214A}" type="presParOf" srcId="{BC6DDE1A-04F6-43FC-B5D8-C59B62B1E2B6}" destId="{0A794353-8FB2-49C6-AB09-17BD18731E00}" srcOrd="2" destOrd="0" presId="urn:microsoft.com/office/officeart/2005/8/layout/hierarchy4"/>
    <dgm:cxn modelId="{8D19750E-DB79-49D6-BE04-95F6A920AF30}" type="presParOf" srcId="{0A794353-8FB2-49C6-AB09-17BD18731E00}" destId="{09AC85CD-3749-45C4-BCB2-645CAE5B68E6}" srcOrd="0" destOrd="0" presId="urn:microsoft.com/office/officeart/2005/8/layout/hierarchy4"/>
    <dgm:cxn modelId="{194215C4-DF74-4EF1-9D5F-2A3FF27C3B78}" type="presParOf" srcId="{09AC85CD-3749-45C4-BCB2-645CAE5B68E6}" destId="{ADC7FAD3-C059-416F-83CE-A72C93456167}" srcOrd="0" destOrd="0" presId="urn:microsoft.com/office/officeart/2005/8/layout/hierarchy4"/>
    <dgm:cxn modelId="{77139D58-315D-4303-B49E-E42BC01B3CF5}" type="presParOf" srcId="{09AC85CD-3749-45C4-BCB2-645CAE5B68E6}" destId="{5468A582-9626-4D5E-AF7C-15378472AEE2}" srcOrd="1" destOrd="0" presId="urn:microsoft.com/office/officeart/2005/8/layout/hierarchy4"/>
    <dgm:cxn modelId="{4BDF14A4-7BAB-4FB9-8FA2-276BBAECB900}" type="presParOf" srcId="{09AC85CD-3749-45C4-BCB2-645CAE5B68E6}" destId="{D19A1ABB-8551-4D68-836A-4BBFCCE12935}" srcOrd="2" destOrd="0" presId="urn:microsoft.com/office/officeart/2005/8/layout/hierarchy4"/>
    <dgm:cxn modelId="{C95AE754-2F93-4AA5-86CB-03A5ACAA7005}" type="presParOf" srcId="{D19A1ABB-8551-4D68-836A-4BBFCCE12935}" destId="{73D1B5AF-4767-4566-956E-E89C59FD0D2A}" srcOrd="0" destOrd="0" presId="urn:microsoft.com/office/officeart/2005/8/layout/hierarchy4"/>
    <dgm:cxn modelId="{3E51B4ED-8638-42F7-A064-CA45F9A0F86B}" type="presParOf" srcId="{73D1B5AF-4767-4566-956E-E89C59FD0D2A}" destId="{1257033D-108F-4161-8ECA-3160FEEA8651}" srcOrd="0" destOrd="0" presId="urn:microsoft.com/office/officeart/2005/8/layout/hierarchy4"/>
    <dgm:cxn modelId="{BF282CFF-C8E3-4D73-9CCA-E22CF4C51270}" type="presParOf" srcId="{73D1B5AF-4767-4566-956E-E89C59FD0D2A}" destId="{AE83FE66-6CC0-4E25-B276-13F55FDF9623}" srcOrd="1" destOrd="0" presId="urn:microsoft.com/office/officeart/2005/8/layout/hierarchy4"/>
    <dgm:cxn modelId="{D8435BC7-DF40-4C60-86DF-E5368C667F28}" type="presParOf" srcId="{719C6057-056E-4593-AB97-935F8D29552F}" destId="{DCB264BD-7C2E-434A-87B3-94307EC2FF36}" srcOrd="1" destOrd="0" presId="urn:microsoft.com/office/officeart/2005/8/layout/hierarchy4"/>
    <dgm:cxn modelId="{ED406C84-2DAD-4CE5-90FE-49007175B27F}" type="presParOf" srcId="{719C6057-056E-4593-AB97-935F8D29552F}" destId="{4789D735-AAA0-457A-9C93-AB5B20C20357}" srcOrd="2" destOrd="0" presId="urn:microsoft.com/office/officeart/2005/8/layout/hierarchy4"/>
    <dgm:cxn modelId="{199509EA-39B8-4B49-A5E2-76C6E08D434B}" type="presParOf" srcId="{4789D735-AAA0-457A-9C93-AB5B20C20357}" destId="{A411E003-B3EC-4A96-A8FB-059E51E4A406}" srcOrd="0" destOrd="0" presId="urn:microsoft.com/office/officeart/2005/8/layout/hierarchy4"/>
    <dgm:cxn modelId="{8A800D3C-B1EB-4D32-9641-E55BC144FA96}" type="presParOf" srcId="{4789D735-AAA0-457A-9C93-AB5B20C20357}" destId="{998B8898-C005-4018-99EA-392A98FF2999}" srcOrd="1" destOrd="0" presId="urn:microsoft.com/office/officeart/2005/8/layout/hierarchy4"/>
    <dgm:cxn modelId="{86A66EF6-EABC-4A39-B23A-BF5434D7099B}" type="presParOf" srcId="{4789D735-AAA0-457A-9C93-AB5B20C20357}" destId="{3D5B789C-B2AF-4ACF-AC61-4935DC32D6C5}" srcOrd="2" destOrd="0" presId="urn:microsoft.com/office/officeart/2005/8/layout/hierarchy4"/>
    <dgm:cxn modelId="{BD615A89-A984-4E22-896A-DD956D44CDAB}" type="presParOf" srcId="{3D5B789C-B2AF-4ACF-AC61-4935DC32D6C5}" destId="{66F2BD09-6B29-4FAB-87AC-42835CA59778}" srcOrd="0" destOrd="0" presId="urn:microsoft.com/office/officeart/2005/8/layout/hierarchy4"/>
    <dgm:cxn modelId="{EC07B2EF-D10D-4B98-B0F9-C756C11564A2}" type="presParOf" srcId="{66F2BD09-6B29-4FAB-87AC-42835CA59778}" destId="{6F250F4B-17DC-47B4-BA74-30FDDCEF6AE8}" srcOrd="0" destOrd="0" presId="urn:microsoft.com/office/officeart/2005/8/layout/hierarchy4"/>
    <dgm:cxn modelId="{14AF70CA-9A2F-42F2-8FC2-09690954CE48}" type="presParOf" srcId="{66F2BD09-6B29-4FAB-87AC-42835CA59778}" destId="{49797F7C-2D0F-4943-B5EE-6BA62E2D983F}" srcOrd="1" destOrd="0" presId="urn:microsoft.com/office/officeart/2005/8/layout/hierarchy4"/>
    <dgm:cxn modelId="{D67FFBDE-DCEC-4629-9062-A53F0E9035E6}" type="presParOf" srcId="{66F2BD09-6B29-4FAB-87AC-42835CA59778}" destId="{C0D5D485-0C8B-46F3-B418-994FBFCFCDF5}" srcOrd="2" destOrd="0" presId="urn:microsoft.com/office/officeart/2005/8/layout/hierarchy4"/>
    <dgm:cxn modelId="{670BD2E7-BCA3-413D-AFC0-790EEF153B1D}" type="presParOf" srcId="{C0D5D485-0C8B-46F3-B418-994FBFCFCDF5}" destId="{BD78DC31-1828-467F-B1C6-270EFF0E760B}" srcOrd="0" destOrd="0" presId="urn:microsoft.com/office/officeart/2005/8/layout/hierarchy4"/>
    <dgm:cxn modelId="{82FED4BD-6D78-44A6-BBF9-2C6283ACD019}" type="presParOf" srcId="{BD78DC31-1828-467F-B1C6-270EFF0E760B}" destId="{823DE873-30F8-4E20-BC8A-F69E3A272F10}" srcOrd="0" destOrd="0" presId="urn:microsoft.com/office/officeart/2005/8/layout/hierarchy4"/>
    <dgm:cxn modelId="{C016382D-D4CA-47C6-8BA6-0E9677EAD7C0}" type="presParOf" srcId="{BD78DC31-1828-467F-B1C6-270EFF0E760B}" destId="{05A1EAF6-24FA-4E3F-A97A-9AA0DB83E316}" srcOrd="1" destOrd="0" presId="urn:microsoft.com/office/officeart/2005/8/layout/hierarchy4"/>
    <dgm:cxn modelId="{AD8EA59E-B569-4EC1-A515-8315EDEACD4F}" type="presParOf" srcId="{719C6057-056E-4593-AB97-935F8D29552F}" destId="{5F9409C1-1473-4B9D-A263-35917343145F}" srcOrd="3" destOrd="0" presId="urn:microsoft.com/office/officeart/2005/8/layout/hierarchy4"/>
    <dgm:cxn modelId="{5C6EDE58-3D64-445B-9F11-B5F8EFC725BA}" type="presParOf" srcId="{719C6057-056E-4593-AB97-935F8D29552F}" destId="{07E5A66C-0976-400A-B365-E483A3202863}" srcOrd="4" destOrd="0" presId="urn:microsoft.com/office/officeart/2005/8/layout/hierarchy4"/>
    <dgm:cxn modelId="{8E4ADF69-9242-43A4-BA66-9B2E12089F1C}" type="presParOf" srcId="{07E5A66C-0976-400A-B365-E483A3202863}" destId="{6CD35A29-877F-4107-9E99-2C23E720621B}" srcOrd="0" destOrd="0" presId="urn:microsoft.com/office/officeart/2005/8/layout/hierarchy4"/>
    <dgm:cxn modelId="{71C35B52-FCB3-48A1-B1AA-6ACBD90DA8BD}" type="presParOf" srcId="{07E5A66C-0976-400A-B365-E483A3202863}" destId="{2F90EA3C-847F-4CCA-BB98-BCDA3E98B034}" srcOrd="1" destOrd="0" presId="urn:microsoft.com/office/officeart/2005/8/layout/hierarchy4"/>
    <dgm:cxn modelId="{AD2E291B-CE7E-414B-84BA-1E56EA479FA9}" type="presParOf" srcId="{07E5A66C-0976-400A-B365-E483A3202863}" destId="{45375B26-2E5E-4C3E-B0B2-7BDCBAFA8AE3}" srcOrd="2" destOrd="0" presId="urn:microsoft.com/office/officeart/2005/8/layout/hierarchy4"/>
    <dgm:cxn modelId="{F5432226-D741-4376-892E-C162E0B38E76}" type="presParOf" srcId="{45375B26-2E5E-4C3E-B0B2-7BDCBAFA8AE3}" destId="{965A6851-CE9F-42B4-B4D4-7D9909C8CCA2}" srcOrd="0" destOrd="0" presId="urn:microsoft.com/office/officeart/2005/8/layout/hierarchy4"/>
    <dgm:cxn modelId="{109D9077-358A-448F-9D5E-E23B76AD2B27}" type="presParOf" srcId="{965A6851-CE9F-42B4-B4D4-7D9909C8CCA2}" destId="{AF8A23C1-5330-4853-ADAF-589162C2D7D3}" srcOrd="0" destOrd="0" presId="urn:microsoft.com/office/officeart/2005/8/layout/hierarchy4"/>
    <dgm:cxn modelId="{95215549-A37B-4AB1-9D93-0CFA9C2F75BF}" type="presParOf" srcId="{965A6851-CE9F-42B4-B4D4-7D9909C8CCA2}" destId="{EEBA75DA-0D63-45BD-B290-D103FA53D581}" srcOrd="1" destOrd="0" presId="urn:microsoft.com/office/officeart/2005/8/layout/hierarchy4"/>
    <dgm:cxn modelId="{58D735EA-8C08-4ECF-83ED-565FFA2F63F3}" type="presParOf" srcId="{965A6851-CE9F-42B4-B4D4-7D9909C8CCA2}" destId="{D0550431-5897-4F1B-B292-4C225D036993}" srcOrd="2" destOrd="0" presId="urn:microsoft.com/office/officeart/2005/8/layout/hierarchy4"/>
    <dgm:cxn modelId="{EA81DD78-9406-4DC5-8AD0-53DC91A8C2E1}" type="presParOf" srcId="{D0550431-5897-4F1B-B292-4C225D036993}" destId="{C1B68B3C-B306-4399-B584-08F177828812}" srcOrd="0" destOrd="0" presId="urn:microsoft.com/office/officeart/2005/8/layout/hierarchy4"/>
    <dgm:cxn modelId="{C2DB7C62-872F-4965-AC9E-D85A730462E3}" type="presParOf" srcId="{C1B68B3C-B306-4399-B584-08F177828812}" destId="{EEF6B107-F5E0-4A7E-A03B-30C131E7C11E}" srcOrd="0" destOrd="0" presId="urn:microsoft.com/office/officeart/2005/8/layout/hierarchy4"/>
    <dgm:cxn modelId="{6E59A8C4-FEE0-4584-B05C-7BEA71BC27DE}" type="presParOf" srcId="{C1B68B3C-B306-4399-B584-08F177828812}" destId="{E8F4A9AB-75E3-4CC5-AD2B-3301ADC02F6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9EFEE-20BE-4E5C-92E9-888F670EC2AA}">
      <dsp:nvSpPr>
        <dsp:cNvPr id="0" name=""/>
        <dsp:cNvSpPr/>
      </dsp:nvSpPr>
      <dsp:spPr>
        <a:xfrm rot="5400000">
          <a:off x="-111070" y="113914"/>
          <a:ext cx="740472" cy="5183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1</a:t>
          </a:r>
          <a:endParaRPr lang="en-GB" sz="1500" b="1" kern="1200" dirty="0"/>
        </a:p>
      </dsp:txBody>
      <dsp:txXfrm rot="-5400000">
        <a:off x="1" y="262010"/>
        <a:ext cx="518331" cy="222141"/>
      </dsp:txXfrm>
    </dsp:sp>
    <dsp:sp modelId="{39374612-87AB-49B7-95AB-1AF5D709A16C}">
      <dsp:nvSpPr>
        <dsp:cNvPr id="0" name=""/>
        <dsp:cNvSpPr/>
      </dsp:nvSpPr>
      <dsp:spPr>
        <a:xfrm rot="5400000">
          <a:off x="4519011" y="-3997837"/>
          <a:ext cx="481307" cy="84826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GB" sz="2700" kern="1200" dirty="0" smtClean="0"/>
            <a:t>Introduce the context of the investigation</a:t>
          </a:r>
          <a:endParaRPr lang="en-GB" sz="2700" kern="1200" dirty="0"/>
        </a:p>
      </dsp:txBody>
      <dsp:txXfrm rot="-5400000">
        <a:off x="518331" y="26338"/>
        <a:ext cx="8459173" cy="434317"/>
      </dsp:txXfrm>
    </dsp:sp>
    <dsp:sp modelId="{99ABC255-065F-499A-BF85-01812DAAE6A3}">
      <dsp:nvSpPr>
        <dsp:cNvPr id="0" name=""/>
        <dsp:cNvSpPr/>
      </dsp:nvSpPr>
      <dsp:spPr>
        <a:xfrm rot="5400000">
          <a:off x="-111070" y="769641"/>
          <a:ext cx="740472" cy="5183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2</a:t>
          </a:r>
          <a:endParaRPr lang="en-GB" sz="1500" b="1" kern="1200" dirty="0"/>
        </a:p>
      </dsp:txBody>
      <dsp:txXfrm rot="-5400000">
        <a:off x="1" y="917737"/>
        <a:ext cx="518331" cy="222141"/>
      </dsp:txXfrm>
    </dsp:sp>
    <dsp:sp modelId="{53450000-B084-44C1-A12F-4B4D05AA35FC}">
      <dsp:nvSpPr>
        <dsp:cNvPr id="0" name=""/>
        <dsp:cNvSpPr/>
      </dsp:nvSpPr>
      <dsp:spPr>
        <a:xfrm rot="5400000">
          <a:off x="4519011" y="-3342110"/>
          <a:ext cx="481307" cy="84826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GB" sz="2700" kern="1200" dirty="0" smtClean="0"/>
            <a:t>Planning and preparation</a:t>
          </a:r>
          <a:endParaRPr lang="en-GB" sz="2700" kern="1200" dirty="0"/>
        </a:p>
      </dsp:txBody>
      <dsp:txXfrm rot="-5400000">
        <a:off x="518331" y="682065"/>
        <a:ext cx="8459173" cy="434317"/>
      </dsp:txXfrm>
    </dsp:sp>
    <dsp:sp modelId="{7042DAAD-098C-48EC-BCA8-1AA813A8ECD2}">
      <dsp:nvSpPr>
        <dsp:cNvPr id="0" name=""/>
        <dsp:cNvSpPr/>
      </dsp:nvSpPr>
      <dsp:spPr>
        <a:xfrm rot="5400000">
          <a:off x="-111070" y="1425367"/>
          <a:ext cx="740472" cy="5183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3</a:t>
          </a:r>
          <a:endParaRPr lang="en-GB" sz="1500" b="1" kern="1200" dirty="0"/>
        </a:p>
      </dsp:txBody>
      <dsp:txXfrm rot="-5400000">
        <a:off x="1" y="1573463"/>
        <a:ext cx="518331" cy="222141"/>
      </dsp:txXfrm>
    </dsp:sp>
    <dsp:sp modelId="{3E86E8FC-4A11-4AE3-B7B1-593024900CBF}">
      <dsp:nvSpPr>
        <dsp:cNvPr id="0" name=""/>
        <dsp:cNvSpPr/>
      </dsp:nvSpPr>
      <dsp:spPr>
        <a:xfrm rot="5400000">
          <a:off x="4519011" y="-2686383"/>
          <a:ext cx="481307" cy="84826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GB" sz="2700" kern="1200" dirty="0" smtClean="0"/>
            <a:t>Complete the planning sheet and write a blank table</a:t>
          </a:r>
          <a:endParaRPr lang="en-GB" sz="2700" kern="1200" dirty="0"/>
        </a:p>
      </dsp:txBody>
      <dsp:txXfrm rot="-5400000">
        <a:off x="518331" y="1337792"/>
        <a:ext cx="8459173" cy="434317"/>
      </dsp:txXfrm>
    </dsp:sp>
    <dsp:sp modelId="{A5701840-F51C-466F-B51C-F3447C208128}">
      <dsp:nvSpPr>
        <dsp:cNvPr id="0" name=""/>
        <dsp:cNvSpPr/>
      </dsp:nvSpPr>
      <dsp:spPr>
        <a:xfrm rot="5400000">
          <a:off x="-111070" y="2081094"/>
          <a:ext cx="740472" cy="5183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4</a:t>
          </a:r>
          <a:endParaRPr lang="en-GB" sz="1500" b="1" kern="1200" dirty="0"/>
        </a:p>
      </dsp:txBody>
      <dsp:txXfrm rot="-5400000">
        <a:off x="1" y="2229190"/>
        <a:ext cx="518331" cy="222141"/>
      </dsp:txXfrm>
    </dsp:sp>
    <dsp:sp modelId="{D3942775-A8F8-413A-B37D-276C4C733D99}">
      <dsp:nvSpPr>
        <dsp:cNvPr id="0" name=""/>
        <dsp:cNvSpPr/>
      </dsp:nvSpPr>
      <dsp:spPr>
        <a:xfrm rot="5400000">
          <a:off x="4519011" y="-2030657"/>
          <a:ext cx="481307" cy="84826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GB" sz="2700" kern="1200" dirty="0" smtClean="0"/>
            <a:t>ISA section 1 exam</a:t>
          </a:r>
          <a:endParaRPr lang="en-GB" sz="2700" kern="1200" dirty="0"/>
        </a:p>
      </dsp:txBody>
      <dsp:txXfrm rot="-5400000">
        <a:off x="518331" y="1993518"/>
        <a:ext cx="8459173" cy="434317"/>
      </dsp:txXfrm>
    </dsp:sp>
    <dsp:sp modelId="{FE5D2DD7-93F2-47AE-8131-5B0B1CFF4B1E}">
      <dsp:nvSpPr>
        <dsp:cNvPr id="0" name=""/>
        <dsp:cNvSpPr/>
      </dsp:nvSpPr>
      <dsp:spPr>
        <a:xfrm rot="5400000">
          <a:off x="-111070" y="2736821"/>
          <a:ext cx="740472" cy="5183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5</a:t>
          </a:r>
          <a:endParaRPr lang="en-GB" sz="1500" b="1" kern="1200" dirty="0"/>
        </a:p>
      </dsp:txBody>
      <dsp:txXfrm rot="-5400000">
        <a:off x="1" y="2884917"/>
        <a:ext cx="518331" cy="222141"/>
      </dsp:txXfrm>
    </dsp:sp>
    <dsp:sp modelId="{ED7E6754-D339-4BDD-9ACA-A8470953DCEA}">
      <dsp:nvSpPr>
        <dsp:cNvPr id="0" name=""/>
        <dsp:cNvSpPr/>
      </dsp:nvSpPr>
      <dsp:spPr>
        <a:xfrm rot="5400000">
          <a:off x="4519011" y="-1374930"/>
          <a:ext cx="481307" cy="84826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GB" sz="2700" kern="1200" dirty="0" smtClean="0"/>
            <a:t>Practical</a:t>
          </a:r>
          <a:endParaRPr lang="en-GB" sz="2700" kern="1200" dirty="0"/>
        </a:p>
      </dsp:txBody>
      <dsp:txXfrm rot="-5400000">
        <a:off x="518331" y="2649245"/>
        <a:ext cx="8459173" cy="434317"/>
      </dsp:txXfrm>
    </dsp:sp>
    <dsp:sp modelId="{01F80F68-EA35-4D35-8806-EDBA428FD076}">
      <dsp:nvSpPr>
        <dsp:cNvPr id="0" name=""/>
        <dsp:cNvSpPr/>
      </dsp:nvSpPr>
      <dsp:spPr>
        <a:xfrm rot="5400000">
          <a:off x="-111070" y="3392547"/>
          <a:ext cx="740472" cy="5183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6</a:t>
          </a:r>
          <a:endParaRPr lang="en-GB" sz="1500" b="1" kern="1200" dirty="0"/>
        </a:p>
      </dsp:txBody>
      <dsp:txXfrm rot="-5400000">
        <a:off x="1" y="3540643"/>
        <a:ext cx="518331" cy="222141"/>
      </dsp:txXfrm>
    </dsp:sp>
    <dsp:sp modelId="{9331D182-AD14-44D1-971E-CEC75109834F}">
      <dsp:nvSpPr>
        <dsp:cNvPr id="0" name=""/>
        <dsp:cNvSpPr/>
      </dsp:nvSpPr>
      <dsp:spPr>
        <a:xfrm rot="5400000">
          <a:off x="4519011" y="-719203"/>
          <a:ext cx="481307" cy="84826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GB" sz="2700" kern="1200" dirty="0" smtClean="0"/>
            <a:t>Complete practical and draw a graph of your results</a:t>
          </a:r>
          <a:endParaRPr lang="en-GB" sz="2700" kern="1200" dirty="0"/>
        </a:p>
      </dsp:txBody>
      <dsp:txXfrm rot="-5400000">
        <a:off x="518331" y="3304972"/>
        <a:ext cx="8459173" cy="434317"/>
      </dsp:txXfrm>
    </dsp:sp>
    <dsp:sp modelId="{57445A5D-3DE1-4EF7-ACF7-924B6BDA76F7}">
      <dsp:nvSpPr>
        <dsp:cNvPr id="0" name=""/>
        <dsp:cNvSpPr/>
      </dsp:nvSpPr>
      <dsp:spPr>
        <a:xfrm rot="5400000">
          <a:off x="-111070" y="4048274"/>
          <a:ext cx="740472" cy="5183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dsp:txBody>
      <dsp:txXfrm rot="-5400000">
        <a:off x="1" y="4196370"/>
        <a:ext cx="518331" cy="222141"/>
      </dsp:txXfrm>
    </dsp:sp>
    <dsp:sp modelId="{B4552CAB-550E-48B3-B86D-4D15663C58C6}">
      <dsp:nvSpPr>
        <dsp:cNvPr id="0" name=""/>
        <dsp:cNvSpPr/>
      </dsp:nvSpPr>
      <dsp:spPr>
        <a:xfrm rot="5400000">
          <a:off x="4519011" y="-63477"/>
          <a:ext cx="481307" cy="84826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GB" sz="2700" kern="1200" dirty="0" smtClean="0"/>
            <a:t>ISA section 2 exam</a:t>
          </a:r>
          <a:endParaRPr lang="en-GB" sz="2700" kern="1200" dirty="0"/>
        </a:p>
      </dsp:txBody>
      <dsp:txXfrm rot="-5400000">
        <a:off x="518331" y="3960698"/>
        <a:ext cx="8459173" cy="434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8D818-EFDB-407F-B7FF-8759B067FB4E}">
      <dsp:nvSpPr>
        <dsp:cNvPr id="0" name=""/>
        <dsp:cNvSpPr/>
      </dsp:nvSpPr>
      <dsp:spPr>
        <a:xfrm>
          <a:off x="3280" y="1545"/>
          <a:ext cx="9122942"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GB" sz="5000" kern="1200" dirty="0" smtClean="0"/>
            <a:t>Science A</a:t>
          </a:r>
          <a:endParaRPr lang="en-GB" sz="5000" kern="1200" dirty="0"/>
        </a:p>
      </dsp:txBody>
      <dsp:txXfrm>
        <a:off x="35985" y="34250"/>
        <a:ext cx="9057532" cy="1051206"/>
      </dsp:txXfrm>
    </dsp:sp>
    <dsp:sp modelId="{8AECA619-459F-4937-8FF4-5F9E8835B17C}">
      <dsp:nvSpPr>
        <dsp:cNvPr id="0" name=""/>
        <dsp:cNvSpPr/>
      </dsp:nvSpPr>
      <dsp:spPr>
        <a:xfrm>
          <a:off x="3280" y="1236488"/>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BU1.3 Vitamin C</a:t>
          </a:r>
          <a:endParaRPr lang="en-GB" sz="2000" kern="1200" dirty="0"/>
        </a:p>
      </dsp:txBody>
      <dsp:txXfrm>
        <a:off x="35985" y="1269193"/>
        <a:ext cx="2814306" cy="1051206"/>
      </dsp:txXfrm>
    </dsp:sp>
    <dsp:sp modelId="{FBE9E6EC-2969-4CF0-B861-4D1DE97B216E}">
      <dsp:nvSpPr>
        <dsp:cNvPr id="0" name=""/>
        <dsp:cNvSpPr/>
      </dsp:nvSpPr>
      <dsp:spPr>
        <a:xfrm>
          <a:off x="3280" y="2471431"/>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u="sng" kern="1200" dirty="0" smtClean="0"/>
            <a:t>Hypothesis</a:t>
          </a:r>
          <a:r>
            <a:rPr lang="en-GB" sz="1400" kern="1200" dirty="0" smtClean="0"/>
            <a:t> - ‘</a:t>
          </a:r>
          <a:r>
            <a:rPr lang="en-US" sz="1400" kern="1200" dirty="0" smtClean="0"/>
            <a:t>How much vitamin C is in food depends upon the time the food is cooked for.’</a:t>
          </a:r>
          <a:endParaRPr lang="en-GB" sz="1400" kern="1200" dirty="0"/>
        </a:p>
      </dsp:txBody>
      <dsp:txXfrm>
        <a:off x="35985" y="2504136"/>
        <a:ext cx="2814306" cy="1051206"/>
      </dsp:txXfrm>
    </dsp:sp>
    <dsp:sp modelId="{ADB2BC6F-EFC9-4599-9F9D-A2B827C27454}">
      <dsp:nvSpPr>
        <dsp:cNvPr id="0" name=""/>
        <dsp:cNvSpPr/>
      </dsp:nvSpPr>
      <dsp:spPr>
        <a:xfrm>
          <a:off x="3280" y="3706374"/>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u="sng" kern="1200" dirty="0" smtClean="0"/>
            <a:t>Suggested contexts</a:t>
          </a:r>
          <a:r>
            <a:rPr lang="en-GB" sz="1400" kern="1200" dirty="0" smtClean="0"/>
            <a:t> - </a:t>
          </a:r>
          <a:r>
            <a:rPr lang="en-US" sz="1400" kern="1200" dirty="0" smtClean="0"/>
            <a:t>preparing diets for hospital patients or malnourished people or showing household cooks how to retain vitamins in cooked food</a:t>
          </a:r>
          <a:endParaRPr lang="en-GB" sz="1400" kern="1200" dirty="0" smtClean="0"/>
        </a:p>
      </dsp:txBody>
      <dsp:txXfrm>
        <a:off x="35985" y="3739079"/>
        <a:ext cx="2814306" cy="1051206"/>
      </dsp:txXfrm>
    </dsp:sp>
    <dsp:sp modelId="{A411E003-B3EC-4A96-A8FB-059E51E4A406}">
      <dsp:nvSpPr>
        <dsp:cNvPr id="0" name=""/>
        <dsp:cNvSpPr/>
      </dsp:nvSpPr>
      <dsp:spPr>
        <a:xfrm>
          <a:off x="3124893" y="1236488"/>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CU1.3 Carbonate Ores</a:t>
          </a:r>
          <a:endParaRPr lang="en-GB" sz="2000" kern="1200" dirty="0"/>
        </a:p>
      </dsp:txBody>
      <dsp:txXfrm>
        <a:off x="3157598" y="1269193"/>
        <a:ext cx="2814306" cy="1051206"/>
      </dsp:txXfrm>
    </dsp:sp>
    <dsp:sp modelId="{6F250F4B-17DC-47B4-BA74-30FDDCEF6AE8}">
      <dsp:nvSpPr>
        <dsp:cNvPr id="0" name=""/>
        <dsp:cNvSpPr/>
      </dsp:nvSpPr>
      <dsp:spPr>
        <a:xfrm>
          <a:off x="3124893" y="2471431"/>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u="sng" kern="1200" dirty="0" smtClean="0"/>
            <a:t>Hypothesis</a:t>
          </a:r>
          <a:r>
            <a:rPr lang="en-GB" sz="1400" b="0" u="none" kern="1200" dirty="0" smtClean="0"/>
            <a:t> </a:t>
          </a:r>
          <a:r>
            <a:rPr lang="en-GB" sz="1400" kern="1200" dirty="0" smtClean="0"/>
            <a:t>- </a:t>
          </a:r>
          <a:r>
            <a:rPr lang="en-US" sz="1400" kern="1200" dirty="0" smtClean="0"/>
            <a:t>‘The amount of carbonate in an ore sample can be measured by adding hydrochloric acid to the sample until it stops fizzing.’</a:t>
          </a:r>
          <a:endParaRPr lang="en-GB" sz="1400" kern="1200" dirty="0"/>
        </a:p>
      </dsp:txBody>
      <dsp:txXfrm>
        <a:off x="3157598" y="2504136"/>
        <a:ext cx="2814306" cy="1051206"/>
      </dsp:txXfrm>
    </dsp:sp>
    <dsp:sp modelId="{823DE873-30F8-4E20-BC8A-F69E3A272F10}">
      <dsp:nvSpPr>
        <dsp:cNvPr id="0" name=""/>
        <dsp:cNvSpPr/>
      </dsp:nvSpPr>
      <dsp:spPr>
        <a:xfrm>
          <a:off x="3124893" y="3706374"/>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u="sng" kern="1200" dirty="0" smtClean="0"/>
            <a:t>Suggested contexts</a:t>
          </a:r>
          <a:r>
            <a:rPr lang="en-GB" sz="1400" kern="1200" dirty="0" smtClean="0"/>
            <a:t> - </a:t>
          </a:r>
          <a:r>
            <a:rPr lang="en-US" sz="1400" kern="1200" dirty="0" smtClean="0"/>
            <a:t>where to locate a quarry to obtain ore from, or comparing ores to determine the location likely to produce the most metal</a:t>
          </a:r>
          <a:endParaRPr lang="en-GB" sz="1400" kern="1200" dirty="0"/>
        </a:p>
      </dsp:txBody>
      <dsp:txXfrm>
        <a:off x="3157598" y="3739079"/>
        <a:ext cx="2814306" cy="1051206"/>
      </dsp:txXfrm>
    </dsp:sp>
    <dsp:sp modelId="{6CD35A29-877F-4107-9E99-2C23E720621B}">
      <dsp:nvSpPr>
        <dsp:cNvPr id="0" name=""/>
        <dsp:cNvSpPr/>
      </dsp:nvSpPr>
      <dsp:spPr>
        <a:xfrm>
          <a:off x="6246506" y="1236488"/>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PU1.3 Reflection</a:t>
          </a:r>
          <a:endParaRPr lang="en-GB" sz="2000" kern="1200" dirty="0"/>
        </a:p>
      </dsp:txBody>
      <dsp:txXfrm>
        <a:off x="6279211" y="1269193"/>
        <a:ext cx="2814306" cy="1051206"/>
      </dsp:txXfrm>
    </dsp:sp>
    <dsp:sp modelId="{AF8A23C1-5330-4853-ADAF-589162C2D7D3}">
      <dsp:nvSpPr>
        <dsp:cNvPr id="0" name=""/>
        <dsp:cNvSpPr/>
      </dsp:nvSpPr>
      <dsp:spPr>
        <a:xfrm>
          <a:off x="6246506" y="2471431"/>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u="sng" kern="1200" dirty="0" smtClean="0"/>
            <a:t>Hypothesis</a:t>
          </a:r>
          <a:r>
            <a:rPr lang="en-GB" sz="1400" kern="1200" dirty="0" smtClean="0"/>
            <a:t> - </a:t>
          </a:r>
          <a:r>
            <a:rPr lang="en-US" sz="1400" kern="1200" dirty="0" smtClean="0"/>
            <a:t>‘The angle of reflection depends upon the angle of incidence’.</a:t>
          </a:r>
          <a:endParaRPr lang="en-GB" sz="1400" kern="1200" dirty="0"/>
        </a:p>
      </dsp:txBody>
      <dsp:txXfrm>
        <a:off x="6279211" y="2504136"/>
        <a:ext cx="2814306" cy="1051206"/>
      </dsp:txXfrm>
    </dsp:sp>
    <dsp:sp modelId="{EEF6B107-F5E0-4A7E-A03B-30C131E7C11E}">
      <dsp:nvSpPr>
        <dsp:cNvPr id="0" name=""/>
        <dsp:cNvSpPr/>
      </dsp:nvSpPr>
      <dsp:spPr>
        <a:xfrm>
          <a:off x="6246506" y="3706374"/>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u="sng" kern="1200" dirty="0" smtClean="0"/>
            <a:t>Suggested contexts</a:t>
          </a:r>
          <a:r>
            <a:rPr lang="en-GB" sz="1400" kern="1200" dirty="0" smtClean="0"/>
            <a:t> - </a:t>
          </a:r>
          <a:r>
            <a:rPr lang="en-US" sz="1400" kern="1200" dirty="0" smtClean="0"/>
            <a:t>rear view mirrors in cars, or periscopes.</a:t>
          </a:r>
          <a:endParaRPr lang="en-GB" sz="1400" kern="1200" dirty="0"/>
        </a:p>
      </dsp:txBody>
      <dsp:txXfrm>
        <a:off x="6279211" y="3739079"/>
        <a:ext cx="2814306" cy="1051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8D818-EFDB-407F-B7FF-8759B067FB4E}">
      <dsp:nvSpPr>
        <dsp:cNvPr id="0" name=""/>
        <dsp:cNvSpPr/>
      </dsp:nvSpPr>
      <dsp:spPr>
        <a:xfrm>
          <a:off x="3280" y="1545"/>
          <a:ext cx="9122942"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GB" sz="5000" kern="1200" dirty="0" smtClean="0"/>
            <a:t>Additional Science</a:t>
          </a:r>
          <a:endParaRPr lang="en-GB" sz="5000" kern="1200" dirty="0"/>
        </a:p>
      </dsp:txBody>
      <dsp:txXfrm>
        <a:off x="35985" y="34250"/>
        <a:ext cx="9057532" cy="1051206"/>
      </dsp:txXfrm>
    </dsp:sp>
    <dsp:sp modelId="{8AECA619-459F-4937-8FF4-5F9E8835B17C}">
      <dsp:nvSpPr>
        <dsp:cNvPr id="0" name=""/>
        <dsp:cNvSpPr/>
      </dsp:nvSpPr>
      <dsp:spPr>
        <a:xfrm>
          <a:off x="3280" y="1236488"/>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BU2.3 Field work</a:t>
          </a:r>
          <a:endParaRPr lang="en-GB" sz="2000" kern="1200" dirty="0"/>
        </a:p>
      </dsp:txBody>
      <dsp:txXfrm>
        <a:off x="35985" y="1269193"/>
        <a:ext cx="2814306" cy="1051206"/>
      </dsp:txXfrm>
    </dsp:sp>
    <dsp:sp modelId="{FBE9E6EC-2969-4CF0-B861-4D1DE97B216E}">
      <dsp:nvSpPr>
        <dsp:cNvPr id="0" name=""/>
        <dsp:cNvSpPr/>
      </dsp:nvSpPr>
      <dsp:spPr>
        <a:xfrm>
          <a:off x="3280" y="2471431"/>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u="sng" kern="1200" dirty="0" smtClean="0"/>
            <a:t>Investigate</a:t>
          </a:r>
          <a:r>
            <a:rPr lang="en-GB" sz="1600" kern="1200" dirty="0" smtClean="0"/>
            <a:t> </a:t>
          </a:r>
          <a:r>
            <a:rPr lang="en-US" sz="1600" kern="1200" dirty="0" smtClean="0"/>
            <a:t>the effect of a physical factor that may affect the growth of plants in their natural environment</a:t>
          </a:r>
          <a:endParaRPr lang="en-GB" sz="1600" kern="1200" dirty="0"/>
        </a:p>
      </dsp:txBody>
      <dsp:txXfrm>
        <a:off x="35985" y="2504136"/>
        <a:ext cx="2814306" cy="1051206"/>
      </dsp:txXfrm>
    </dsp:sp>
    <dsp:sp modelId="{ADB2BC6F-EFC9-4599-9F9D-A2B827C27454}">
      <dsp:nvSpPr>
        <dsp:cNvPr id="0" name=""/>
        <dsp:cNvSpPr/>
      </dsp:nvSpPr>
      <dsp:spPr>
        <a:xfrm>
          <a:off x="3280" y="3706374"/>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u="sng" kern="1200" dirty="0" smtClean="0"/>
            <a:t>Suggested contexts</a:t>
          </a:r>
          <a:r>
            <a:rPr lang="en-GB" sz="1300" kern="1200" dirty="0" smtClean="0"/>
            <a:t> - </a:t>
          </a:r>
          <a:r>
            <a:rPr lang="en-US" sz="1300" kern="1200" dirty="0" smtClean="0"/>
            <a:t>differences between leaves of one species of plant growing in different light intensities or the distribution of Pleurococcus on trees</a:t>
          </a:r>
          <a:endParaRPr lang="en-GB" sz="1300" kern="1200" dirty="0" smtClean="0"/>
        </a:p>
      </dsp:txBody>
      <dsp:txXfrm>
        <a:off x="35985" y="3739079"/>
        <a:ext cx="2814306" cy="1051206"/>
      </dsp:txXfrm>
    </dsp:sp>
    <dsp:sp modelId="{A411E003-B3EC-4A96-A8FB-059E51E4A406}">
      <dsp:nvSpPr>
        <dsp:cNvPr id="0" name=""/>
        <dsp:cNvSpPr/>
      </dsp:nvSpPr>
      <dsp:spPr>
        <a:xfrm>
          <a:off x="3124893" y="1236488"/>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CU2.3 Electrolysis</a:t>
          </a:r>
          <a:endParaRPr lang="en-GB" sz="2000" kern="1200" dirty="0"/>
        </a:p>
      </dsp:txBody>
      <dsp:txXfrm>
        <a:off x="3157598" y="1269193"/>
        <a:ext cx="2814306" cy="1051206"/>
      </dsp:txXfrm>
    </dsp:sp>
    <dsp:sp modelId="{6F250F4B-17DC-47B4-BA74-30FDDCEF6AE8}">
      <dsp:nvSpPr>
        <dsp:cNvPr id="0" name=""/>
        <dsp:cNvSpPr/>
      </dsp:nvSpPr>
      <dsp:spPr>
        <a:xfrm>
          <a:off x="3124893" y="2471431"/>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u="sng" kern="1200" dirty="0" smtClean="0"/>
            <a:t>Investigate</a:t>
          </a:r>
          <a:r>
            <a:rPr lang="en-GB" sz="1600" kern="1200" dirty="0" smtClean="0"/>
            <a:t> </a:t>
          </a:r>
          <a:r>
            <a:rPr lang="en-US" sz="1600" kern="1200" dirty="0" smtClean="0"/>
            <a:t>a factor that may affect the mass of metal deposited on the negative electrode during electrolysis</a:t>
          </a:r>
          <a:endParaRPr lang="en-GB" sz="1600" kern="1200" dirty="0"/>
        </a:p>
      </dsp:txBody>
      <dsp:txXfrm>
        <a:off x="3157598" y="2504136"/>
        <a:ext cx="2814306" cy="1051206"/>
      </dsp:txXfrm>
    </dsp:sp>
    <dsp:sp modelId="{823DE873-30F8-4E20-BC8A-F69E3A272F10}">
      <dsp:nvSpPr>
        <dsp:cNvPr id="0" name=""/>
        <dsp:cNvSpPr/>
      </dsp:nvSpPr>
      <dsp:spPr>
        <a:xfrm>
          <a:off x="3124893" y="3706374"/>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u="sng" kern="1200" dirty="0" smtClean="0"/>
            <a:t>Suggested contexts</a:t>
          </a:r>
          <a:r>
            <a:rPr lang="en-GB" sz="1300" kern="1200" dirty="0" smtClean="0"/>
            <a:t> - </a:t>
          </a:r>
          <a:r>
            <a:rPr lang="en-US" sz="1300" kern="1200" dirty="0" smtClean="0"/>
            <a:t>the electroplating of an object such as a watch case, piece of car trim or mobile phone case</a:t>
          </a:r>
          <a:endParaRPr lang="en-GB" sz="1300" kern="1200" dirty="0"/>
        </a:p>
      </dsp:txBody>
      <dsp:txXfrm>
        <a:off x="3157598" y="3739079"/>
        <a:ext cx="2814306" cy="1051206"/>
      </dsp:txXfrm>
    </dsp:sp>
    <dsp:sp modelId="{6CD35A29-877F-4107-9E99-2C23E720621B}">
      <dsp:nvSpPr>
        <dsp:cNvPr id="0" name=""/>
        <dsp:cNvSpPr/>
      </dsp:nvSpPr>
      <dsp:spPr>
        <a:xfrm>
          <a:off x="6246506" y="1236488"/>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PU2.3 Resistance</a:t>
          </a:r>
          <a:endParaRPr lang="en-GB" sz="2000" kern="1200" dirty="0"/>
        </a:p>
      </dsp:txBody>
      <dsp:txXfrm>
        <a:off x="6279211" y="1269193"/>
        <a:ext cx="2814306" cy="1051206"/>
      </dsp:txXfrm>
    </dsp:sp>
    <dsp:sp modelId="{AF8A23C1-5330-4853-ADAF-589162C2D7D3}">
      <dsp:nvSpPr>
        <dsp:cNvPr id="0" name=""/>
        <dsp:cNvSpPr/>
      </dsp:nvSpPr>
      <dsp:spPr>
        <a:xfrm>
          <a:off x="6246506" y="2471431"/>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u="sng" kern="1200" dirty="0" smtClean="0"/>
            <a:t>Investigate</a:t>
          </a:r>
          <a:r>
            <a:rPr lang="en-GB" sz="1600" kern="1200" dirty="0" smtClean="0"/>
            <a:t> </a:t>
          </a:r>
          <a:r>
            <a:rPr lang="en-US" sz="1600" kern="1200" dirty="0" smtClean="0"/>
            <a:t>a factor that may affect the resistance of a filament bulb</a:t>
          </a:r>
          <a:endParaRPr lang="en-GB" sz="1600" kern="1200" dirty="0"/>
        </a:p>
      </dsp:txBody>
      <dsp:txXfrm>
        <a:off x="6279211" y="2504136"/>
        <a:ext cx="2814306" cy="1051206"/>
      </dsp:txXfrm>
    </dsp:sp>
    <dsp:sp modelId="{EEF6B107-F5E0-4A7E-A03B-30C131E7C11E}">
      <dsp:nvSpPr>
        <dsp:cNvPr id="0" name=""/>
        <dsp:cNvSpPr/>
      </dsp:nvSpPr>
      <dsp:spPr>
        <a:xfrm>
          <a:off x="6246506" y="3706374"/>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u="sng" kern="1200" dirty="0" smtClean="0"/>
            <a:t>Suggested contexts</a:t>
          </a:r>
          <a:r>
            <a:rPr lang="en-GB" sz="1300" kern="1200" dirty="0" smtClean="0"/>
            <a:t> - </a:t>
          </a:r>
          <a:r>
            <a:rPr lang="en-US" sz="1300" kern="1200" dirty="0" smtClean="0"/>
            <a:t>filament lamps in homes, car headlamps or torch bulbs</a:t>
          </a:r>
          <a:endParaRPr lang="en-GB" sz="1300" kern="1200" dirty="0"/>
        </a:p>
      </dsp:txBody>
      <dsp:txXfrm>
        <a:off x="6279211" y="3739079"/>
        <a:ext cx="2814306" cy="1051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8D818-EFDB-407F-B7FF-8759B067FB4E}">
      <dsp:nvSpPr>
        <dsp:cNvPr id="0" name=""/>
        <dsp:cNvSpPr/>
      </dsp:nvSpPr>
      <dsp:spPr>
        <a:xfrm>
          <a:off x="3280" y="1545"/>
          <a:ext cx="9122942"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GB" sz="5000" kern="1200" dirty="0" smtClean="0"/>
            <a:t>Biology</a:t>
          </a:r>
          <a:endParaRPr lang="en-GB" sz="5000" kern="1200" dirty="0"/>
        </a:p>
      </dsp:txBody>
      <dsp:txXfrm>
        <a:off x="35985" y="34250"/>
        <a:ext cx="9057532" cy="1051206"/>
      </dsp:txXfrm>
    </dsp:sp>
    <dsp:sp modelId="{8AECA619-459F-4937-8FF4-5F9E8835B17C}">
      <dsp:nvSpPr>
        <dsp:cNvPr id="0" name=""/>
        <dsp:cNvSpPr/>
      </dsp:nvSpPr>
      <dsp:spPr>
        <a:xfrm>
          <a:off x="3280" y="1236488"/>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BU2.3 Field work</a:t>
          </a:r>
          <a:endParaRPr lang="en-GB" sz="2000" kern="1200" dirty="0"/>
        </a:p>
      </dsp:txBody>
      <dsp:txXfrm>
        <a:off x="35985" y="1269193"/>
        <a:ext cx="2814306" cy="1051206"/>
      </dsp:txXfrm>
    </dsp:sp>
    <dsp:sp modelId="{FBE9E6EC-2969-4CF0-B861-4D1DE97B216E}">
      <dsp:nvSpPr>
        <dsp:cNvPr id="0" name=""/>
        <dsp:cNvSpPr/>
      </dsp:nvSpPr>
      <dsp:spPr>
        <a:xfrm>
          <a:off x="3280" y="2471431"/>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u="sng" kern="1200" dirty="0" smtClean="0"/>
            <a:t>Investigate</a:t>
          </a:r>
          <a:r>
            <a:rPr lang="en-GB" sz="1700" kern="1200" dirty="0" smtClean="0"/>
            <a:t> </a:t>
          </a:r>
          <a:r>
            <a:rPr lang="en-US" sz="1700" kern="1200" dirty="0" smtClean="0"/>
            <a:t>the effect of a physical factor that may affect the growth of plants in their natural environment</a:t>
          </a:r>
          <a:endParaRPr lang="en-GB" sz="1700" kern="1200" dirty="0"/>
        </a:p>
      </dsp:txBody>
      <dsp:txXfrm>
        <a:off x="35985" y="2504136"/>
        <a:ext cx="2814306" cy="1051206"/>
      </dsp:txXfrm>
    </dsp:sp>
    <dsp:sp modelId="{ADB2BC6F-EFC9-4599-9F9D-A2B827C27454}">
      <dsp:nvSpPr>
        <dsp:cNvPr id="0" name=""/>
        <dsp:cNvSpPr/>
      </dsp:nvSpPr>
      <dsp:spPr>
        <a:xfrm>
          <a:off x="3280" y="3706374"/>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u="sng" kern="1200" dirty="0" smtClean="0"/>
            <a:t>Suggested contexts</a:t>
          </a:r>
          <a:r>
            <a:rPr lang="en-GB" sz="1300" kern="1200" dirty="0" smtClean="0"/>
            <a:t> - </a:t>
          </a:r>
          <a:r>
            <a:rPr lang="en-US" sz="1300" kern="1200" dirty="0" smtClean="0"/>
            <a:t>differences between leaves of one species of plant growing in different light intensities or the distribution of Pleurococcus on trees</a:t>
          </a:r>
          <a:endParaRPr lang="en-GB" sz="1300" kern="1200" dirty="0" smtClean="0"/>
        </a:p>
      </dsp:txBody>
      <dsp:txXfrm>
        <a:off x="35985" y="3739079"/>
        <a:ext cx="2814306" cy="1051206"/>
      </dsp:txXfrm>
    </dsp:sp>
    <dsp:sp modelId="{A411E003-B3EC-4A96-A8FB-059E51E4A406}">
      <dsp:nvSpPr>
        <dsp:cNvPr id="0" name=""/>
        <dsp:cNvSpPr/>
      </dsp:nvSpPr>
      <dsp:spPr>
        <a:xfrm>
          <a:off x="3124893" y="1236488"/>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BU3.3a Stomata</a:t>
          </a:r>
          <a:endParaRPr lang="en-GB" sz="2000" kern="1200" dirty="0"/>
        </a:p>
      </dsp:txBody>
      <dsp:txXfrm>
        <a:off x="3157598" y="1269193"/>
        <a:ext cx="2814306" cy="1051206"/>
      </dsp:txXfrm>
    </dsp:sp>
    <dsp:sp modelId="{6F250F4B-17DC-47B4-BA74-30FDDCEF6AE8}">
      <dsp:nvSpPr>
        <dsp:cNvPr id="0" name=""/>
        <dsp:cNvSpPr/>
      </dsp:nvSpPr>
      <dsp:spPr>
        <a:xfrm>
          <a:off x="3124893" y="2471431"/>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u="sng" kern="1200" dirty="0" smtClean="0"/>
            <a:t>Investigate</a:t>
          </a:r>
          <a:r>
            <a:rPr lang="en-GB" sz="1700" kern="1200" dirty="0" smtClean="0"/>
            <a:t> </a:t>
          </a:r>
          <a:r>
            <a:rPr lang="en-US" sz="1700" kern="1200" dirty="0" smtClean="0"/>
            <a:t>a factor that may affect the number of stomata on leaf surfaces</a:t>
          </a:r>
          <a:endParaRPr lang="en-GB" sz="1700" kern="1200" dirty="0"/>
        </a:p>
      </dsp:txBody>
      <dsp:txXfrm>
        <a:off x="3157598" y="2504136"/>
        <a:ext cx="2814306" cy="1051206"/>
      </dsp:txXfrm>
    </dsp:sp>
    <dsp:sp modelId="{823DE873-30F8-4E20-BC8A-F69E3A272F10}">
      <dsp:nvSpPr>
        <dsp:cNvPr id="0" name=""/>
        <dsp:cNvSpPr/>
      </dsp:nvSpPr>
      <dsp:spPr>
        <a:xfrm>
          <a:off x="3124893" y="3706374"/>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u="sng" kern="1200" dirty="0" smtClean="0"/>
            <a:t>Suggested contexts</a:t>
          </a:r>
          <a:r>
            <a:rPr lang="en-GB" sz="1300" kern="1200" dirty="0" smtClean="0"/>
            <a:t> - </a:t>
          </a:r>
          <a:r>
            <a:rPr lang="en-US" sz="1300" kern="1200" dirty="0" smtClean="0"/>
            <a:t>why plants normally found in aquatic / marsh conditions do not survive in arid conditions or why roses do not grow well in sandy soil</a:t>
          </a:r>
          <a:endParaRPr lang="en-GB" sz="1300" kern="1200" dirty="0"/>
        </a:p>
      </dsp:txBody>
      <dsp:txXfrm>
        <a:off x="3157598" y="3739079"/>
        <a:ext cx="2814306" cy="1051206"/>
      </dsp:txXfrm>
    </dsp:sp>
    <dsp:sp modelId="{6CD35A29-877F-4107-9E99-2C23E720621B}">
      <dsp:nvSpPr>
        <dsp:cNvPr id="0" name=""/>
        <dsp:cNvSpPr/>
      </dsp:nvSpPr>
      <dsp:spPr>
        <a:xfrm>
          <a:off x="6246506" y="1236488"/>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BU3.3b Sweat</a:t>
          </a:r>
          <a:endParaRPr lang="en-GB" sz="2000" kern="1200" dirty="0"/>
        </a:p>
      </dsp:txBody>
      <dsp:txXfrm>
        <a:off x="6279211" y="1269193"/>
        <a:ext cx="2814306" cy="1051206"/>
      </dsp:txXfrm>
    </dsp:sp>
    <dsp:sp modelId="{AF8A23C1-5330-4853-ADAF-589162C2D7D3}">
      <dsp:nvSpPr>
        <dsp:cNvPr id="0" name=""/>
        <dsp:cNvSpPr/>
      </dsp:nvSpPr>
      <dsp:spPr>
        <a:xfrm>
          <a:off x="6246506" y="2471431"/>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u="sng" kern="1200" dirty="0" smtClean="0"/>
            <a:t>Investigate</a:t>
          </a:r>
          <a:r>
            <a:rPr lang="en-GB" sz="1700" kern="1200" dirty="0" smtClean="0"/>
            <a:t> </a:t>
          </a:r>
          <a:r>
            <a:rPr lang="en-US" sz="1700" kern="1200" dirty="0" smtClean="0"/>
            <a:t>a factor that may affect how quickly sweating cools the body</a:t>
          </a:r>
          <a:endParaRPr lang="en-GB" sz="1700" kern="1200" dirty="0"/>
        </a:p>
      </dsp:txBody>
      <dsp:txXfrm>
        <a:off x="6279211" y="2504136"/>
        <a:ext cx="2814306" cy="1051206"/>
      </dsp:txXfrm>
    </dsp:sp>
    <dsp:sp modelId="{EEF6B107-F5E0-4A7E-A03B-30C131E7C11E}">
      <dsp:nvSpPr>
        <dsp:cNvPr id="0" name=""/>
        <dsp:cNvSpPr/>
      </dsp:nvSpPr>
      <dsp:spPr>
        <a:xfrm>
          <a:off x="6246506" y="3706374"/>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u="sng" kern="1200" dirty="0" smtClean="0"/>
            <a:t>Suggested contexts</a:t>
          </a:r>
          <a:r>
            <a:rPr lang="en-GB" sz="1300" kern="1200" dirty="0" smtClean="0"/>
            <a:t> - </a:t>
          </a:r>
          <a:r>
            <a:rPr lang="en-US" sz="1300" kern="1200" dirty="0" smtClean="0"/>
            <a:t>the problem of overcooling on windy days or the design of materials for use as clothing for athletes or for outdoor activities</a:t>
          </a:r>
          <a:endParaRPr lang="en-GB" sz="1300" kern="1200" dirty="0"/>
        </a:p>
      </dsp:txBody>
      <dsp:txXfrm>
        <a:off x="6279211" y="3739079"/>
        <a:ext cx="2814306" cy="1051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8D818-EFDB-407F-B7FF-8759B067FB4E}">
      <dsp:nvSpPr>
        <dsp:cNvPr id="0" name=""/>
        <dsp:cNvSpPr/>
      </dsp:nvSpPr>
      <dsp:spPr>
        <a:xfrm>
          <a:off x="3280" y="1545"/>
          <a:ext cx="9122942"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GB" sz="5000" kern="1200" dirty="0" smtClean="0"/>
            <a:t>Chemistry</a:t>
          </a:r>
          <a:endParaRPr lang="en-GB" sz="5000" kern="1200" dirty="0"/>
        </a:p>
      </dsp:txBody>
      <dsp:txXfrm>
        <a:off x="35985" y="34250"/>
        <a:ext cx="9057532" cy="1051206"/>
      </dsp:txXfrm>
    </dsp:sp>
    <dsp:sp modelId="{A411E003-B3EC-4A96-A8FB-059E51E4A406}">
      <dsp:nvSpPr>
        <dsp:cNvPr id="0" name=""/>
        <dsp:cNvSpPr/>
      </dsp:nvSpPr>
      <dsp:spPr>
        <a:xfrm>
          <a:off x="3280" y="1236488"/>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CU2.3 Electrolysis</a:t>
          </a:r>
          <a:endParaRPr lang="en-GB" sz="2000" kern="1200" dirty="0"/>
        </a:p>
      </dsp:txBody>
      <dsp:txXfrm>
        <a:off x="35985" y="1269193"/>
        <a:ext cx="2814306" cy="1051206"/>
      </dsp:txXfrm>
    </dsp:sp>
    <dsp:sp modelId="{6F250F4B-17DC-47B4-BA74-30FDDCEF6AE8}">
      <dsp:nvSpPr>
        <dsp:cNvPr id="0" name=""/>
        <dsp:cNvSpPr/>
      </dsp:nvSpPr>
      <dsp:spPr>
        <a:xfrm>
          <a:off x="3280" y="2471431"/>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u="sng" kern="1200" dirty="0" smtClean="0"/>
            <a:t>Investigate</a:t>
          </a:r>
          <a:r>
            <a:rPr lang="en-GB" sz="1400" kern="1200" dirty="0" smtClean="0"/>
            <a:t> </a:t>
          </a:r>
          <a:r>
            <a:rPr lang="en-US" sz="1400" kern="1200" dirty="0" smtClean="0"/>
            <a:t>a factor that may affect the mass of metal deposited on the negative electrode during electrolysis</a:t>
          </a:r>
          <a:endParaRPr lang="en-GB" sz="1400" kern="1200" dirty="0"/>
        </a:p>
      </dsp:txBody>
      <dsp:txXfrm>
        <a:off x="35985" y="2504136"/>
        <a:ext cx="2814306" cy="1051206"/>
      </dsp:txXfrm>
    </dsp:sp>
    <dsp:sp modelId="{823DE873-30F8-4E20-BC8A-F69E3A272F10}">
      <dsp:nvSpPr>
        <dsp:cNvPr id="0" name=""/>
        <dsp:cNvSpPr/>
      </dsp:nvSpPr>
      <dsp:spPr>
        <a:xfrm>
          <a:off x="3280" y="3706374"/>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u="sng" kern="1200" dirty="0" smtClean="0"/>
            <a:t>Suggested contexts</a:t>
          </a:r>
          <a:r>
            <a:rPr lang="en-GB" sz="1400" kern="1200" dirty="0" smtClean="0"/>
            <a:t> - </a:t>
          </a:r>
          <a:r>
            <a:rPr lang="en-US" sz="1400" kern="1200" dirty="0" smtClean="0"/>
            <a:t>the electroplating of an object such as a watch case, piece of car trim or mobile phone case</a:t>
          </a:r>
          <a:endParaRPr lang="en-GB" sz="1400" kern="1200" dirty="0"/>
        </a:p>
      </dsp:txBody>
      <dsp:txXfrm>
        <a:off x="35985" y="3739079"/>
        <a:ext cx="2814306" cy="1051206"/>
      </dsp:txXfrm>
    </dsp:sp>
    <dsp:sp modelId="{6CD35A29-877F-4107-9E99-2C23E720621B}">
      <dsp:nvSpPr>
        <dsp:cNvPr id="0" name=""/>
        <dsp:cNvSpPr/>
      </dsp:nvSpPr>
      <dsp:spPr>
        <a:xfrm>
          <a:off x="3124893" y="1236488"/>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CU3.3a Sports Injury Pack</a:t>
          </a:r>
          <a:endParaRPr lang="en-GB" sz="2000" kern="1200" dirty="0"/>
        </a:p>
      </dsp:txBody>
      <dsp:txXfrm>
        <a:off x="3157598" y="1269193"/>
        <a:ext cx="2814306" cy="1051206"/>
      </dsp:txXfrm>
    </dsp:sp>
    <dsp:sp modelId="{AF8A23C1-5330-4853-ADAF-589162C2D7D3}">
      <dsp:nvSpPr>
        <dsp:cNvPr id="0" name=""/>
        <dsp:cNvSpPr/>
      </dsp:nvSpPr>
      <dsp:spPr>
        <a:xfrm>
          <a:off x="3124893" y="2471431"/>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u="sng" kern="1200" dirty="0" smtClean="0"/>
            <a:t>Investigate</a:t>
          </a:r>
          <a:r>
            <a:rPr lang="en-GB" sz="1400" kern="1200" dirty="0" smtClean="0"/>
            <a:t> </a:t>
          </a:r>
          <a:r>
            <a:rPr lang="en-US" sz="1400" kern="1200" dirty="0" smtClean="0"/>
            <a:t>a factor that affects the change in temperature when a salt is dissolved in water to produce an endothermic reaction</a:t>
          </a:r>
          <a:endParaRPr lang="en-GB" sz="1400" kern="1200" dirty="0"/>
        </a:p>
      </dsp:txBody>
      <dsp:txXfrm>
        <a:off x="3157598" y="2504136"/>
        <a:ext cx="2814306" cy="1051206"/>
      </dsp:txXfrm>
    </dsp:sp>
    <dsp:sp modelId="{EEF6B107-F5E0-4A7E-A03B-30C131E7C11E}">
      <dsp:nvSpPr>
        <dsp:cNvPr id="0" name=""/>
        <dsp:cNvSpPr/>
      </dsp:nvSpPr>
      <dsp:spPr>
        <a:xfrm>
          <a:off x="3124893" y="3706374"/>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u="sng" kern="1200" dirty="0" smtClean="0"/>
            <a:t>Suggested contexts</a:t>
          </a:r>
          <a:r>
            <a:rPr lang="en-GB" sz="1400" kern="1200" dirty="0" smtClean="0"/>
            <a:t> - </a:t>
          </a:r>
          <a:r>
            <a:rPr lang="en-US" sz="1400" kern="1200" dirty="0" smtClean="0"/>
            <a:t>manufacturing cool packs for sports injuries, or cooling packs for insulated food carriers</a:t>
          </a:r>
          <a:endParaRPr lang="en-GB" sz="1400" kern="1200" dirty="0"/>
        </a:p>
      </dsp:txBody>
      <dsp:txXfrm>
        <a:off x="3157598" y="3739079"/>
        <a:ext cx="2814306" cy="1051206"/>
      </dsp:txXfrm>
    </dsp:sp>
    <dsp:sp modelId="{6BDFF737-025C-4A5D-83BD-ACE3C6A87407}">
      <dsp:nvSpPr>
        <dsp:cNvPr id="0" name=""/>
        <dsp:cNvSpPr/>
      </dsp:nvSpPr>
      <dsp:spPr>
        <a:xfrm>
          <a:off x="6246506" y="1236488"/>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CU3.3b Titrations</a:t>
          </a:r>
          <a:endParaRPr lang="en-GB" sz="2000" kern="1200" dirty="0"/>
        </a:p>
      </dsp:txBody>
      <dsp:txXfrm>
        <a:off x="6279211" y="1269193"/>
        <a:ext cx="2814306" cy="1051206"/>
      </dsp:txXfrm>
    </dsp:sp>
    <dsp:sp modelId="{D05E0A08-59F1-43ED-84D0-E8F2ED237B82}">
      <dsp:nvSpPr>
        <dsp:cNvPr id="0" name=""/>
        <dsp:cNvSpPr/>
      </dsp:nvSpPr>
      <dsp:spPr>
        <a:xfrm>
          <a:off x="6246506" y="2471431"/>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u="sng" kern="1200" dirty="0" smtClean="0"/>
            <a:t>Investigate</a:t>
          </a:r>
          <a:r>
            <a:rPr lang="en-GB" sz="1400" kern="1200" dirty="0" smtClean="0"/>
            <a:t> </a:t>
          </a:r>
          <a:r>
            <a:rPr lang="en-US" sz="1400" kern="1200" dirty="0" smtClean="0"/>
            <a:t>a factor that affects the </a:t>
          </a:r>
          <a:r>
            <a:rPr lang="en-GB" sz="1400" kern="1200" noProof="0" dirty="0" smtClean="0"/>
            <a:t>neutralisation</a:t>
          </a:r>
          <a:r>
            <a:rPr lang="en-US" sz="1400" kern="1200" dirty="0" smtClean="0"/>
            <a:t> of an acid</a:t>
          </a:r>
          <a:endParaRPr lang="en-GB" sz="1400" kern="1200" dirty="0"/>
        </a:p>
      </dsp:txBody>
      <dsp:txXfrm>
        <a:off x="6279211" y="2504136"/>
        <a:ext cx="2814306" cy="1051206"/>
      </dsp:txXfrm>
    </dsp:sp>
    <dsp:sp modelId="{590DFC0C-720A-4328-AA9A-8BD79D50CAC4}">
      <dsp:nvSpPr>
        <dsp:cNvPr id="0" name=""/>
        <dsp:cNvSpPr/>
      </dsp:nvSpPr>
      <dsp:spPr>
        <a:xfrm>
          <a:off x="6246506" y="3706374"/>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u="sng" kern="1200" dirty="0" smtClean="0"/>
            <a:t>Suggested contexts</a:t>
          </a:r>
          <a:r>
            <a:rPr lang="en-GB" sz="1400" kern="1200" dirty="0" smtClean="0"/>
            <a:t> - </a:t>
          </a:r>
          <a:r>
            <a:rPr lang="en-US" sz="1400" kern="1200" dirty="0" smtClean="0"/>
            <a:t>the use of antacids for indigestion treatments, </a:t>
          </a:r>
          <a:r>
            <a:rPr lang="en-GB" sz="1400" kern="1200" noProof="0" dirty="0" smtClean="0"/>
            <a:t>neutralisation</a:t>
          </a:r>
          <a:r>
            <a:rPr lang="en-US" sz="1400" kern="1200" dirty="0" smtClean="0"/>
            <a:t> of acid-rain polluted lakes</a:t>
          </a:r>
          <a:endParaRPr lang="en-GB" sz="1400" kern="1200" dirty="0"/>
        </a:p>
      </dsp:txBody>
      <dsp:txXfrm>
        <a:off x="6279211" y="3739079"/>
        <a:ext cx="2814306" cy="1051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8D818-EFDB-407F-B7FF-8759B067FB4E}">
      <dsp:nvSpPr>
        <dsp:cNvPr id="0" name=""/>
        <dsp:cNvSpPr/>
      </dsp:nvSpPr>
      <dsp:spPr>
        <a:xfrm>
          <a:off x="3280" y="1545"/>
          <a:ext cx="9122942"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GB" sz="5000" kern="1200" dirty="0" smtClean="0"/>
            <a:t>Physics</a:t>
          </a:r>
          <a:endParaRPr lang="en-GB" sz="5000" kern="1200" dirty="0"/>
        </a:p>
      </dsp:txBody>
      <dsp:txXfrm>
        <a:off x="35985" y="34250"/>
        <a:ext cx="9057532" cy="1051206"/>
      </dsp:txXfrm>
    </dsp:sp>
    <dsp:sp modelId="{8AECA619-459F-4937-8FF4-5F9E8835B17C}">
      <dsp:nvSpPr>
        <dsp:cNvPr id="0" name=""/>
        <dsp:cNvSpPr/>
      </dsp:nvSpPr>
      <dsp:spPr>
        <a:xfrm>
          <a:off x="3280" y="1236488"/>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PU2.3 Resistance</a:t>
          </a:r>
          <a:endParaRPr lang="en-GB" sz="2000" kern="1200" dirty="0"/>
        </a:p>
      </dsp:txBody>
      <dsp:txXfrm>
        <a:off x="35985" y="1269193"/>
        <a:ext cx="2814306" cy="1051206"/>
      </dsp:txXfrm>
    </dsp:sp>
    <dsp:sp modelId="{ADC7FAD3-C059-416F-83CE-A72C93456167}">
      <dsp:nvSpPr>
        <dsp:cNvPr id="0" name=""/>
        <dsp:cNvSpPr/>
      </dsp:nvSpPr>
      <dsp:spPr>
        <a:xfrm>
          <a:off x="3280" y="2471431"/>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u="sng" kern="1200" dirty="0" smtClean="0"/>
            <a:t>Investigate</a:t>
          </a:r>
          <a:r>
            <a:rPr lang="en-GB" sz="1600" kern="1200" dirty="0" smtClean="0"/>
            <a:t> </a:t>
          </a:r>
          <a:r>
            <a:rPr lang="en-US" sz="1600" kern="1200" dirty="0" smtClean="0"/>
            <a:t>a factor that may affect the resistance of a filament bulb</a:t>
          </a:r>
          <a:endParaRPr lang="en-GB" sz="1600" kern="1200" dirty="0"/>
        </a:p>
      </dsp:txBody>
      <dsp:txXfrm>
        <a:off x="35985" y="2504136"/>
        <a:ext cx="2814306" cy="1051206"/>
      </dsp:txXfrm>
    </dsp:sp>
    <dsp:sp modelId="{1257033D-108F-4161-8ECA-3160FEEA8651}">
      <dsp:nvSpPr>
        <dsp:cNvPr id="0" name=""/>
        <dsp:cNvSpPr/>
      </dsp:nvSpPr>
      <dsp:spPr>
        <a:xfrm>
          <a:off x="3280" y="3706374"/>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u="sng" kern="1200" dirty="0" smtClean="0"/>
            <a:t>Suggested contexts</a:t>
          </a:r>
          <a:r>
            <a:rPr lang="en-GB" sz="1600" kern="1200" dirty="0" smtClean="0"/>
            <a:t> - </a:t>
          </a:r>
          <a:r>
            <a:rPr lang="en-US" sz="1600" kern="1200" dirty="0" smtClean="0"/>
            <a:t>filament lamps in homes, car headlamps or torch bulbs</a:t>
          </a:r>
          <a:endParaRPr lang="en-GB" sz="1600" kern="1200" dirty="0"/>
        </a:p>
      </dsp:txBody>
      <dsp:txXfrm>
        <a:off x="35985" y="3739079"/>
        <a:ext cx="2814306" cy="1051206"/>
      </dsp:txXfrm>
    </dsp:sp>
    <dsp:sp modelId="{A411E003-B3EC-4A96-A8FB-059E51E4A406}">
      <dsp:nvSpPr>
        <dsp:cNvPr id="0" name=""/>
        <dsp:cNvSpPr/>
      </dsp:nvSpPr>
      <dsp:spPr>
        <a:xfrm>
          <a:off x="3124893" y="1236488"/>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PU3.3a Transformers</a:t>
          </a:r>
          <a:endParaRPr lang="en-GB" sz="2000" kern="1200" dirty="0"/>
        </a:p>
      </dsp:txBody>
      <dsp:txXfrm>
        <a:off x="3157598" y="1269193"/>
        <a:ext cx="2814306" cy="1051206"/>
      </dsp:txXfrm>
    </dsp:sp>
    <dsp:sp modelId="{6F250F4B-17DC-47B4-BA74-30FDDCEF6AE8}">
      <dsp:nvSpPr>
        <dsp:cNvPr id="0" name=""/>
        <dsp:cNvSpPr/>
      </dsp:nvSpPr>
      <dsp:spPr>
        <a:xfrm>
          <a:off x="3124893" y="2471431"/>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u="sng" kern="1200" dirty="0" smtClean="0"/>
            <a:t>Investigate</a:t>
          </a:r>
          <a:r>
            <a:rPr lang="en-GB" sz="1600" kern="1200" dirty="0" smtClean="0"/>
            <a:t> </a:t>
          </a:r>
          <a:r>
            <a:rPr lang="en-US" sz="1600" kern="1200" dirty="0" smtClean="0"/>
            <a:t>a factor that may affect the potential difference across the secondary coil of a transformer</a:t>
          </a:r>
          <a:endParaRPr lang="en-GB" sz="1600" kern="1200" dirty="0"/>
        </a:p>
      </dsp:txBody>
      <dsp:txXfrm>
        <a:off x="3157598" y="2504136"/>
        <a:ext cx="2814306" cy="1051206"/>
      </dsp:txXfrm>
    </dsp:sp>
    <dsp:sp modelId="{823DE873-30F8-4E20-BC8A-F69E3A272F10}">
      <dsp:nvSpPr>
        <dsp:cNvPr id="0" name=""/>
        <dsp:cNvSpPr/>
      </dsp:nvSpPr>
      <dsp:spPr>
        <a:xfrm>
          <a:off x="3124893" y="3706374"/>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u="sng" kern="1200" dirty="0" smtClean="0"/>
            <a:t>Suggested contexts</a:t>
          </a:r>
          <a:r>
            <a:rPr lang="en-GB" sz="1600" kern="1200" dirty="0" smtClean="0"/>
            <a:t> - transformers for doorbells, mobile phones or laptops</a:t>
          </a:r>
          <a:endParaRPr lang="en-GB" sz="1600" kern="1200" dirty="0"/>
        </a:p>
      </dsp:txBody>
      <dsp:txXfrm>
        <a:off x="3157598" y="3739079"/>
        <a:ext cx="2814306" cy="1051206"/>
      </dsp:txXfrm>
    </dsp:sp>
    <dsp:sp modelId="{6CD35A29-877F-4107-9E99-2C23E720621B}">
      <dsp:nvSpPr>
        <dsp:cNvPr id="0" name=""/>
        <dsp:cNvSpPr/>
      </dsp:nvSpPr>
      <dsp:spPr>
        <a:xfrm>
          <a:off x="6246506" y="1236488"/>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PU3.3b Electromagnets</a:t>
          </a:r>
          <a:endParaRPr lang="en-GB" sz="2000" kern="1200" dirty="0"/>
        </a:p>
      </dsp:txBody>
      <dsp:txXfrm>
        <a:off x="6279211" y="1269193"/>
        <a:ext cx="2814306" cy="1051206"/>
      </dsp:txXfrm>
    </dsp:sp>
    <dsp:sp modelId="{AF8A23C1-5330-4853-ADAF-589162C2D7D3}">
      <dsp:nvSpPr>
        <dsp:cNvPr id="0" name=""/>
        <dsp:cNvSpPr/>
      </dsp:nvSpPr>
      <dsp:spPr>
        <a:xfrm>
          <a:off x="6246506" y="2471431"/>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u="sng" kern="1200" dirty="0" smtClean="0"/>
            <a:t>Investigate</a:t>
          </a:r>
          <a:r>
            <a:rPr lang="en-GB" sz="1600" kern="1200" dirty="0" smtClean="0"/>
            <a:t> </a:t>
          </a:r>
          <a:r>
            <a:rPr lang="en-US" sz="1600" kern="1200" dirty="0" smtClean="0"/>
            <a:t>a factor that may affect the strength of an electromagnet</a:t>
          </a:r>
          <a:endParaRPr lang="en-GB" sz="1600" kern="1200" dirty="0"/>
        </a:p>
      </dsp:txBody>
      <dsp:txXfrm>
        <a:off x="6279211" y="2504136"/>
        <a:ext cx="2814306" cy="1051206"/>
      </dsp:txXfrm>
    </dsp:sp>
    <dsp:sp modelId="{EEF6B107-F5E0-4A7E-A03B-30C131E7C11E}">
      <dsp:nvSpPr>
        <dsp:cNvPr id="0" name=""/>
        <dsp:cNvSpPr/>
      </dsp:nvSpPr>
      <dsp:spPr>
        <a:xfrm>
          <a:off x="6246506" y="3706374"/>
          <a:ext cx="2879716" cy="11166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u="sng" kern="1200" dirty="0" smtClean="0"/>
            <a:t>Suggested contexts</a:t>
          </a:r>
          <a:r>
            <a:rPr lang="en-GB" sz="1600" kern="1200" dirty="0" smtClean="0"/>
            <a:t> - </a:t>
          </a:r>
          <a:r>
            <a:rPr lang="en-US" sz="1600" kern="1200" dirty="0" smtClean="0"/>
            <a:t>electromagnetic cranes, relays or magnetic door bolts</a:t>
          </a:r>
          <a:endParaRPr lang="en-GB" sz="1600" kern="1200" dirty="0"/>
        </a:p>
      </dsp:txBody>
      <dsp:txXfrm>
        <a:off x="6279211" y="3739079"/>
        <a:ext cx="2814306" cy="10512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1D2C59-8754-44C9-8C9B-6671AB4EB44D}" type="datetimeFigureOut">
              <a:rPr lang="en-GB" smtClean="0"/>
              <a:t>29/09/2013</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9E461-9105-4E9D-846D-A3904F1DB745}" type="slidenum">
              <a:rPr lang="en-GB" smtClean="0"/>
              <a:t>‹#›</a:t>
            </a:fld>
            <a:endParaRPr lang="en-GB"/>
          </a:p>
        </p:txBody>
      </p:sp>
    </p:spTree>
    <p:extLst>
      <p:ext uri="{BB962C8B-B14F-4D97-AF65-F5344CB8AC3E}">
        <p14:creationId xmlns:p14="http://schemas.microsoft.com/office/powerpoint/2010/main" val="387034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A9E461-9105-4E9D-846D-A3904F1DB745}" type="slidenum">
              <a:rPr lang="en-GB" smtClean="0"/>
              <a:t>10</a:t>
            </a:fld>
            <a:endParaRPr lang="en-GB"/>
          </a:p>
        </p:txBody>
      </p:sp>
    </p:spTree>
    <p:extLst>
      <p:ext uri="{BB962C8B-B14F-4D97-AF65-F5344CB8AC3E}">
        <p14:creationId xmlns:p14="http://schemas.microsoft.com/office/powerpoint/2010/main" val="931077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A9E461-9105-4E9D-846D-A3904F1DB745}" type="slidenum">
              <a:rPr lang="en-GB" smtClean="0"/>
              <a:t>11</a:t>
            </a:fld>
            <a:endParaRPr lang="en-GB"/>
          </a:p>
        </p:txBody>
      </p:sp>
    </p:spTree>
    <p:extLst>
      <p:ext uri="{BB962C8B-B14F-4D97-AF65-F5344CB8AC3E}">
        <p14:creationId xmlns:p14="http://schemas.microsoft.com/office/powerpoint/2010/main" val="705026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A9E461-9105-4E9D-846D-A3904F1DB745}" type="slidenum">
              <a:rPr lang="en-GB" smtClean="0"/>
              <a:t>14</a:t>
            </a:fld>
            <a:endParaRPr lang="en-GB"/>
          </a:p>
        </p:txBody>
      </p:sp>
    </p:spTree>
    <p:extLst>
      <p:ext uri="{BB962C8B-B14F-4D97-AF65-F5344CB8AC3E}">
        <p14:creationId xmlns:p14="http://schemas.microsoft.com/office/powerpoint/2010/main" val="202203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A9E461-9105-4E9D-846D-A3904F1DB745}" type="slidenum">
              <a:rPr lang="en-GB" smtClean="0"/>
              <a:t>29</a:t>
            </a:fld>
            <a:endParaRPr lang="en-GB"/>
          </a:p>
        </p:txBody>
      </p:sp>
    </p:spTree>
    <p:extLst>
      <p:ext uri="{BB962C8B-B14F-4D97-AF65-F5344CB8AC3E}">
        <p14:creationId xmlns:p14="http://schemas.microsoft.com/office/powerpoint/2010/main" val="2110547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A9E461-9105-4E9D-846D-A3904F1DB745}" type="slidenum">
              <a:rPr lang="en-GB" smtClean="0"/>
              <a:t>44</a:t>
            </a:fld>
            <a:endParaRPr lang="en-GB"/>
          </a:p>
        </p:txBody>
      </p:sp>
    </p:spTree>
    <p:extLst>
      <p:ext uri="{BB962C8B-B14F-4D97-AF65-F5344CB8AC3E}">
        <p14:creationId xmlns:p14="http://schemas.microsoft.com/office/powerpoint/2010/main" val="2813616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A9E461-9105-4E9D-846D-A3904F1DB745}" type="slidenum">
              <a:rPr lang="en-GB" smtClean="0"/>
              <a:t>47</a:t>
            </a:fld>
            <a:endParaRPr lang="en-GB"/>
          </a:p>
        </p:txBody>
      </p:sp>
    </p:spTree>
    <p:extLst>
      <p:ext uri="{BB962C8B-B14F-4D97-AF65-F5344CB8AC3E}">
        <p14:creationId xmlns:p14="http://schemas.microsoft.com/office/powerpoint/2010/main" val="2509308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A9E461-9105-4E9D-846D-A3904F1DB745}" type="slidenum">
              <a:rPr lang="en-GB" smtClean="0"/>
              <a:t>68</a:t>
            </a:fld>
            <a:endParaRPr lang="en-GB"/>
          </a:p>
        </p:txBody>
      </p:sp>
    </p:spTree>
    <p:extLst>
      <p:ext uri="{BB962C8B-B14F-4D97-AF65-F5344CB8AC3E}">
        <p14:creationId xmlns:p14="http://schemas.microsoft.com/office/powerpoint/2010/main" val="279862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A9E461-9105-4E9D-846D-A3904F1DB745}" type="slidenum">
              <a:rPr lang="en-GB" smtClean="0"/>
              <a:t>76</a:t>
            </a:fld>
            <a:endParaRPr lang="en-GB"/>
          </a:p>
        </p:txBody>
      </p:sp>
    </p:spTree>
    <p:extLst>
      <p:ext uri="{BB962C8B-B14F-4D97-AF65-F5344CB8AC3E}">
        <p14:creationId xmlns:p14="http://schemas.microsoft.com/office/powerpoint/2010/main" val="3266052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B1E5B70-FB61-4AA4-BB06-C41F1DA102E4}" type="datetimeFigureOut">
              <a:rPr lang="en-GB" smtClean="0"/>
              <a:t>29/09/2013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9078342-4716-4A86-8DA9-C923EE7A4CF1}" type="slidenum">
              <a:rPr lang="en-GB" smtClean="0"/>
              <a:t>‹#›</a:t>
            </a:fld>
            <a:endParaRPr lang="en-GB" dirty="0"/>
          </a:p>
        </p:txBody>
      </p:sp>
    </p:spTree>
    <p:extLst>
      <p:ext uri="{BB962C8B-B14F-4D97-AF65-F5344CB8AC3E}">
        <p14:creationId xmlns:p14="http://schemas.microsoft.com/office/powerpoint/2010/main" val="161405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1E5B70-FB61-4AA4-BB06-C41F1DA102E4}" type="datetimeFigureOut">
              <a:rPr lang="en-GB" smtClean="0"/>
              <a:t>29/09/2013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9078342-4716-4A86-8DA9-C923EE7A4CF1}" type="slidenum">
              <a:rPr lang="en-GB" smtClean="0"/>
              <a:t>‹#›</a:t>
            </a:fld>
            <a:endParaRPr lang="en-GB" dirty="0"/>
          </a:p>
        </p:txBody>
      </p:sp>
    </p:spTree>
    <p:extLst>
      <p:ext uri="{BB962C8B-B14F-4D97-AF65-F5344CB8AC3E}">
        <p14:creationId xmlns:p14="http://schemas.microsoft.com/office/powerpoint/2010/main" val="991985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1E5B70-FB61-4AA4-BB06-C41F1DA102E4}" type="datetimeFigureOut">
              <a:rPr lang="en-GB" smtClean="0"/>
              <a:t>29/09/2013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9078342-4716-4A86-8DA9-C923EE7A4CF1}" type="slidenum">
              <a:rPr lang="en-GB" smtClean="0"/>
              <a:t>‹#›</a:t>
            </a:fld>
            <a:endParaRPr lang="en-GB" dirty="0"/>
          </a:p>
        </p:txBody>
      </p:sp>
    </p:spTree>
    <p:extLst>
      <p:ext uri="{BB962C8B-B14F-4D97-AF65-F5344CB8AC3E}">
        <p14:creationId xmlns:p14="http://schemas.microsoft.com/office/powerpoint/2010/main" val="76126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B1E5B70-FB61-4AA4-BB06-C41F1DA102E4}" type="datetimeFigureOut">
              <a:rPr lang="en-GB" smtClean="0"/>
              <a:t>29/09/2013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9078342-4716-4A86-8DA9-C923EE7A4CF1}" type="slidenum">
              <a:rPr lang="en-GB" smtClean="0"/>
              <a:t>‹#›</a:t>
            </a:fld>
            <a:endParaRPr lang="en-GB" dirty="0"/>
          </a:p>
        </p:txBody>
      </p:sp>
    </p:spTree>
    <p:extLst>
      <p:ext uri="{BB962C8B-B14F-4D97-AF65-F5344CB8AC3E}">
        <p14:creationId xmlns:p14="http://schemas.microsoft.com/office/powerpoint/2010/main" val="1608265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1E5B70-FB61-4AA4-BB06-C41F1DA102E4}" type="datetimeFigureOut">
              <a:rPr lang="en-GB" smtClean="0"/>
              <a:t>29/09/2013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9078342-4716-4A86-8DA9-C923EE7A4CF1}" type="slidenum">
              <a:rPr lang="en-GB" smtClean="0"/>
              <a:t>‹#›</a:t>
            </a:fld>
            <a:endParaRPr lang="en-GB" dirty="0"/>
          </a:p>
        </p:txBody>
      </p:sp>
    </p:spTree>
    <p:extLst>
      <p:ext uri="{BB962C8B-B14F-4D97-AF65-F5344CB8AC3E}">
        <p14:creationId xmlns:p14="http://schemas.microsoft.com/office/powerpoint/2010/main" val="46533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B1E5B70-FB61-4AA4-BB06-C41F1DA102E4}" type="datetimeFigureOut">
              <a:rPr lang="en-GB" smtClean="0"/>
              <a:t>29/09/2013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9078342-4716-4A86-8DA9-C923EE7A4CF1}" type="slidenum">
              <a:rPr lang="en-GB" smtClean="0"/>
              <a:t>‹#›</a:t>
            </a:fld>
            <a:endParaRPr lang="en-GB" dirty="0"/>
          </a:p>
        </p:txBody>
      </p:sp>
    </p:spTree>
    <p:extLst>
      <p:ext uri="{BB962C8B-B14F-4D97-AF65-F5344CB8AC3E}">
        <p14:creationId xmlns:p14="http://schemas.microsoft.com/office/powerpoint/2010/main" val="155411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B1E5B70-FB61-4AA4-BB06-C41F1DA102E4}" type="datetimeFigureOut">
              <a:rPr lang="en-GB" smtClean="0"/>
              <a:t>29/09/2013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9078342-4716-4A86-8DA9-C923EE7A4CF1}" type="slidenum">
              <a:rPr lang="en-GB" smtClean="0"/>
              <a:t>‹#›</a:t>
            </a:fld>
            <a:endParaRPr lang="en-GB" dirty="0"/>
          </a:p>
        </p:txBody>
      </p:sp>
    </p:spTree>
    <p:extLst>
      <p:ext uri="{BB962C8B-B14F-4D97-AF65-F5344CB8AC3E}">
        <p14:creationId xmlns:p14="http://schemas.microsoft.com/office/powerpoint/2010/main" val="226477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B1E5B70-FB61-4AA4-BB06-C41F1DA102E4}" type="datetimeFigureOut">
              <a:rPr lang="en-GB" smtClean="0"/>
              <a:t>29/09/2013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9078342-4716-4A86-8DA9-C923EE7A4CF1}" type="slidenum">
              <a:rPr lang="en-GB" smtClean="0"/>
              <a:t>‹#›</a:t>
            </a:fld>
            <a:endParaRPr lang="en-GB" dirty="0"/>
          </a:p>
        </p:txBody>
      </p:sp>
    </p:spTree>
    <p:extLst>
      <p:ext uri="{BB962C8B-B14F-4D97-AF65-F5344CB8AC3E}">
        <p14:creationId xmlns:p14="http://schemas.microsoft.com/office/powerpoint/2010/main" val="1591714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5B70-FB61-4AA4-BB06-C41F1DA102E4}" type="datetimeFigureOut">
              <a:rPr lang="en-GB" smtClean="0"/>
              <a:t>29/09/2013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9078342-4716-4A86-8DA9-C923EE7A4CF1}" type="slidenum">
              <a:rPr lang="en-GB" smtClean="0"/>
              <a:t>‹#›</a:t>
            </a:fld>
            <a:endParaRPr lang="en-GB" dirty="0"/>
          </a:p>
        </p:txBody>
      </p:sp>
    </p:spTree>
    <p:extLst>
      <p:ext uri="{BB962C8B-B14F-4D97-AF65-F5344CB8AC3E}">
        <p14:creationId xmlns:p14="http://schemas.microsoft.com/office/powerpoint/2010/main" val="107441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E5B70-FB61-4AA4-BB06-C41F1DA102E4}" type="datetimeFigureOut">
              <a:rPr lang="en-GB" smtClean="0"/>
              <a:t>29/09/2013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9078342-4716-4A86-8DA9-C923EE7A4CF1}" type="slidenum">
              <a:rPr lang="en-GB" smtClean="0"/>
              <a:t>‹#›</a:t>
            </a:fld>
            <a:endParaRPr lang="en-GB" dirty="0"/>
          </a:p>
        </p:txBody>
      </p:sp>
    </p:spTree>
    <p:extLst>
      <p:ext uri="{BB962C8B-B14F-4D97-AF65-F5344CB8AC3E}">
        <p14:creationId xmlns:p14="http://schemas.microsoft.com/office/powerpoint/2010/main" val="3628991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E5B70-FB61-4AA4-BB06-C41F1DA102E4}" type="datetimeFigureOut">
              <a:rPr lang="en-GB" smtClean="0"/>
              <a:t>29/09/2013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9078342-4716-4A86-8DA9-C923EE7A4CF1}" type="slidenum">
              <a:rPr lang="en-GB" smtClean="0"/>
              <a:t>‹#›</a:t>
            </a:fld>
            <a:endParaRPr lang="en-GB" dirty="0"/>
          </a:p>
        </p:txBody>
      </p:sp>
    </p:spTree>
    <p:extLst>
      <p:ext uri="{BB962C8B-B14F-4D97-AF65-F5344CB8AC3E}">
        <p14:creationId xmlns:p14="http://schemas.microsoft.com/office/powerpoint/2010/main" val="145697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5B70-FB61-4AA4-BB06-C41F1DA102E4}" type="datetimeFigureOut">
              <a:rPr lang="en-GB" smtClean="0"/>
              <a:t>29/09/2013</a:t>
            </a:fld>
            <a:endParaRPr lang="en-GB"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78342-4716-4A86-8DA9-C923EE7A4CF1}" type="slidenum">
              <a:rPr lang="en-GB" smtClean="0"/>
              <a:t>‹#›</a:t>
            </a:fld>
            <a:endParaRPr lang="en-GB" dirty="0"/>
          </a:p>
        </p:txBody>
      </p:sp>
    </p:spTree>
    <p:extLst>
      <p:ext uri="{BB962C8B-B14F-4D97-AF65-F5344CB8AC3E}">
        <p14:creationId xmlns:p14="http://schemas.microsoft.com/office/powerpoint/2010/main" val="786356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emf"/><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emf"/><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2.emf"/><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1.emf"/></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sz="half" idx="1"/>
          </p:nvPr>
        </p:nvSpPr>
        <p:spPr/>
        <p:txBody>
          <a:bodyPr>
            <a:normAutofit fontScale="92500" lnSpcReduction="20000"/>
          </a:bodyPr>
          <a:lstStyle/>
          <a:p>
            <a:r>
              <a:rPr lang="en-GB" dirty="0" smtClean="0"/>
              <a:t>An ISA is the Controlled Assessment Unit for Science.</a:t>
            </a:r>
          </a:p>
          <a:p>
            <a:r>
              <a:rPr lang="en-GB" dirty="0" smtClean="0"/>
              <a:t>It is worth 25% of your GCSE.</a:t>
            </a:r>
          </a:p>
          <a:p>
            <a:r>
              <a:rPr lang="en-GB" dirty="0" smtClean="0"/>
              <a:t>There is no tier of assessment so grades range from U - A*.</a:t>
            </a:r>
          </a:p>
          <a:p>
            <a:r>
              <a:rPr lang="en-GB" dirty="0" smtClean="0"/>
              <a:t>You only need to complete one ISA per GCSE but there are three available ISA’s for each GCSE.</a:t>
            </a:r>
          </a:p>
        </p:txBody>
      </p:sp>
      <p:sp>
        <p:nvSpPr>
          <p:cNvPr id="5" name="Content Placeholder 4"/>
          <p:cNvSpPr>
            <a:spLocks noGrp="1"/>
          </p:cNvSpPr>
          <p:nvPr>
            <p:ph sz="half" idx="2"/>
          </p:nvPr>
        </p:nvSpPr>
        <p:spPr/>
        <p:txBody>
          <a:bodyPr>
            <a:normAutofit fontScale="92500" lnSpcReduction="20000"/>
          </a:bodyPr>
          <a:lstStyle/>
          <a:p>
            <a:r>
              <a:rPr lang="en-GB" dirty="0" smtClean="0"/>
              <a:t>Each ISA is made up of 4 parts</a:t>
            </a:r>
          </a:p>
          <a:p>
            <a:pPr lvl="1"/>
            <a:r>
              <a:rPr lang="en-GB" dirty="0" smtClean="0"/>
              <a:t>Research</a:t>
            </a:r>
          </a:p>
          <a:p>
            <a:pPr lvl="1"/>
            <a:r>
              <a:rPr lang="en-GB" dirty="0" smtClean="0"/>
              <a:t>Section 1 exam</a:t>
            </a:r>
          </a:p>
          <a:p>
            <a:pPr lvl="1"/>
            <a:r>
              <a:rPr lang="en-GB" dirty="0" smtClean="0"/>
              <a:t>Practical</a:t>
            </a:r>
          </a:p>
          <a:p>
            <a:pPr lvl="1"/>
            <a:r>
              <a:rPr lang="en-GB" dirty="0" smtClean="0"/>
              <a:t>Section 2 exam</a:t>
            </a:r>
          </a:p>
          <a:p>
            <a:r>
              <a:rPr lang="en-GB" dirty="0" smtClean="0"/>
              <a:t>ISA’s are done in lesson time and take approximately 7 lessons.</a:t>
            </a:r>
          </a:p>
          <a:p>
            <a:r>
              <a:rPr lang="en-GB" dirty="0" smtClean="0"/>
              <a:t>Your best ISA grade will be the mark sent to the exam board.</a:t>
            </a:r>
            <a:endParaRPr lang="en-GB" dirty="0"/>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682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2</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GB" sz="2700" kern="1200" dirty="0" smtClean="0"/>
                <a:t>Planning and preparation</a:t>
              </a:r>
              <a:endParaRPr lang="en-GB" sz="2700" kern="1200" dirty="0"/>
            </a:p>
          </p:txBody>
        </p:sp>
      </p:grpSp>
      <p:sp>
        <p:nvSpPr>
          <p:cNvPr id="60" name="Content Placeholder 3"/>
          <p:cNvSpPr>
            <a:spLocks noGrp="1"/>
          </p:cNvSpPr>
          <p:nvPr>
            <p:ph idx="1"/>
          </p:nvPr>
        </p:nvSpPr>
        <p:spPr>
          <a:xfrm>
            <a:off x="495300" y="2420888"/>
            <a:ext cx="8915400" cy="3801041"/>
          </a:xfrm>
        </p:spPr>
        <p:style>
          <a:lnRef idx="2">
            <a:schemeClr val="dk1"/>
          </a:lnRef>
          <a:fillRef idx="1">
            <a:schemeClr val="lt1"/>
          </a:fillRef>
          <a:effectRef idx="0">
            <a:schemeClr val="dk1"/>
          </a:effectRef>
          <a:fontRef idx="minor">
            <a:schemeClr val="dk1"/>
          </a:fontRef>
        </p:style>
        <p:txBody>
          <a:bodyPr>
            <a:spAutoFit/>
          </a:bodyPr>
          <a:lstStyle/>
          <a:p>
            <a:pPr marL="0" indent="0">
              <a:spcBef>
                <a:spcPts val="600"/>
              </a:spcBef>
              <a:buNone/>
            </a:pPr>
            <a:r>
              <a:rPr lang="en-GB" sz="1400" b="1" dirty="0" smtClean="0"/>
              <a:t>Research:</a:t>
            </a:r>
          </a:p>
          <a:p>
            <a:pPr marL="90000" indent="-90000">
              <a:spcBef>
                <a:spcPts val="600"/>
              </a:spcBef>
            </a:pPr>
            <a:r>
              <a:rPr lang="en-GB" sz="1400" dirty="0" smtClean="0"/>
              <a:t>Once you have been given the context of the investigation you will need to research:</a:t>
            </a:r>
          </a:p>
          <a:p>
            <a:pPr marL="490050" lvl="1" indent="-90000">
              <a:spcBef>
                <a:spcPts val="600"/>
              </a:spcBef>
            </a:pPr>
            <a:r>
              <a:rPr lang="en-GB" sz="1400" dirty="0" smtClean="0"/>
              <a:t>one </a:t>
            </a:r>
            <a:r>
              <a:rPr lang="en-GB" sz="1400" dirty="0"/>
              <a:t>or </a:t>
            </a:r>
            <a:r>
              <a:rPr lang="en-GB" sz="1400" dirty="0" smtClean="0"/>
              <a:t>two possible </a:t>
            </a:r>
            <a:r>
              <a:rPr lang="en-GB" sz="1400" dirty="0"/>
              <a:t>methods of carrying out </a:t>
            </a:r>
            <a:r>
              <a:rPr lang="en-GB" sz="1400" dirty="0" smtClean="0"/>
              <a:t>the investigation</a:t>
            </a:r>
            <a:endParaRPr lang="en-GB" sz="1400" dirty="0"/>
          </a:p>
          <a:p>
            <a:pPr marL="490050" lvl="1" indent="-90000">
              <a:spcBef>
                <a:spcPts val="600"/>
              </a:spcBef>
            </a:pPr>
            <a:r>
              <a:rPr lang="en-GB" sz="1400" dirty="0" smtClean="0"/>
              <a:t>the context </a:t>
            </a:r>
            <a:r>
              <a:rPr lang="en-GB" sz="1400" dirty="0"/>
              <a:t>that has been set </a:t>
            </a:r>
          </a:p>
          <a:p>
            <a:pPr marL="490050" lvl="1" indent="-90000">
              <a:spcBef>
                <a:spcPts val="600"/>
              </a:spcBef>
            </a:pPr>
            <a:r>
              <a:rPr lang="en-GB" sz="1400" dirty="0" smtClean="0"/>
              <a:t>any health and </a:t>
            </a:r>
            <a:r>
              <a:rPr lang="en-GB" sz="1400" dirty="0"/>
              <a:t>safety issues with the method(s</a:t>
            </a:r>
            <a:r>
              <a:rPr lang="en-GB" sz="1400" dirty="0" smtClean="0"/>
              <a:t>)</a:t>
            </a:r>
          </a:p>
          <a:p>
            <a:pPr marL="90000" indent="-90000">
              <a:spcBef>
                <a:spcPts val="600"/>
              </a:spcBef>
            </a:pPr>
            <a:r>
              <a:rPr lang="en-GB" sz="1400" dirty="0" smtClean="0"/>
              <a:t>These research notes must be written on the </a:t>
            </a:r>
            <a:r>
              <a:rPr lang="en-GB" sz="1400" dirty="0"/>
              <a:t>Candidate Research notes </a:t>
            </a:r>
            <a:r>
              <a:rPr lang="en-GB" sz="1400" dirty="0" smtClean="0"/>
              <a:t>sheet provided by AQA</a:t>
            </a:r>
          </a:p>
          <a:p>
            <a:pPr marL="90000" indent="-90000">
              <a:spcBef>
                <a:spcPts val="600"/>
              </a:spcBef>
            </a:pPr>
            <a:r>
              <a:rPr lang="en-GB" sz="1400" dirty="0" smtClean="0"/>
              <a:t>Your research should take no more than 3 hours, including homework. In an Additional Science ISA or Separate Science ISA you will also need to use some of this time to come up with a hypothesis.</a:t>
            </a:r>
          </a:p>
          <a:p>
            <a:pPr marL="90000" indent="-90000">
              <a:spcBef>
                <a:spcPts val="600"/>
              </a:spcBef>
            </a:pPr>
            <a:r>
              <a:rPr lang="en-GB" sz="1400" dirty="0" smtClean="0"/>
              <a:t>Your teacher will check your notes before you take the Section 1 exam to ensure you have not included an prohibited information.</a:t>
            </a:r>
          </a:p>
          <a:p>
            <a:pPr marL="90000" indent="-90000">
              <a:spcBef>
                <a:spcPts val="600"/>
              </a:spcBef>
            </a:pPr>
            <a:endParaRPr lang="en-GB" sz="1400" dirty="0"/>
          </a:p>
          <a:p>
            <a:pPr marL="0" indent="0">
              <a:spcBef>
                <a:spcPts val="600"/>
              </a:spcBef>
              <a:buNone/>
            </a:pPr>
            <a:r>
              <a:rPr lang="en-GB" sz="1400" i="1" dirty="0" smtClean="0"/>
              <a:t>Remember these are only supposed to be brief notes but they should include information on the factors </a:t>
            </a:r>
            <a:r>
              <a:rPr lang="en-GB" sz="1400" i="1" dirty="0"/>
              <a:t>such as the range, interval and number of repeat readings that </a:t>
            </a:r>
            <a:r>
              <a:rPr lang="en-GB" sz="1400" i="1" dirty="0" smtClean="0"/>
              <a:t>you </a:t>
            </a:r>
            <a:r>
              <a:rPr lang="en-GB" sz="1400" i="1" dirty="0"/>
              <a:t>should take, and </a:t>
            </a:r>
            <a:r>
              <a:rPr lang="en-GB" sz="1400" i="1" dirty="0" smtClean="0"/>
              <a:t>the variables </a:t>
            </a:r>
            <a:r>
              <a:rPr lang="en-GB" sz="1400" i="1" dirty="0"/>
              <a:t>that need to be </a:t>
            </a:r>
            <a:r>
              <a:rPr lang="en-GB" sz="1400" i="1" dirty="0" smtClean="0"/>
              <a:t>controlled.</a:t>
            </a:r>
          </a:p>
        </p:txBody>
      </p:sp>
    </p:spTree>
    <p:extLst>
      <p:ext uri="{BB962C8B-B14F-4D97-AF65-F5344CB8AC3E}">
        <p14:creationId xmlns:p14="http://schemas.microsoft.com/office/powerpoint/2010/main" val="302895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52500" y="1556792"/>
            <a:ext cx="518332" cy="740472"/>
            <a:chOff x="0" y="1314297"/>
            <a:chExt cx="518332" cy="740472"/>
          </a:xfrm>
        </p:grpSpPr>
        <p:sp>
          <p:nvSpPr>
            <p:cNvPr id="25" name="Chevron 24"/>
            <p:cNvSpPr/>
            <p:nvPr/>
          </p:nvSpPr>
          <p:spPr>
            <a:xfrm rot="5400000">
              <a:off x="-111070" y="1425367"/>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hevron 4"/>
            <p:cNvSpPr/>
            <p:nvPr/>
          </p:nvSpPr>
          <p:spPr>
            <a:xfrm>
              <a:off x="1" y="1573463"/>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22" name="Group 21"/>
          <p:cNvGrpSpPr/>
          <p:nvPr/>
        </p:nvGrpSpPr>
        <p:grpSpPr>
          <a:xfrm>
            <a:off x="970831" y="1556792"/>
            <a:ext cx="8482668" cy="481307"/>
            <a:chOff x="518331" y="1314297"/>
            <a:chExt cx="8482668" cy="481307"/>
          </a:xfrm>
        </p:grpSpPr>
        <p:sp>
          <p:nvSpPr>
            <p:cNvPr id="23" name="Round Same Side Corner Rectangle 22"/>
            <p:cNvSpPr/>
            <p:nvPr/>
          </p:nvSpPr>
          <p:spPr>
            <a:xfrm rot="5400000">
              <a:off x="4519011" y="-2686383"/>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 Same Side Corner Rectangle 6"/>
            <p:cNvSpPr/>
            <p:nvPr/>
          </p:nvSpPr>
          <p:spPr>
            <a:xfrm>
              <a:off x="518331" y="1337792"/>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Additional / Separate Science</a:t>
              </a:r>
            </a:p>
          </p:txBody>
        </p:sp>
      </p:grpSp>
      <p:sp>
        <p:nvSpPr>
          <p:cNvPr id="28" name="Content Placeholder 3"/>
          <p:cNvSpPr txBox="1">
            <a:spLocks/>
          </p:cNvSpPr>
          <p:nvPr/>
        </p:nvSpPr>
        <p:spPr>
          <a:xfrm>
            <a:off x="3477897" y="6183033"/>
            <a:ext cx="2950207" cy="30777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GB" sz="1400" dirty="0" smtClean="0"/>
              <a:t>All these graphs scored full marks</a:t>
            </a:r>
          </a:p>
        </p:txBody>
      </p:sp>
      <p:pic>
        <p:nvPicPr>
          <p:cNvPr id="3" name="Picture 2"/>
          <p:cNvPicPr>
            <a:picLocks noChangeAspect="1"/>
          </p:cNvPicPr>
          <p:nvPr/>
        </p:nvPicPr>
        <p:blipFill>
          <a:blip r:embed="rId3"/>
          <a:stretch>
            <a:fillRect/>
          </a:stretch>
        </p:blipFill>
        <p:spPr>
          <a:xfrm>
            <a:off x="6400285" y="2464988"/>
            <a:ext cx="3053214" cy="3558299"/>
          </a:xfrm>
          <a:prstGeom prst="rect">
            <a:avLst/>
          </a:prstGeom>
        </p:spPr>
      </p:pic>
      <p:pic>
        <p:nvPicPr>
          <p:cNvPr id="5" name="Picture 4"/>
          <p:cNvPicPr>
            <a:picLocks noChangeAspect="1"/>
          </p:cNvPicPr>
          <p:nvPr/>
        </p:nvPicPr>
        <p:blipFill>
          <a:blip r:embed="rId4"/>
          <a:stretch>
            <a:fillRect/>
          </a:stretch>
        </p:blipFill>
        <p:spPr>
          <a:xfrm>
            <a:off x="2516940" y="3143287"/>
            <a:ext cx="2313640" cy="2880000"/>
          </a:xfrm>
          <a:prstGeom prst="rect">
            <a:avLst/>
          </a:prstGeom>
        </p:spPr>
      </p:pic>
      <p:pic>
        <p:nvPicPr>
          <p:cNvPr id="4" name="Picture 3"/>
          <p:cNvPicPr>
            <a:picLocks noChangeAspect="1"/>
          </p:cNvPicPr>
          <p:nvPr/>
        </p:nvPicPr>
        <p:blipFill>
          <a:blip r:embed="rId5"/>
          <a:stretch>
            <a:fillRect/>
          </a:stretch>
        </p:blipFill>
        <p:spPr>
          <a:xfrm>
            <a:off x="3673760" y="2459287"/>
            <a:ext cx="2684095" cy="1944000"/>
          </a:xfrm>
          <a:prstGeom prst="rect">
            <a:avLst/>
          </a:prstGeom>
        </p:spPr>
      </p:pic>
      <p:pic>
        <p:nvPicPr>
          <p:cNvPr id="12" name="Picture 11"/>
          <p:cNvPicPr>
            <a:picLocks noChangeAspect="1"/>
          </p:cNvPicPr>
          <p:nvPr/>
        </p:nvPicPr>
        <p:blipFill>
          <a:blip r:embed="rId6"/>
          <a:stretch>
            <a:fillRect/>
          </a:stretch>
        </p:blipFill>
        <p:spPr>
          <a:xfrm>
            <a:off x="359307" y="2459287"/>
            <a:ext cx="2157633" cy="3564000"/>
          </a:xfrm>
          <a:prstGeom prst="rect">
            <a:avLst/>
          </a:prstGeom>
        </p:spPr>
      </p:pic>
    </p:spTree>
    <p:extLst>
      <p:ext uri="{BB962C8B-B14F-4D97-AF65-F5344CB8AC3E}">
        <p14:creationId xmlns:p14="http://schemas.microsoft.com/office/powerpoint/2010/main" val="4160794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2</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GB" sz="2700" kern="1200" dirty="0" smtClean="0"/>
                <a:t>Planning and preparation</a:t>
              </a:r>
              <a:endParaRPr lang="en-GB" sz="2700" kern="1200" dirty="0"/>
            </a:p>
          </p:txBody>
        </p:sp>
      </p:grpSp>
      <p:pic>
        <p:nvPicPr>
          <p:cNvPr id="5" name="Picture 4"/>
          <p:cNvPicPr>
            <a:picLocks noChangeAspect="1"/>
          </p:cNvPicPr>
          <p:nvPr/>
        </p:nvPicPr>
        <p:blipFill>
          <a:blip r:embed="rId4"/>
          <a:stretch>
            <a:fillRect/>
          </a:stretch>
        </p:blipFill>
        <p:spPr>
          <a:xfrm>
            <a:off x="452500" y="2399056"/>
            <a:ext cx="2801918" cy="4140000"/>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6691546" y="2399056"/>
            <a:ext cx="2761953" cy="4140000"/>
          </a:xfrm>
          <a:prstGeom prst="rect">
            <a:avLst/>
          </a:prstGeom>
          <a:ln>
            <a:solidFill>
              <a:schemeClr val="tx1"/>
            </a:solidFill>
          </a:ln>
        </p:spPr>
      </p:pic>
      <p:sp>
        <p:nvSpPr>
          <p:cNvPr id="21" name="Content Placeholder 3"/>
          <p:cNvSpPr>
            <a:spLocks noGrp="1"/>
          </p:cNvSpPr>
          <p:nvPr>
            <p:ph idx="1"/>
          </p:nvPr>
        </p:nvSpPr>
        <p:spPr>
          <a:xfrm>
            <a:off x="3368824" y="2123741"/>
            <a:ext cx="3168352" cy="634020"/>
          </a:xfr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GB" sz="800" b="1" dirty="0" smtClean="0"/>
              <a:t>Hypothesis:</a:t>
            </a:r>
          </a:p>
          <a:p>
            <a:pPr marL="0" indent="0">
              <a:buNone/>
            </a:pPr>
            <a:r>
              <a:rPr lang="en-GB" sz="800" dirty="0" smtClean="0"/>
              <a:t>For a Science A ISA you will be given the hypothesis</a:t>
            </a:r>
          </a:p>
          <a:p>
            <a:pPr marL="0" indent="0">
              <a:buNone/>
            </a:pPr>
            <a:r>
              <a:rPr lang="en-GB" sz="800" dirty="0" smtClean="0"/>
              <a:t>For an Additional Science ISA you will need to come up with a hypothesis</a:t>
            </a:r>
          </a:p>
        </p:txBody>
      </p:sp>
      <p:sp>
        <p:nvSpPr>
          <p:cNvPr id="22" name="Content Placeholder 3"/>
          <p:cNvSpPr txBox="1">
            <a:spLocks/>
          </p:cNvSpPr>
          <p:nvPr/>
        </p:nvSpPr>
        <p:spPr>
          <a:xfrm>
            <a:off x="3368823" y="2866988"/>
            <a:ext cx="3168352" cy="63402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800" b="1" dirty="0" smtClean="0"/>
              <a:t>Research sources</a:t>
            </a:r>
          </a:p>
          <a:p>
            <a:pPr marL="0" indent="0">
              <a:buNone/>
            </a:pPr>
            <a:r>
              <a:rPr lang="en-GB" sz="800" dirty="0" smtClean="0"/>
              <a:t>List all of the sources you used to carry out your research, such as books, websites or CD-ROMs.</a:t>
            </a:r>
          </a:p>
          <a:p>
            <a:pPr marL="0" indent="0">
              <a:buNone/>
            </a:pPr>
            <a:r>
              <a:rPr lang="en-GB" sz="800" dirty="0" smtClean="0"/>
              <a:t>Which source was the most useful and why?</a:t>
            </a:r>
          </a:p>
        </p:txBody>
      </p:sp>
      <p:sp>
        <p:nvSpPr>
          <p:cNvPr id="23" name="Content Placeholder 3"/>
          <p:cNvSpPr txBox="1">
            <a:spLocks/>
          </p:cNvSpPr>
          <p:nvPr/>
        </p:nvSpPr>
        <p:spPr>
          <a:xfrm>
            <a:off x="3368821" y="3602539"/>
            <a:ext cx="3168353" cy="609398"/>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800" b="1" dirty="0" smtClean="0"/>
              <a:t>Method(s)</a:t>
            </a:r>
          </a:p>
          <a:p>
            <a:pPr marL="0" indent="0">
              <a:buNone/>
            </a:pPr>
            <a:r>
              <a:rPr lang="en-US" sz="800" dirty="0" smtClean="0"/>
              <a:t>Briefly outline a possible method that could be used to collect useful data to investigate the hypothesis. Think about what you will change, what you will control and what you </a:t>
            </a:r>
            <a:r>
              <a:rPr lang="en-GB" sz="800" dirty="0" smtClean="0"/>
              <a:t>will measure.</a:t>
            </a:r>
          </a:p>
        </p:txBody>
      </p:sp>
      <p:sp>
        <p:nvSpPr>
          <p:cNvPr id="7" name="Rectangle 6"/>
          <p:cNvSpPr/>
          <p:nvPr/>
        </p:nvSpPr>
        <p:spPr>
          <a:xfrm>
            <a:off x="3368821" y="4313468"/>
            <a:ext cx="3168353" cy="707886"/>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GB" sz="800" b="1" dirty="0"/>
              <a:t>Equipment</a:t>
            </a:r>
          </a:p>
          <a:p>
            <a:r>
              <a:rPr lang="en-GB" sz="800" dirty="0"/>
              <a:t>List all the equipment you would need for your method. Think about how you will </a:t>
            </a:r>
            <a:r>
              <a:rPr lang="en-GB" sz="800" dirty="0" smtClean="0"/>
              <a:t>set your </a:t>
            </a:r>
            <a:r>
              <a:rPr lang="en-GB" sz="800" dirty="0"/>
              <a:t>investigation up and what you will need to </a:t>
            </a:r>
            <a:r>
              <a:rPr lang="en-GB" sz="800" dirty="0" smtClean="0"/>
              <a:t>measure. Select </a:t>
            </a:r>
            <a:r>
              <a:rPr lang="en-GB" sz="800" dirty="0"/>
              <a:t>the most </a:t>
            </a:r>
            <a:r>
              <a:rPr lang="en-GB" sz="800" dirty="0" smtClean="0"/>
              <a:t>suitable equipment </a:t>
            </a:r>
            <a:r>
              <a:rPr lang="en-GB" sz="800" dirty="0"/>
              <a:t>to do this.</a:t>
            </a:r>
          </a:p>
          <a:p>
            <a:r>
              <a:rPr lang="en-GB" sz="800" dirty="0"/>
              <a:t>You may want to draw a diagram.</a:t>
            </a:r>
          </a:p>
        </p:txBody>
      </p:sp>
      <p:sp>
        <p:nvSpPr>
          <p:cNvPr id="8" name="Rectangle 7"/>
          <p:cNvSpPr/>
          <p:nvPr/>
        </p:nvSpPr>
        <p:spPr>
          <a:xfrm>
            <a:off x="3368823" y="5122885"/>
            <a:ext cx="3168351"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800" b="1" dirty="0">
                <a:latin typeface="Arial-BoldMT"/>
              </a:rPr>
              <a:t>Risk assessment issues</a:t>
            </a:r>
          </a:p>
          <a:p>
            <a:r>
              <a:rPr lang="en-GB" sz="800" dirty="0">
                <a:latin typeface="ArialMT"/>
              </a:rPr>
              <a:t>Record any possible hazards in each method, and the risks they present. Explain </a:t>
            </a:r>
            <a:r>
              <a:rPr lang="en-GB" sz="800" dirty="0" smtClean="0">
                <a:latin typeface="ArialMT"/>
              </a:rPr>
              <a:t>how you </a:t>
            </a:r>
            <a:r>
              <a:rPr lang="en-GB" sz="800" dirty="0">
                <a:latin typeface="ArialMT"/>
              </a:rPr>
              <a:t>will reduce these.</a:t>
            </a:r>
          </a:p>
          <a:p>
            <a:r>
              <a:rPr lang="en-GB" sz="800" dirty="0">
                <a:latin typeface="ArialMT"/>
              </a:rPr>
              <a:t>E.g. acid is an irritant and can cause holes in clothes. To reduce this risk I will </a:t>
            </a:r>
            <a:r>
              <a:rPr lang="en-GB" sz="800" dirty="0" smtClean="0">
                <a:latin typeface="ArialMT"/>
              </a:rPr>
              <a:t>wear goggles</a:t>
            </a:r>
            <a:r>
              <a:rPr lang="en-GB" sz="800" dirty="0">
                <a:latin typeface="ArialMT"/>
              </a:rPr>
              <a:t>, wipe up spills and wash my hands.</a:t>
            </a:r>
            <a:endParaRPr lang="en-GB" sz="800" dirty="0"/>
          </a:p>
        </p:txBody>
      </p:sp>
      <p:sp>
        <p:nvSpPr>
          <p:cNvPr id="9" name="Rectangle 8"/>
          <p:cNvSpPr/>
          <p:nvPr/>
        </p:nvSpPr>
        <p:spPr>
          <a:xfrm>
            <a:off x="3368820" y="5932302"/>
            <a:ext cx="3168353"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800" b="1" dirty="0">
                <a:latin typeface="Arial-BoldMT"/>
              </a:rPr>
              <a:t>Relating the investigation to the context</a:t>
            </a:r>
          </a:p>
          <a:p>
            <a:r>
              <a:rPr lang="en-GB" sz="800" dirty="0">
                <a:latin typeface="ArialMT"/>
              </a:rPr>
              <a:t>Your teacher will describe the context in which the investigation is set</a:t>
            </a:r>
            <a:r>
              <a:rPr lang="en-GB" sz="800" dirty="0" smtClean="0">
                <a:latin typeface="ArialMT"/>
              </a:rPr>
              <a:t>. </a:t>
            </a:r>
            <a:endParaRPr lang="en-GB" sz="800" dirty="0">
              <a:latin typeface="ArialMT"/>
            </a:endParaRPr>
          </a:p>
          <a:p>
            <a:r>
              <a:rPr lang="en-GB" sz="800" dirty="0">
                <a:latin typeface="ArialMT"/>
              </a:rPr>
              <a:t>You must research this context and write down how the results of your </a:t>
            </a:r>
            <a:r>
              <a:rPr lang="en-GB" sz="800" dirty="0" smtClean="0">
                <a:latin typeface="ArialMT"/>
              </a:rPr>
              <a:t>investigation might </a:t>
            </a:r>
            <a:r>
              <a:rPr lang="en-GB" sz="800" dirty="0">
                <a:latin typeface="ArialMT"/>
              </a:rPr>
              <a:t>be useful, e.g. health and safety developments, energy efficiency, in industry, etc.</a:t>
            </a:r>
            <a:endParaRPr lang="en-GB" sz="800" dirty="0"/>
          </a:p>
        </p:txBody>
      </p:sp>
      <p:cxnSp>
        <p:nvCxnSpPr>
          <p:cNvPr id="11" name="Straight Arrow Connector 10"/>
          <p:cNvCxnSpPr>
            <a:stCxn id="21" idx="1"/>
          </p:cNvCxnSpPr>
          <p:nvPr/>
        </p:nvCxnSpPr>
        <p:spPr>
          <a:xfrm flipH="1">
            <a:off x="3254418" y="2440751"/>
            <a:ext cx="114406" cy="103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21" idx="3"/>
          </p:cNvCxnSpPr>
          <p:nvPr/>
        </p:nvCxnSpPr>
        <p:spPr>
          <a:xfrm>
            <a:off x="6537176" y="2440751"/>
            <a:ext cx="134387" cy="103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H="1" flipV="1">
            <a:off x="3254418" y="3062460"/>
            <a:ext cx="114402" cy="1215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22" idx="3"/>
          </p:cNvCxnSpPr>
          <p:nvPr/>
        </p:nvCxnSpPr>
        <p:spPr>
          <a:xfrm flipV="1">
            <a:off x="6537175" y="2925598"/>
            <a:ext cx="134388" cy="258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H="1">
            <a:off x="3254418" y="3907238"/>
            <a:ext cx="114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4" name="Straight Arrow Connector 1023"/>
          <p:cNvCxnSpPr>
            <a:stCxn id="23" idx="3"/>
          </p:cNvCxnSpPr>
          <p:nvPr/>
        </p:nvCxnSpPr>
        <p:spPr>
          <a:xfrm flipV="1">
            <a:off x="6537174" y="3602539"/>
            <a:ext cx="134389" cy="3046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28" name="Straight Arrow Connector 1027"/>
          <p:cNvCxnSpPr>
            <a:stCxn id="7" idx="1"/>
          </p:cNvCxnSpPr>
          <p:nvPr/>
        </p:nvCxnSpPr>
        <p:spPr>
          <a:xfrm flipH="1">
            <a:off x="3254418" y="4667411"/>
            <a:ext cx="11440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0" name="Straight Arrow Connector 1029"/>
          <p:cNvCxnSpPr>
            <a:stCxn id="7" idx="3"/>
          </p:cNvCxnSpPr>
          <p:nvPr/>
        </p:nvCxnSpPr>
        <p:spPr>
          <a:xfrm>
            <a:off x="6537174" y="4667411"/>
            <a:ext cx="1343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2" name="Straight Arrow Connector 1031"/>
          <p:cNvCxnSpPr>
            <a:stCxn id="8" idx="1"/>
          </p:cNvCxnSpPr>
          <p:nvPr/>
        </p:nvCxnSpPr>
        <p:spPr>
          <a:xfrm flipH="1" flipV="1">
            <a:off x="3254418" y="5402703"/>
            <a:ext cx="114405" cy="741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4" name="Straight Arrow Connector 1033"/>
          <p:cNvCxnSpPr>
            <a:stCxn id="8" idx="3"/>
          </p:cNvCxnSpPr>
          <p:nvPr/>
        </p:nvCxnSpPr>
        <p:spPr>
          <a:xfrm flipV="1">
            <a:off x="6537174" y="5402703"/>
            <a:ext cx="134389" cy="741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6" name="Straight Arrow Connector 1035"/>
          <p:cNvCxnSpPr/>
          <p:nvPr/>
        </p:nvCxnSpPr>
        <p:spPr>
          <a:xfrm flipH="1" flipV="1">
            <a:off x="3254418" y="6212119"/>
            <a:ext cx="114374" cy="888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8" name="Straight Arrow Connector 1037"/>
          <p:cNvCxnSpPr>
            <a:stCxn id="9" idx="3"/>
          </p:cNvCxnSpPr>
          <p:nvPr/>
        </p:nvCxnSpPr>
        <p:spPr>
          <a:xfrm flipV="1">
            <a:off x="6537173" y="6165304"/>
            <a:ext cx="134390" cy="1824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7796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420888"/>
            <a:ext cx="6257900" cy="1772793"/>
          </a:xfr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GB" sz="1400" b="1" dirty="0" smtClean="0">
                <a:latin typeface="Arial-BoldMT"/>
              </a:rPr>
              <a:t>Producing a blank table:</a:t>
            </a:r>
            <a:endParaRPr lang="en-GB" sz="1400" b="1" dirty="0">
              <a:latin typeface="Arial-BoldMT"/>
            </a:endParaRPr>
          </a:p>
          <a:p>
            <a:pPr marL="90000" indent="-90000"/>
            <a:r>
              <a:rPr lang="en-GB" sz="1400" dirty="0" smtClean="0"/>
              <a:t>You will </a:t>
            </a:r>
            <a:r>
              <a:rPr lang="en-GB" sz="1400" dirty="0"/>
              <a:t>be required </a:t>
            </a:r>
            <a:r>
              <a:rPr lang="en-GB" sz="1400" dirty="0" smtClean="0"/>
              <a:t>to independently </a:t>
            </a:r>
            <a:r>
              <a:rPr lang="en-GB" sz="1400" dirty="0"/>
              <a:t>produce a blank table </a:t>
            </a:r>
            <a:r>
              <a:rPr lang="en-GB" sz="1400" dirty="0" smtClean="0"/>
              <a:t>for your </a:t>
            </a:r>
            <a:r>
              <a:rPr lang="en-GB" sz="1400" dirty="0"/>
              <a:t>results. </a:t>
            </a:r>
            <a:endParaRPr lang="en-GB" sz="1400" dirty="0" smtClean="0"/>
          </a:p>
          <a:p>
            <a:pPr marL="90000" indent="-90000"/>
            <a:r>
              <a:rPr lang="en-GB" sz="1400" dirty="0" smtClean="0"/>
              <a:t>This is done under exam conditions once the research notes have been completed and before you sit your Section 1 exam</a:t>
            </a:r>
            <a:endParaRPr lang="en-GB" sz="1400" dirty="0"/>
          </a:p>
          <a:p>
            <a:pPr marL="90000" indent="-90000"/>
            <a:r>
              <a:rPr lang="en-GB" sz="1400" dirty="0" smtClean="0"/>
              <a:t>The </a:t>
            </a:r>
            <a:r>
              <a:rPr lang="en-GB" sz="1400" dirty="0"/>
              <a:t>table should be </a:t>
            </a:r>
            <a:r>
              <a:rPr lang="en-GB" sz="1400" dirty="0" smtClean="0"/>
              <a:t>able to </a:t>
            </a:r>
            <a:r>
              <a:rPr lang="en-GB" sz="1400" dirty="0"/>
              <a:t>accommodate everything that </a:t>
            </a:r>
            <a:r>
              <a:rPr lang="en-GB" sz="1400" dirty="0" smtClean="0"/>
              <a:t>the you are </a:t>
            </a:r>
            <a:r>
              <a:rPr lang="en-GB" sz="1400" dirty="0"/>
              <a:t>going to </a:t>
            </a:r>
            <a:r>
              <a:rPr lang="en-GB" sz="1400" i="1" dirty="0"/>
              <a:t>measure </a:t>
            </a:r>
            <a:r>
              <a:rPr lang="en-GB" sz="1400" dirty="0"/>
              <a:t>and </a:t>
            </a:r>
            <a:r>
              <a:rPr lang="en-GB" sz="1400" i="1" dirty="0" smtClean="0"/>
              <a:t>record </a:t>
            </a:r>
            <a:r>
              <a:rPr lang="en-GB" sz="1400" dirty="0" smtClean="0"/>
              <a:t>during </a:t>
            </a:r>
            <a:r>
              <a:rPr lang="en-GB" sz="1400" dirty="0"/>
              <a:t>the investigation. </a:t>
            </a:r>
            <a:endParaRPr lang="en-GB" sz="1400" dirty="0" smtClean="0"/>
          </a:p>
          <a:p>
            <a:pPr marL="90000" indent="-90000"/>
            <a:r>
              <a:rPr lang="en-GB" sz="1400" dirty="0" smtClean="0"/>
              <a:t>The </a:t>
            </a:r>
            <a:r>
              <a:rPr lang="en-GB" sz="1400" dirty="0"/>
              <a:t>table </a:t>
            </a:r>
            <a:r>
              <a:rPr lang="en-GB" sz="1400" dirty="0" smtClean="0"/>
              <a:t>should include </a:t>
            </a:r>
            <a:r>
              <a:rPr lang="en-GB" sz="1400" dirty="0"/>
              <a:t>appropriate headings and units.</a:t>
            </a: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52500" y="1556792"/>
            <a:ext cx="518332" cy="740472"/>
            <a:chOff x="0" y="1314297"/>
            <a:chExt cx="518332" cy="740472"/>
          </a:xfrm>
        </p:grpSpPr>
        <p:sp>
          <p:nvSpPr>
            <p:cNvPr id="25" name="Chevron 24"/>
            <p:cNvSpPr/>
            <p:nvPr/>
          </p:nvSpPr>
          <p:spPr>
            <a:xfrm rot="5400000">
              <a:off x="-111070" y="1425367"/>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hevron 4"/>
            <p:cNvSpPr/>
            <p:nvPr/>
          </p:nvSpPr>
          <p:spPr>
            <a:xfrm>
              <a:off x="1" y="1573463"/>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3</a:t>
              </a:r>
              <a:endParaRPr lang="en-GB" sz="1500" b="1" kern="1200" dirty="0"/>
            </a:p>
          </p:txBody>
        </p:sp>
      </p:grpSp>
      <p:grpSp>
        <p:nvGrpSpPr>
          <p:cNvPr id="22" name="Group 21"/>
          <p:cNvGrpSpPr/>
          <p:nvPr/>
        </p:nvGrpSpPr>
        <p:grpSpPr>
          <a:xfrm>
            <a:off x="970831" y="1556792"/>
            <a:ext cx="8482668" cy="481307"/>
            <a:chOff x="518331" y="1314297"/>
            <a:chExt cx="8482668" cy="481307"/>
          </a:xfrm>
        </p:grpSpPr>
        <p:sp>
          <p:nvSpPr>
            <p:cNvPr id="23" name="Round Same Side Corner Rectangle 22"/>
            <p:cNvSpPr/>
            <p:nvPr/>
          </p:nvSpPr>
          <p:spPr>
            <a:xfrm rot="5400000">
              <a:off x="4519011" y="-2686383"/>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 Same Side Corner Rectangle 6"/>
            <p:cNvSpPr/>
            <p:nvPr/>
          </p:nvSpPr>
          <p:spPr>
            <a:xfrm>
              <a:off x="518331" y="1337792"/>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GB" sz="2700" kern="1200" dirty="0" smtClean="0"/>
                <a:t>Complete the planning sheet and write a blank table</a:t>
              </a:r>
              <a:endParaRPr lang="en-GB" sz="2700" kern="1200" dirty="0"/>
            </a:p>
          </p:txBody>
        </p:sp>
      </p:grpSp>
      <p:graphicFrame>
        <p:nvGraphicFramePr>
          <p:cNvPr id="3" name="Table 2"/>
          <p:cNvGraphicFramePr>
            <a:graphicFrameLocks noGrp="1"/>
          </p:cNvGraphicFramePr>
          <p:nvPr>
            <p:extLst>
              <p:ext uri="{D42A27DB-BD31-4B8C-83A1-F6EECF244321}">
                <p14:modId xmlns:p14="http://schemas.microsoft.com/office/powerpoint/2010/main" val="4010843588"/>
              </p:ext>
            </p:extLst>
          </p:nvPr>
        </p:nvGraphicFramePr>
        <p:xfrm>
          <a:off x="523726" y="4365104"/>
          <a:ext cx="6229475" cy="2255520"/>
        </p:xfrm>
        <a:graphic>
          <a:graphicData uri="http://schemas.openxmlformats.org/drawingml/2006/table">
            <a:tbl>
              <a:tblPr firstRow="1" bandRow="1">
                <a:tableStyleId>{5C22544A-7EE6-4342-B048-85BDC9FD1C3A}</a:tableStyleId>
              </a:tblPr>
              <a:tblGrid>
                <a:gridCol w="1245895"/>
                <a:gridCol w="1245895"/>
                <a:gridCol w="1245895"/>
                <a:gridCol w="1245895"/>
                <a:gridCol w="1245895"/>
              </a:tblGrid>
              <a:tr h="370840">
                <a:tc rowSpan="2">
                  <a:txBody>
                    <a:bodyPr/>
                    <a:lstStyle/>
                    <a:p>
                      <a:pPr algn="ctr"/>
                      <a:r>
                        <a:rPr lang="en-GB" sz="1400" dirty="0" smtClean="0"/>
                        <a:t>Independent variable (units)</a:t>
                      </a:r>
                      <a:endParaRPr lang="en-GB" sz="1400" dirty="0"/>
                    </a:p>
                  </a:txBody>
                  <a:tcPr anchor="ctr">
                    <a:lnR w="28575" cap="flat" cmpd="sng" algn="ctr">
                      <a:solidFill>
                        <a:schemeClr val="bg1"/>
                      </a:solidFill>
                      <a:prstDash val="solid"/>
                      <a:round/>
                      <a:headEnd type="none" w="med" len="med"/>
                      <a:tailEnd type="none" w="med" len="med"/>
                    </a:lnR>
                  </a:tcPr>
                </a:tc>
                <a:tc gridSpan="4">
                  <a:txBody>
                    <a:bodyPr/>
                    <a:lstStyle/>
                    <a:p>
                      <a:pPr algn="ctr"/>
                      <a:r>
                        <a:rPr lang="en-GB" sz="1400" dirty="0" smtClean="0"/>
                        <a:t>Dependent variable</a:t>
                      </a:r>
                      <a:r>
                        <a:rPr lang="en-GB" sz="1400" baseline="0" dirty="0" smtClean="0"/>
                        <a:t> (units)</a:t>
                      </a:r>
                      <a:endParaRPr lang="en-GB" sz="1400" dirty="0"/>
                    </a:p>
                  </a:txBody>
                  <a:tcPr anchor="ctr">
                    <a:lnL w="28575"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GB" sz="1400" dirty="0"/>
                    </a:p>
                  </a:txBody>
                  <a:tcPr>
                    <a:lnB w="12700" cap="flat" cmpd="sng" algn="ctr">
                      <a:solidFill>
                        <a:schemeClr val="bg1"/>
                      </a:solidFill>
                      <a:prstDash val="solid"/>
                      <a:round/>
                      <a:headEnd type="none" w="med" len="med"/>
                      <a:tailEnd type="none" w="med" len="med"/>
                    </a:lnB>
                  </a:tcPr>
                </a:tc>
                <a:tc hMerge="1">
                  <a:txBody>
                    <a:bodyPr/>
                    <a:lstStyle/>
                    <a:p>
                      <a:endParaRPr lang="en-GB" sz="1400" dirty="0"/>
                    </a:p>
                  </a:txBody>
                  <a:tcPr>
                    <a:lnB w="12700" cap="flat" cmpd="sng" algn="ctr">
                      <a:solidFill>
                        <a:schemeClr val="bg1"/>
                      </a:solidFill>
                      <a:prstDash val="solid"/>
                      <a:round/>
                      <a:headEnd type="none" w="med" len="med"/>
                      <a:tailEnd type="none" w="med" len="med"/>
                    </a:lnB>
                  </a:tcPr>
                </a:tc>
                <a:tc hMerge="1">
                  <a:txBody>
                    <a:bodyPr/>
                    <a:lstStyle/>
                    <a:p>
                      <a:endParaRPr lang="en-GB" sz="1400" dirty="0"/>
                    </a:p>
                  </a:txBody>
                  <a:tcPr>
                    <a:lnB w="12700" cap="flat" cmpd="sng" algn="ctr">
                      <a:solidFill>
                        <a:schemeClr val="bg1"/>
                      </a:solidFill>
                      <a:prstDash val="solid"/>
                      <a:round/>
                      <a:headEnd type="none" w="med" len="med"/>
                      <a:tailEnd type="none" w="med" len="med"/>
                    </a:lnB>
                  </a:tcPr>
                </a:tc>
              </a:tr>
              <a:tr h="132576">
                <a:tc vMerge="1">
                  <a:txBody>
                    <a:bodyPr/>
                    <a:lstStyle/>
                    <a:p>
                      <a:endParaRPr lang="en-GB" sz="1400" dirty="0"/>
                    </a:p>
                  </a:txBody>
                  <a:tcPr>
                    <a:lnT w="12700" cap="flat" cmpd="sng" algn="ctr">
                      <a:solidFill>
                        <a:schemeClr val="bg1"/>
                      </a:solidFill>
                      <a:prstDash val="solid"/>
                      <a:round/>
                      <a:headEnd type="none" w="med" len="med"/>
                      <a:tailEnd type="none" w="med" len="med"/>
                    </a:lnT>
                  </a:tcPr>
                </a:tc>
                <a:tc>
                  <a:txBody>
                    <a:bodyPr/>
                    <a:lstStyle/>
                    <a:p>
                      <a:pPr algn="ctr"/>
                      <a:r>
                        <a:rPr lang="en-GB" sz="1400" b="1" dirty="0" smtClean="0">
                          <a:solidFill>
                            <a:schemeClr val="bg1"/>
                          </a:solidFill>
                        </a:rPr>
                        <a:t>Test 1</a:t>
                      </a:r>
                      <a:endParaRPr lang="en-GB" sz="1400" b="1" dirty="0">
                        <a:solidFill>
                          <a:schemeClr val="bg1"/>
                        </a:solidFill>
                      </a:endParaRPr>
                    </a:p>
                  </a:txBody>
                  <a:tcPr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b="1" dirty="0" smtClean="0">
                          <a:solidFill>
                            <a:schemeClr val="bg1"/>
                          </a:solidFill>
                        </a:rPr>
                        <a:t>Test 2</a:t>
                      </a:r>
                      <a:endParaRPr lang="en-GB" sz="1400" b="1" dirty="0">
                        <a:solidFill>
                          <a:schemeClr val="bg1"/>
                        </a:solidFill>
                      </a:endParaRP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b="1" dirty="0" smtClean="0">
                          <a:solidFill>
                            <a:schemeClr val="bg1"/>
                          </a:solidFill>
                        </a:rPr>
                        <a:t>Test 3</a:t>
                      </a:r>
                      <a:endParaRPr lang="en-GB" sz="1400" b="1" dirty="0">
                        <a:solidFill>
                          <a:schemeClr val="bg1"/>
                        </a:solidFill>
                      </a:endParaRP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b="1" dirty="0" smtClean="0">
                          <a:solidFill>
                            <a:schemeClr val="bg1"/>
                          </a:solidFill>
                        </a:rPr>
                        <a:t>Mean</a:t>
                      </a:r>
                      <a:endParaRPr lang="en-GB" sz="1400" b="1" dirty="0">
                        <a:solidFill>
                          <a:schemeClr val="bg1"/>
                        </a:solidFill>
                      </a:endParaRP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0">
                <a:tc>
                  <a:txBody>
                    <a:bodyPr/>
                    <a:lstStyle/>
                    <a:p>
                      <a:pPr algn="ctr"/>
                      <a:endParaRPr lang="en-GB" sz="1400"/>
                    </a:p>
                  </a:txBody>
                  <a:tcPr anchor="ctr"/>
                </a:tc>
                <a:tc>
                  <a:txBody>
                    <a:bodyPr/>
                    <a:lstStyle/>
                    <a:p>
                      <a:pPr algn="ctr"/>
                      <a:endParaRPr lang="en-GB" sz="1400" dirty="0"/>
                    </a:p>
                  </a:txBody>
                  <a:tcPr anchor="ctr">
                    <a:lnT w="28575" cap="flat" cmpd="sng" algn="ctr">
                      <a:solidFill>
                        <a:schemeClr val="bg1"/>
                      </a:solidFill>
                      <a:prstDash val="solid"/>
                      <a:round/>
                      <a:headEnd type="none" w="med" len="med"/>
                      <a:tailEnd type="none" w="med" len="med"/>
                    </a:lnT>
                  </a:tcPr>
                </a:tc>
                <a:tc>
                  <a:txBody>
                    <a:bodyPr/>
                    <a:lstStyle/>
                    <a:p>
                      <a:pPr algn="ctr"/>
                      <a:endParaRPr lang="en-GB" sz="1400" dirty="0"/>
                    </a:p>
                  </a:txBody>
                  <a:tcPr anchor="ctr">
                    <a:lnT w="28575" cap="flat" cmpd="sng" algn="ctr">
                      <a:solidFill>
                        <a:schemeClr val="bg1"/>
                      </a:solidFill>
                      <a:prstDash val="solid"/>
                      <a:round/>
                      <a:headEnd type="none" w="med" len="med"/>
                      <a:tailEnd type="none" w="med" len="med"/>
                    </a:lnT>
                  </a:tcPr>
                </a:tc>
                <a:tc>
                  <a:txBody>
                    <a:bodyPr/>
                    <a:lstStyle/>
                    <a:p>
                      <a:pPr algn="ctr"/>
                      <a:endParaRPr lang="en-GB" sz="1400"/>
                    </a:p>
                  </a:txBody>
                  <a:tcPr anchor="ctr">
                    <a:lnT w="28575" cap="flat" cmpd="sng" algn="ctr">
                      <a:solidFill>
                        <a:schemeClr val="bg1"/>
                      </a:solidFill>
                      <a:prstDash val="solid"/>
                      <a:round/>
                      <a:headEnd type="none" w="med" len="med"/>
                      <a:tailEnd type="none" w="med" len="med"/>
                    </a:lnT>
                  </a:tcPr>
                </a:tc>
                <a:tc>
                  <a:txBody>
                    <a:bodyPr/>
                    <a:lstStyle/>
                    <a:p>
                      <a:pPr algn="ctr"/>
                      <a:endParaRPr lang="en-GB" sz="1400" dirty="0"/>
                    </a:p>
                  </a:txBody>
                  <a:tcPr anchor="ctr">
                    <a:lnT w="28575" cap="flat" cmpd="sng" algn="ctr">
                      <a:solidFill>
                        <a:schemeClr val="bg1"/>
                      </a:solidFill>
                      <a:prstDash val="solid"/>
                      <a:round/>
                      <a:headEnd type="none" w="med" len="med"/>
                      <a:tailEnd type="none" w="med" len="med"/>
                    </a:lnT>
                  </a:tcPr>
                </a:tc>
              </a:tr>
              <a:tr h="0">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a:p>
                  </a:txBody>
                  <a:tcPr anchor="ctr"/>
                </a:tc>
              </a:tr>
              <a:tr h="0">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a:p>
                  </a:txBody>
                  <a:tcPr anchor="ctr"/>
                </a:tc>
              </a:tr>
              <a:tr h="137512">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dirty="0"/>
                    </a:p>
                  </a:txBody>
                  <a:tcPr anchor="ctr"/>
                </a:tc>
                <a:tc>
                  <a:txBody>
                    <a:bodyPr/>
                    <a:lstStyle/>
                    <a:p>
                      <a:pPr algn="ctr"/>
                      <a:endParaRPr lang="en-GB" sz="1400" dirty="0"/>
                    </a:p>
                  </a:txBody>
                  <a:tcPr anchor="ctr"/>
                </a:tc>
              </a:tr>
              <a:tr h="137512">
                <a:tc>
                  <a:txBody>
                    <a:bodyPr/>
                    <a:lstStyle/>
                    <a:p>
                      <a:pPr algn="ctr"/>
                      <a:endParaRPr lang="en-GB" sz="1400" dirty="0"/>
                    </a:p>
                  </a:txBody>
                  <a:tcPr anchor="ctr"/>
                </a:tc>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dirty="0"/>
                    </a:p>
                  </a:txBody>
                  <a:tcPr anchor="ctr"/>
                </a:tc>
                <a:tc>
                  <a:txBody>
                    <a:bodyPr/>
                    <a:lstStyle/>
                    <a:p>
                      <a:pPr algn="ctr"/>
                      <a:endParaRPr lang="en-GB" sz="1400" dirty="0"/>
                    </a:p>
                  </a:txBody>
                  <a:tcPr anchor="ctr"/>
                </a:tc>
              </a:tr>
            </a:tbl>
          </a:graphicData>
        </a:graphic>
      </p:graphicFrame>
      <p:sp>
        <p:nvSpPr>
          <p:cNvPr id="27" name="Content Placeholder 3"/>
          <p:cNvSpPr txBox="1">
            <a:spLocks/>
          </p:cNvSpPr>
          <p:nvPr/>
        </p:nvSpPr>
        <p:spPr>
          <a:xfrm>
            <a:off x="6900931" y="5373216"/>
            <a:ext cx="2556283" cy="95410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GB" sz="1400" dirty="0" smtClean="0"/>
              <a:t>You may need to include additional information (e.g. start temp, end temp and change in temp).</a:t>
            </a:r>
          </a:p>
        </p:txBody>
      </p:sp>
      <p:graphicFrame>
        <p:nvGraphicFramePr>
          <p:cNvPr id="14" name="Table 13"/>
          <p:cNvGraphicFramePr>
            <a:graphicFrameLocks noGrp="1"/>
          </p:cNvGraphicFramePr>
          <p:nvPr>
            <p:extLst>
              <p:ext uri="{D42A27DB-BD31-4B8C-83A1-F6EECF244321}">
                <p14:modId xmlns:p14="http://schemas.microsoft.com/office/powerpoint/2010/main" val="1818188548"/>
              </p:ext>
            </p:extLst>
          </p:nvPr>
        </p:nvGraphicFramePr>
        <p:xfrm>
          <a:off x="6897216" y="2420888"/>
          <a:ext cx="2556283" cy="2766060"/>
        </p:xfrm>
        <a:graphic>
          <a:graphicData uri="http://schemas.openxmlformats.org/drawingml/2006/table">
            <a:tbl>
              <a:tblPr firstRow="1" bandRow="1">
                <a:tableStyleId>{5C22544A-7EE6-4342-B048-85BDC9FD1C3A}</a:tableStyleId>
              </a:tblPr>
              <a:tblGrid>
                <a:gridCol w="576064"/>
                <a:gridCol w="1980219"/>
              </a:tblGrid>
              <a:tr h="216375">
                <a:tc>
                  <a:txBody>
                    <a:bodyPr/>
                    <a:lstStyle/>
                    <a:p>
                      <a:pPr algn="ctr"/>
                      <a:r>
                        <a:rPr lang="en-GB" sz="1050" baseline="0" dirty="0" smtClean="0"/>
                        <a:t>Marks</a:t>
                      </a:r>
                      <a:endParaRPr lang="en-GB" sz="1050" dirty="0"/>
                    </a:p>
                  </a:txBody>
                  <a:tcPr anchor="ctr"/>
                </a:tc>
                <a:tc>
                  <a:txBody>
                    <a:bodyPr/>
                    <a:lstStyle/>
                    <a:p>
                      <a:pPr algn="ctr"/>
                      <a:r>
                        <a:rPr lang="en-GB" sz="1050" dirty="0" smtClean="0"/>
                        <a:t>Guidance</a:t>
                      </a:r>
                      <a:endParaRPr lang="en-GB" sz="1050" dirty="0"/>
                    </a:p>
                  </a:txBody>
                  <a:tcPr anchor="ctr"/>
                </a:tc>
              </a:tr>
              <a:tr h="0">
                <a:tc>
                  <a:txBody>
                    <a:bodyPr/>
                    <a:lstStyle/>
                    <a:p>
                      <a:pPr algn="ctr"/>
                      <a:r>
                        <a:rPr lang="en-GB" sz="1050" dirty="0" smtClean="0"/>
                        <a:t>0</a:t>
                      </a:r>
                      <a:endParaRPr lang="en-GB" sz="1050" dirty="0"/>
                    </a:p>
                  </a:txBody>
                  <a:tcPr anchor="ctr"/>
                </a:tc>
                <a:tc>
                  <a:txBody>
                    <a:bodyPr/>
                    <a:lstStyle/>
                    <a:p>
                      <a:pPr algn="ctr"/>
                      <a:r>
                        <a:rPr lang="en-GB" sz="1050" b="0" i="0" u="none" strike="noStrike" kern="1200" baseline="0" dirty="0" smtClean="0">
                          <a:solidFill>
                            <a:schemeClr val="dk1"/>
                          </a:solidFill>
                          <a:latin typeface="+mn-lt"/>
                          <a:ea typeface="+mn-ea"/>
                          <a:cs typeface="+mn-cs"/>
                        </a:rPr>
                        <a:t>No table or a table with incomplete headings or units for the measured variables.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baseline="0" dirty="0" smtClean="0">
                          <a:solidFill>
                            <a:schemeClr val="dk1"/>
                          </a:solidFill>
                          <a:latin typeface="+mn-lt"/>
                          <a:ea typeface="+mn-ea"/>
                          <a:cs typeface="+mn-cs"/>
                        </a:rPr>
                        <a:t>Fewer than half of the required elements are present. </a:t>
                      </a:r>
                    </a:p>
                  </a:txBody>
                  <a:tcPr anchor="ctr"/>
                </a:tc>
              </a:tr>
              <a:tr h="0">
                <a:tc>
                  <a:txBody>
                    <a:bodyPr/>
                    <a:lstStyle/>
                    <a:p>
                      <a:pPr algn="ctr"/>
                      <a:r>
                        <a:rPr lang="en-GB" sz="1050" dirty="0" smtClean="0"/>
                        <a:t>1</a:t>
                      </a:r>
                      <a:endParaRPr lang="en-GB" sz="105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baseline="0" dirty="0" smtClean="0">
                          <a:solidFill>
                            <a:schemeClr val="dk1"/>
                          </a:solidFill>
                          <a:latin typeface="+mn-lt"/>
                          <a:ea typeface="+mn-ea"/>
                          <a:cs typeface="+mn-cs"/>
                        </a:rPr>
                        <a:t>A table with incomplete headings or units for the measured variables.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baseline="0" dirty="0" smtClean="0">
                          <a:solidFill>
                            <a:schemeClr val="dk1"/>
                          </a:solidFill>
                          <a:latin typeface="+mn-lt"/>
                          <a:ea typeface="+mn-ea"/>
                          <a:cs typeface="+mn-cs"/>
                        </a:rPr>
                        <a:t>At least half of the required elements should be present.</a:t>
                      </a:r>
                    </a:p>
                  </a:txBody>
                  <a:tcPr anchor="ctr"/>
                </a:tc>
              </a:tr>
              <a:tr h="370840">
                <a:tc>
                  <a:txBody>
                    <a:bodyPr/>
                    <a:lstStyle/>
                    <a:p>
                      <a:pPr algn="ctr"/>
                      <a:r>
                        <a:rPr lang="en-GB" sz="1050" dirty="0" smtClean="0"/>
                        <a:t>2</a:t>
                      </a:r>
                      <a:endParaRPr lang="en-GB" sz="105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baseline="0" dirty="0" smtClean="0">
                          <a:solidFill>
                            <a:schemeClr val="dk1"/>
                          </a:solidFill>
                          <a:latin typeface="+mn-lt"/>
                          <a:ea typeface="+mn-ea"/>
                          <a:cs typeface="+mn-cs"/>
                        </a:rPr>
                        <a:t>Correct headings and units present for all measured variables.</a:t>
                      </a:r>
                    </a:p>
                  </a:txBody>
                  <a:tcPr anchor="ctr"/>
                </a:tc>
              </a:tr>
            </a:tbl>
          </a:graphicData>
        </a:graphic>
      </p:graphicFrame>
    </p:spTree>
    <p:extLst>
      <p:ext uri="{BB962C8B-B14F-4D97-AF65-F5344CB8AC3E}">
        <p14:creationId xmlns:p14="http://schemas.microsoft.com/office/powerpoint/2010/main" val="126111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52500" y="1556792"/>
            <a:ext cx="518332" cy="740472"/>
            <a:chOff x="0" y="1314297"/>
            <a:chExt cx="518332" cy="740472"/>
          </a:xfrm>
        </p:grpSpPr>
        <p:sp>
          <p:nvSpPr>
            <p:cNvPr id="25" name="Chevron 24"/>
            <p:cNvSpPr/>
            <p:nvPr/>
          </p:nvSpPr>
          <p:spPr>
            <a:xfrm rot="5400000">
              <a:off x="-111070" y="1425367"/>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hevron 4"/>
            <p:cNvSpPr/>
            <p:nvPr/>
          </p:nvSpPr>
          <p:spPr>
            <a:xfrm>
              <a:off x="1" y="1573463"/>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3</a:t>
              </a:r>
              <a:endParaRPr lang="en-GB" sz="1500" b="1" kern="1200" dirty="0"/>
            </a:p>
          </p:txBody>
        </p:sp>
      </p:grpSp>
      <p:grpSp>
        <p:nvGrpSpPr>
          <p:cNvPr id="22" name="Group 21"/>
          <p:cNvGrpSpPr/>
          <p:nvPr/>
        </p:nvGrpSpPr>
        <p:grpSpPr>
          <a:xfrm>
            <a:off x="970831" y="1556792"/>
            <a:ext cx="8482668" cy="481307"/>
            <a:chOff x="518331" y="1314297"/>
            <a:chExt cx="8482668" cy="481307"/>
          </a:xfrm>
        </p:grpSpPr>
        <p:sp>
          <p:nvSpPr>
            <p:cNvPr id="23" name="Round Same Side Corner Rectangle 22"/>
            <p:cNvSpPr/>
            <p:nvPr/>
          </p:nvSpPr>
          <p:spPr>
            <a:xfrm rot="5400000">
              <a:off x="4519011" y="-2686383"/>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 Same Side Corner Rectangle 6"/>
            <p:cNvSpPr/>
            <p:nvPr/>
          </p:nvSpPr>
          <p:spPr>
            <a:xfrm>
              <a:off x="518331" y="1337792"/>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GB" sz="2700" kern="1200" dirty="0" smtClean="0"/>
                <a:t>Complete the planning sheet and write a blank table</a:t>
              </a:r>
              <a:endParaRPr lang="en-GB" sz="2700" kern="1200" dirty="0"/>
            </a:p>
          </p:txBody>
        </p:sp>
      </p:grpSp>
      <p:pic>
        <p:nvPicPr>
          <p:cNvPr id="6" name="Picture 5"/>
          <p:cNvPicPr>
            <a:picLocks noChangeAspect="1"/>
          </p:cNvPicPr>
          <p:nvPr/>
        </p:nvPicPr>
        <p:blipFill>
          <a:blip r:embed="rId3"/>
          <a:stretch>
            <a:fillRect/>
          </a:stretch>
        </p:blipFill>
        <p:spPr>
          <a:xfrm>
            <a:off x="452501" y="2467275"/>
            <a:ext cx="5004815" cy="1800000"/>
          </a:xfrm>
          <a:prstGeom prst="rect">
            <a:avLst/>
          </a:prstGeom>
        </p:spPr>
      </p:pic>
      <p:pic>
        <p:nvPicPr>
          <p:cNvPr id="7" name="Picture 6"/>
          <p:cNvPicPr>
            <a:picLocks noChangeAspect="1"/>
          </p:cNvPicPr>
          <p:nvPr/>
        </p:nvPicPr>
        <p:blipFill>
          <a:blip r:embed="rId4"/>
          <a:stretch>
            <a:fillRect/>
          </a:stretch>
        </p:blipFill>
        <p:spPr>
          <a:xfrm>
            <a:off x="4474758" y="3177286"/>
            <a:ext cx="4978741" cy="2520000"/>
          </a:xfrm>
          <a:prstGeom prst="rect">
            <a:avLst/>
          </a:prstGeom>
        </p:spPr>
      </p:pic>
      <p:pic>
        <p:nvPicPr>
          <p:cNvPr id="8" name="Picture 7"/>
          <p:cNvPicPr>
            <a:picLocks noChangeAspect="1"/>
          </p:cNvPicPr>
          <p:nvPr/>
        </p:nvPicPr>
        <p:blipFill>
          <a:blip r:embed="rId5"/>
          <a:stretch>
            <a:fillRect/>
          </a:stretch>
        </p:blipFill>
        <p:spPr>
          <a:xfrm>
            <a:off x="1046532" y="3672914"/>
            <a:ext cx="5012472" cy="828000"/>
          </a:xfrm>
          <a:prstGeom prst="rect">
            <a:avLst/>
          </a:prstGeom>
        </p:spPr>
      </p:pic>
      <p:pic>
        <p:nvPicPr>
          <p:cNvPr id="9" name="Picture 8"/>
          <p:cNvPicPr>
            <a:picLocks noChangeAspect="1"/>
          </p:cNvPicPr>
          <p:nvPr/>
        </p:nvPicPr>
        <p:blipFill>
          <a:blip r:embed="rId6"/>
          <a:stretch>
            <a:fillRect/>
          </a:stretch>
        </p:blipFill>
        <p:spPr>
          <a:xfrm>
            <a:off x="6028321" y="2429630"/>
            <a:ext cx="2854173" cy="589969"/>
          </a:xfrm>
          <a:prstGeom prst="rect">
            <a:avLst/>
          </a:prstGeom>
        </p:spPr>
      </p:pic>
      <p:pic>
        <p:nvPicPr>
          <p:cNvPr id="11" name="Picture 10"/>
          <p:cNvPicPr>
            <a:picLocks noChangeAspect="1"/>
          </p:cNvPicPr>
          <p:nvPr/>
        </p:nvPicPr>
        <p:blipFill>
          <a:blip r:embed="rId7"/>
          <a:stretch>
            <a:fillRect/>
          </a:stretch>
        </p:blipFill>
        <p:spPr>
          <a:xfrm>
            <a:off x="406864" y="4601215"/>
            <a:ext cx="5114862" cy="1620000"/>
          </a:xfrm>
          <a:prstGeom prst="rect">
            <a:avLst/>
          </a:prstGeom>
        </p:spPr>
      </p:pic>
      <p:pic>
        <p:nvPicPr>
          <p:cNvPr id="10" name="Picture 9"/>
          <p:cNvPicPr>
            <a:picLocks noChangeAspect="1"/>
          </p:cNvPicPr>
          <p:nvPr/>
        </p:nvPicPr>
        <p:blipFill>
          <a:blip r:embed="rId8"/>
          <a:stretch>
            <a:fillRect/>
          </a:stretch>
        </p:blipFill>
        <p:spPr>
          <a:xfrm>
            <a:off x="4309184" y="4954973"/>
            <a:ext cx="4799128" cy="1800000"/>
          </a:xfrm>
          <a:prstGeom prst="rect">
            <a:avLst/>
          </a:prstGeom>
        </p:spPr>
      </p:pic>
      <p:sp>
        <p:nvSpPr>
          <p:cNvPr id="28" name="Content Placeholder 3"/>
          <p:cNvSpPr txBox="1">
            <a:spLocks/>
          </p:cNvSpPr>
          <p:nvPr/>
        </p:nvSpPr>
        <p:spPr>
          <a:xfrm>
            <a:off x="850665" y="6309320"/>
            <a:ext cx="2806191" cy="30777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GB" sz="1400" dirty="0" smtClean="0"/>
              <a:t>All these tables scored full marks</a:t>
            </a:r>
          </a:p>
        </p:txBody>
      </p:sp>
    </p:spTree>
    <p:extLst>
      <p:ext uri="{BB962C8B-B14F-4D97-AF65-F5344CB8AC3E}">
        <p14:creationId xmlns:p14="http://schemas.microsoft.com/office/powerpoint/2010/main" val="2977289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a:t>
              </a:r>
              <a:r>
                <a:rPr lang="en-GB" sz="2700" dirty="0" smtClean="0"/>
                <a:t>exam – Science A</a:t>
              </a:r>
              <a:endParaRPr lang="en-GB" sz="2700" dirty="0"/>
            </a:p>
          </p:txBody>
        </p:sp>
      </p:grpSp>
      <p:sp>
        <p:nvSpPr>
          <p:cNvPr id="60" name="Content Placeholder 3"/>
          <p:cNvSpPr>
            <a:spLocks noGrp="1"/>
          </p:cNvSpPr>
          <p:nvPr>
            <p:ph idx="1"/>
          </p:nvPr>
        </p:nvSpPr>
        <p:spPr>
          <a:xfrm>
            <a:off x="495300" y="2420887"/>
            <a:ext cx="4385692" cy="4037003"/>
          </a:xfrm>
        </p:spPr>
        <p:style>
          <a:lnRef idx="2">
            <a:schemeClr val="dk1"/>
          </a:lnRef>
          <a:fillRef idx="1">
            <a:schemeClr val="lt1"/>
          </a:fillRef>
          <a:effectRef idx="0">
            <a:schemeClr val="dk1"/>
          </a:effectRef>
          <a:fontRef idx="minor">
            <a:schemeClr val="dk1"/>
          </a:fontRef>
        </p:style>
        <p:txBody>
          <a:bodyPr wrap="square">
            <a:noAutofit/>
          </a:bodyPr>
          <a:lstStyle/>
          <a:p>
            <a:pPr marL="0" indent="0">
              <a:buNone/>
            </a:pPr>
            <a:r>
              <a:rPr lang="en-GB" sz="1400" b="1" dirty="0" smtClean="0"/>
              <a:t>Section 1 Exam:</a:t>
            </a:r>
          </a:p>
          <a:p>
            <a:pPr marL="90000" indent="-90000"/>
            <a:r>
              <a:rPr lang="en-GB" sz="1400" dirty="0" smtClean="0"/>
              <a:t>Up </a:t>
            </a:r>
            <a:r>
              <a:rPr lang="en-GB" sz="1400" dirty="0"/>
              <a:t>to 45 minutes is </a:t>
            </a:r>
            <a:r>
              <a:rPr lang="en-GB" sz="1400" dirty="0" smtClean="0"/>
              <a:t>allowed for </a:t>
            </a:r>
            <a:r>
              <a:rPr lang="en-GB" sz="1400" dirty="0"/>
              <a:t>this. </a:t>
            </a:r>
            <a:endParaRPr lang="en-GB" sz="1400" dirty="0" smtClean="0"/>
          </a:p>
          <a:p>
            <a:pPr marL="90000" indent="-90000"/>
            <a:r>
              <a:rPr lang="en-GB" sz="1400" dirty="0" smtClean="0"/>
              <a:t>The </a:t>
            </a:r>
            <a:r>
              <a:rPr lang="en-GB" sz="1400" dirty="0"/>
              <a:t>test may be taken in </a:t>
            </a:r>
            <a:r>
              <a:rPr lang="en-GB" sz="1400" dirty="0" smtClean="0"/>
              <a:t>the normal </a:t>
            </a:r>
            <a:r>
              <a:rPr lang="en-GB" sz="1400" dirty="0"/>
              <a:t>teaching room, provided </a:t>
            </a:r>
            <a:r>
              <a:rPr lang="en-GB" sz="1400" dirty="0" smtClean="0"/>
              <a:t>that you </a:t>
            </a:r>
            <a:r>
              <a:rPr lang="en-GB" sz="1400" dirty="0"/>
              <a:t>can be accommodated </a:t>
            </a:r>
            <a:r>
              <a:rPr lang="en-GB" sz="1400" dirty="0" smtClean="0"/>
              <a:t>in such </a:t>
            </a:r>
            <a:r>
              <a:rPr lang="en-GB" sz="1400" dirty="0"/>
              <a:t>a way as to prevent </a:t>
            </a:r>
            <a:r>
              <a:rPr lang="en-GB" sz="1400" dirty="0" smtClean="0"/>
              <a:t>any </a:t>
            </a:r>
            <a:r>
              <a:rPr lang="en-GB" sz="1400" dirty="0"/>
              <a:t>copying </a:t>
            </a:r>
            <a:r>
              <a:rPr lang="en-GB" sz="1400" dirty="0" smtClean="0"/>
              <a:t>or unauthorised </a:t>
            </a:r>
            <a:r>
              <a:rPr lang="en-GB" sz="1400" dirty="0"/>
              <a:t>collaboration</a:t>
            </a:r>
            <a:r>
              <a:rPr lang="en-GB" sz="1400" dirty="0" smtClean="0"/>
              <a:t>. However the test will usually take place in the hall, dance studio or drama studio depending on their availability.</a:t>
            </a:r>
          </a:p>
          <a:p>
            <a:pPr marL="90000" indent="-90000"/>
            <a:r>
              <a:rPr lang="en-GB" sz="1400" dirty="0" smtClean="0"/>
              <a:t>If you normally have a reader, extra time, scribe etc. for exams then you will have the same arrangements made for the ISA exam.</a:t>
            </a:r>
          </a:p>
          <a:p>
            <a:pPr marL="90000" indent="-90000"/>
            <a:r>
              <a:rPr lang="en-GB" sz="1400" dirty="0" smtClean="0"/>
              <a:t>Section </a:t>
            </a:r>
            <a:r>
              <a:rPr lang="en-GB" sz="1400" dirty="0"/>
              <a:t>1 of the ISA will contain </a:t>
            </a:r>
            <a:r>
              <a:rPr lang="en-GB" sz="1400" dirty="0" smtClean="0"/>
              <a:t>questions about </a:t>
            </a:r>
            <a:r>
              <a:rPr lang="en-GB" sz="1400" dirty="0"/>
              <a:t>the methods that </a:t>
            </a:r>
            <a:r>
              <a:rPr lang="en-GB" sz="1400" dirty="0" smtClean="0"/>
              <a:t>you have researched </a:t>
            </a:r>
            <a:r>
              <a:rPr lang="en-GB" sz="1400" dirty="0"/>
              <a:t>and is worth 20 marks </a:t>
            </a:r>
            <a:r>
              <a:rPr lang="en-GB" sz="1400" dirty="0" smtClean="0"/>
              <a:t>of the </a:t>
            </a:r>
            <a:r>
              <a:rPr lang="en-GB" sz="1400" dirty="0"/>
              <a:t>overall 50 allocated to the </a:t>
            </a:r>
            <a:r>
              <a:rPr lang="en-GB" sz="1400" dirty="0" smtClean="0"/>
              <a:t>Controlled Assessment.</a:t>
            </a:r>
          </a:p>
          <a:p>
            <a:pPr marL="90000" indent="-90000"/>
            <a:r>
              <a:rPr lang="en-GB" sz="1400" dirty="0" smtClean="0"/>
              <a:t>You may </a:t>
            </a:r>
            <a:r>
              <a:rPr lang="en-GB" sz="1400" dirty="0"/>
              <a:t>use </a:t>
            </a:r>
            <a:r>
              <a:rPr lang="en-GB" sz="1400" dirty="0" smtClean="0"/>
              <a:t>your Candidate Research </a:t>
            </a:r>
            <a:r>
              <a:rPr lang="en-GB" sz="1400" dirty="0"/>
              <a:t>notes </a:t>
            </a:r>
            <a:r>
              <a:rPr lang="en-GB" sz="1400" dirty="0" smtClean="0"/>
              <a:t>sheet, which you filled in during your research</a:t>
            </a:r>
            <a:r>
              <a:rPr lang="en-GB" sz="1400" dirty="0"/>
              <a:t>.</a:t>
            </a:r>
          </a:p>
        </p:txBody>
      </p:sp>
      <p:sp>
        <p:nvSpPr>
          <p:cNvPr id="12" name="Content Placeholder 3"/>
          <p:cNvSpPr txBox="1">
            <a:spLocks/>
          </p:cNvSpPr>
          <p:nvPr/>
        </p:nvSpPr>
        <p:spPr>
          <a:xfrm>
            <a:off x="5044312" y="2420888"/>
            <a:ext cx="4385692" cy="4037002"/>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spcBef>
                <a:spcPts val="100"/>
              </a:spcBef>
              <a:buFont typeface="Arial" pitchFamily="34" charset="0"/>
              <a:buNone/>
            </a:pPr>
            <a:r>
              <a:rPr lang="en-GB" sz="1400" b="1" dirty="0" smtClean="0"/>
              <a:t>Section 1 Exam:</a:t>
            </a:r>
          </a:p>
          <a:p>
            <a:pPr marL="0" indent="0">
              <a:spcBef>
                <a:spcPts val="100"/>
              </a:spcBef>
              <a:buNone/>
            </a:pPr>
            <a:r>
              <a:rPr lang="en-GB" sz="1400" dirty="0" smtClean="0"/>
              <a:t>There are normally 5 questions:</a:t>
            </a:r>
          </a:p>
          <a:p>
            <a:pPr marL="90000" indent="-90000">
              <a:spcBef>
                <a:spcPts val="100"/>
              </a:spcBef>
              <a:buFont typeface="+mj-lt"/>
              <a:buAutoNum type="arabicPeriod"/>
            </a:pPr>
            <a:r>
              <a:rPr lang="en-GB" sz="1400" dirty="0" smtClean="0"/>
              <a:t>Name two sources you used and analyse their usefulness</a:t>
            </a:r>
          </a:p>
          <a:p>
            <a:pPr marL="0" indent="0" algn="r">
              <a:spcBef>
                <a:spcPts val="100"/>
              </a:spcBef>
              <a:buNone/>
            </a:pPr>
            <a:r>
              <a:rPr lang="en-GB" sz="1400" i="1" dirty="0" smtClean="0"/>
              <a:t>3 marks</a:t>
            </a:r>
          </a:p>
          <a:p>
            <a:pPr marL="90000" indent="-90000">
              <a:spcBef>
                <a:spcPts val="100"/>
              </a:spcBef>
              <a:buFont typeface="+mj-lt"/>
              <a:buAutoNum type="arabicPeriod" startAt="2"/>
            </a:pPr>
            <a:r>
              <a:rPr lang="en-GB" sz="1400" dirty="0" smtClean="0"/>
              <a:t>Name a control variable and outline a preliminary investigation to find a suitable value for this variable</a:t>
            </a:r>
          </a:p>
          <a:p>
            <a:pPr marL="0" indent="0" algn="r">
              <a:spcBef>
                <a:spcPts val="100"/>
              </a:spcBef>
              <a:buNone/>
            </a:pPr>
            <a:r>
              <a:rPr lang="en-GB" sz="1400" i="1" dirty="0" smtClean="0"/>
              <a:t>3 marks</a:t>
            </a:r>
            <a:endParaRPr lang="en-GB" sz="600" i="1" dirty="0" smtClean="0"/>
          </a:p>
          <a:p>
            <a:pPr marL="90000" indent="-90000">
              <a:spcBef>
                <a:spcPts val="100"/>
              </a:spcBef>
              <a:buFont typeface="+mj-lt"/>
              <a:buAutoNum type="arabicPeriod" startAt="3"/>
            </a:pPr>
            <a:r>
              <a:rPr lang="en-GB" sz="1400" dirty="0" smtClean="0"/>
              <a:t>Describe your plan</a:t>
            </a:r>
          </a:p>
          <a:p>
            <a:pPr marL="0" indent="0" algn="r">
              <a:spcBef>
                <a:spcPts val="100"/>
              </a:spcBef>
              <a:buNone/>
            </a:pPr>
            <a:r>
              <a:rPr lang="en-GB" sz="1400" i="1" dirty="0" smtClean="0"/>
              <a:t>9 marks</a:t>
            </a:r>
          </a:p>
          <a:p>
            <a:pPr marL="90000" indent="-90000">
              <a:spcBef>
                <a:spcPts val="100"/>
              </a:spcBef>
              <a:buFont typeface="+mj-lt"/>
              <a:buAutoNum type="arabicPeriod" startAt="4"/>
            </a:pPr>
            <a:r>
              <a:rPr lang="en-GB" sz="1400" dirty="0" smtClean="0"/>
              <a:t>This question could be on a variety of different topics relating to the idea “what makes a good investigation” </a:t>
            </a:r>
            <a:r>
              <a:rPr lang="en-GB" sz="1400" dirty="0"/>
              <a:t>- some examples are given in this </a:t>
            </a:r>
            <a:r>
              <a:rPr lang="en-GB" sz="1400" dirty="0" smtClean="0"/>
              <a:t>guide</a:t>
            </a:r>
          </a:p>
          <a:p>
            <a:pPr marL="0" indent="0" algn="r">
              <a:spcBef>
                <a:spcPts val="100"/>
              </a:spcBef>
              <a:buNone/>
            </a:pPr>
            <a:r>
              <a:rPr lang="en-GB" sz="1400" i="1" dirty="0" smtClean="0"/>
              <a:t>3 marks</a:t>
            </a:r>
          </a:p>
          <a:p>
            <a:pPr marL="90000" indent="-90000">
              <a:spcBef>
                <a:spcPts val="100"/>
              </a:spcBef>
              <a:buFont typeface="+mj-lt"/>
              <a:buAutoNum type="arabicPeriod" startAt="5"/>
            </a:pPr>
            <a:r>
              <a:rPr lang="en-GB" sz="1400" dirty="0" smtClean="0"/>
              <a:t>Submit the blank table you have drawn for your results</a:t>
            </a:r>
          </a:p>
          <a:p>
            <a:pPr marL="0" indent="0" algn="r">
              <a:spcBef>
                <a:spcPts val="100"/>
              </a:spcBef>
              <a:buNone/>
            </a:pPr>
            <a:r>
              <a:rPr lang="en-GB" sz="1400" i="1" dirty="0" smtClean="0"/>
              <a:t>2 marks</a:t>
            </a:r>
            <a:endParaRPr lang="en-GB" sz="1400" i="1" dirty="0"/>
          </a:p>
        </p:txBody>
      </p:sp>
    </p:spTree>
    <p:extLst>
      <p:ext uri="{BB962C8B-B14F-4D97-AF65-F5344CB8AC3E}">
        <p14:creationId xmlns:p14="http://schemas.microsoft.com/office/powerpoint/2010/main" val="2909546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316127"/>
            <a:ext cx="8915400" cy="824841"/>
          </a:xfrm>
        </p:spPr>
        <p:style>
          <a:lnRef idx="2">
            <a:schemeClr val="dk1"/>
          </a:lnRef>
          <a:fillRef idx="1">
            <a:schemeClr val="lt1"/>
          </a:fillRef>
          <a:effectRef idx="0">
            <a:schemeClr val="dk1"/>
          </a:effectRef>
          <a:fontRef idx="minor">
            <a:schemeClr val="dk1"/>
          </a:fontRef>
        </p:style>
        <p:txBody>
          <a:bodyPr>
            <a:spAutoFit/>
          </a:bodyPr>
          <a:lstStyle/>
          <a:p>
            <a:pPr marL="0" indent="0">
              <a:buNone/>
            </a:pPr>
            <a:r>
              <a:rPr lang="en-GB" sz="1400" b="1" dirty="0"/>
              <a:t>Research </a:t>
            </a:r>
            <a:r>
              <a:rPr lang="en-GB" sz="1400" b="1" dirty="0" smtClean="0"/>
              <a:t>sources:</a:t>
            </a:r>
            <a:endParaRPr lang="en-GB" sz="1400" b="1" dirty="0"/>
          </a:p>
          <a:p>
            <a:pPr marL="90000" indent="-90000"/>
            <a:r>
              <a:rPr lang="en-GB" sz="1400" dirty="0"/>
              <a:t>List all of the sources you used to carry out your research, such as books, websites </a:t>
            </a:r>
            <a:r>
              <a:rPr lang="en-GB" sz="1400" dirty="0" smtClean="0"/>
              <a:t>or CD-ROMs</a:t>
            </a:r>
            <a:r>
              <a:rPr lang="en-GB" sz="1400" dirty="0"/>
              <a:t>.</a:t>
            </a:r>
          </a:p>
          <a:p>
            <a:pPr marL="90000" indent="-90000"/>
            <a:r>
              <a:rPr lang="en-GB" sz="1400" dirty="0"/>
              <a:t>Which source was the most useful and why?</a:t>
            </a:r>
            <a:endParaRPr lang="en-GB" sz="1400" dirty="0" smtClean="0"/>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dirty="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Science A</a:t>
              </a:r>
            </a:p>
          </p:txBody>
        </p:sp>
      </p:grpSp>
      <p:graphicFrame>
        <p:nvGraphicFramePr>
          <p:cNvPr id="20" name="Table 19"/>
          <p:cNvGraphicFramePr>
            <a:graphicFrameLocks noGrp="1"/>
          </p:cNvGraphicFramePr>
          <p:nvPr>
            <p:extLst>
              <p:ext uri="{D42A27DB-BD31-4B8C-83A1-F6EECF244321}">
                <p14:modId xmlns:p14="http://schemas.microsoft.com/office/powerpoint/2010/main" val="2655775893"/>
              </p:ext>
            </p:extLst>
          </p:nvPr>
        </p:nvGraphicFramePr>
        <p:xfrm>
          <a:off x="5036642" y="3356992"/>
          <a:ext cx="4374058" cy="1920240"/>
        </p:xfrm>
        <a:graphic>
          <a:graphicData uri="http://schemas.openxmlformats.org/drawingml/2006/table">
            <a:tbl>
              <a:tblPr firstRow="1" bandRow="1">
                <a:tableStyleId>{5C22544A-7EE6-4342-B048-85BDC9FD1C3A}</a:tableStyleId>
              </a:tblPr>
              <a:tblGrid>
                <a:gridCol w="648072"/>
                <a:gridCol w="3725986"/>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200" dirty="0" smtClean="0"/>
                        <a:t>No credit worthy response</a:t>
                      </a:r>
                      <a:endParaRPr lang="en-GB" sz="12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200" dirty="0" smtClean="0"/>
                        <a:t>Two relevant sources are identified</a:t>
                      </a:r>
                      <a:endParaRPr lang="en-GB" sz="1200" dirty="0"/>
                    </a:p>
                  </a:txBody>
                  <a:tcPr anchor="ctr"/>
                </a:tc>
              </a:tr>
              <a:tr h="370840">
                <a:tc>
                  <a:txBody>
                    <a:bodyPr/>
                    <a:lstStyle/>
                    <a:p>
                      <a:pPr algn="ctr"/>
                      <a:r>
                        <a:rPr lang="en-GB" sz="1200" dirty="0" smtClean="0"/>
                        <a:t>2</a:t>
                      </a:r>
                      <a:endParaRPr lang="en-GB" sz="1200" dirty="0"/>
                    </a:p>
                  </a:txBody>
                  <a:tcPr anchor="ctr"/>
                </a:tc>
                <a:tc>
                  <a:txBody>
                    <a:bodyPr/>
                    <a:lstStyle/>
                    <a:p>
                      <a:pPr algn="ctr"/>
                      <a:r>
                        <a:rPr lang="en-GB" sz="1200" dirty="0" smtClean="0"/>
                        <a:t>Two relevant</a:t>
                      </a:r>
                      <a:r>
                        <a:rPr lang="en-GB" sz="1200" baseline="0" dirty="0" smtClean="0"/>
                        <a:t> sources are clearly identified and the usefulness of one of the sources is commented on</a:t>
                      </a:r>
                      <a:endParaRPr lang="en-GB" sz="1200" dirty="0"/>
                    </a:p>
                  </a:txBody>
                  <a:tcPr anchor="ctr"/>
                </a:tc>
              </a:tr>
              <a:tr h="370840">
                <a:tc>
                  <a:txBody>
                    <a:bodyPr/>
                    <a:lstStyle/>
                    <a:p>
                      <a:pPr algn="ctr"/>
                      <a:r>
                        <a:rPr lang="en-GB" sz="1200" dirty="0" smtClean="0"/>
                        <a:t>3</a:t>
                      </a:r>
                      <a:endParaRPr lang="en-GB"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Two relevant</a:t>
                      </a:r>
                      <a:r>
                        <a:rPr lang="en-GB" sz="1200" baseline="0" dirty="0" smtClean="0"/>
                        <a:t> sources are clearly identified and the usefulness of both sources is explained and a comparison made</a:t>
                      </a:r>
                      <a:endParaRPr lang="en-GB" sz="1200" dirty="0" smtClean="0"/>
                    </a:p>
                  </a:txBody>
                  <a:tcPr anchor="ctr"/>
                </a:tc>
              </a:tr>
            </a:tbl>
          </a:graphicData>
        </a:graphic>
      </p:graphicFrame>
      <p:sp>
        <p:nvSpPr>
          <p:cNvPr id="21" name="Content Placeholder 3"/>
          <p:cNvSpPr txBox="1">
            <a:spLocks/>
          </p:cNvSpPr>
          <p:nvPr/>
        </p:nvSpPr>
        <p:spPr>
          <a:xfrm>
            <a:off x="488504" y="5517232"/>
            <a:ext cx="8922196" cy="1224136"/>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1200" b="1" dirty="0" smtClean="0"/>
              <a:t>Additional marking guidance:</a:t>
            </a:r>
          </a:p>
          <a:p>
            <a:pPr marL="90000" indent="-90000"/>
            <a:r>
              <a:rPr lang="en-GB" sz="1200" dirty="0" smtClean="0"/>
              <a:t>A clearly identified source is referred to by title and author or for websites at least the name of the website should be quoted</a:t>
            </a:r>
          </a:p>
          <a:p>
            <a:pPr marL="90000" indent="-90000"/>
            <a:r>
              <a:rPr lang="en-GB" sz="1200" dirty="0" smtClean="0"/>
              <a:t>A clear comment on only one of the sources ay be sufficient to gain 2 marks if the answer implies a comment on the other source.</a:t>
            </a:r>
          </a:p>
          <a:p>
            <a:pPr marL="90000" indent="-90000"/>
            <a:endParaRPr lang="en-GB" sz="1200" dirty="0" smtClean="0"/>
          </a:p>
          <a:p>
            <a:pPr marL="90000" indent="-90000"/>
            <a:r>
              <a:rPr lang="en-GB" sz="1200" dirty="0" smtClean="0"/>
              <a:t>If candidates have taken part in peer discussion as part of their research, simply stating this is not sufficient to qualify for quoting a source. Similarly reference to their own notes or exercise book alone is insufficient.</a:t>
            </a:r>
          </a:p>
        </p:txBody>
      </p:sp>
      <p:sp>
        <p:nvSpPr>
          <p:cNvPr id="13" name="Content Placeholder 3"/>
          <p:cNvSpPr txBox="1">
            <a:spLocks/>
          </p:cNvSpPr>
          <p:nvPr/>
        </p:nvSpPr>
        <p:spPr>
          <a:xfrm>
            <a:off x="488504" y="3212976"/>
            <a:ext cx="4392488" cy="2232248"/>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1400" b="1" dirty="0" smtClean="0"/>
              <a:t>You may be asked a question similar to this in the section 1 exam:</a:t>
            </a:r>
          </a:p>
          <a:p>
            <a:pPr marL="90000" indent="-90000"/>
            <a:r>
              <a:rPr lang="en-GB" sz="1400" dirty="0"/>
              <a:t>Think about the research that you did to find out how to test this hypothesis. </a:t>
            </a:r>
          </a:p>
          <a:p>
            <a:pPr marL="90000" indent="-90000"/>
            <a:r>
              <a:rPr lang="en-GB" sz="1400" dirty="0"/>
              <a:t>Identify </a:t>
            </a:r>
            <a:r>
              <a:rPr lang="en-GB" sz="1400" b="1" dirty="0"/>
              <a:t>two </a:t>
            </a:r>
            <a:r>
              <a:rPr lang="en-GB" sz="1400" dirty="0"/>
              <a:t>sources that you used for your research. </a:t>
            </a:r>
          </a:p>
          <a:p>
            <a:pPr marL="90000" indent="-90000"/>
            <a:r>
              <a:rPr lang="en-GB" sz="1400" dirty="0" smtClean="0"/>
              <a:t>Which of these </a:t>
            </a:r>
            <a:r>
              <a:rPr lang="en-GB" sz="1400" dirty="0"/>
              <a:t>sources was the more useful? </a:t>
            </a:r>
          </a:p>
          <a:p>
            <a:pPr marL="90000" indent="-90000"/>
            <a:r>
              <a:rPr lang="en-GB" sz="1400" dirty="0"/>
              <a:t>Why was this source better than the other source? </a:t>
            </a:r>
          </a:p>
          <a:p>
            <a:pPr marL="0" indent="0" algn="r">
              <a:buNone/>
            </a:pPr>
            <a:r>
              <a:rPr lang="en-GB" sz="1400" i="1" dirty="0" smtClean="0"/>
              <a:t>3 marks</a:t>
            </a:r>
          </a:p>
        </p:txBody>
      </p:sp>
    </p:spTree>
    <p:extLst>
      <p:ext uri="{BB962C8B-B14F-4D97-AF65-F5344CB8AC3E}">
        <p14:creationId xmlns:p14="http://schemas.microsoft.com/office/powerpoint/2010/main" val="2304625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Science A</a:t>
              </a:r>
            </a:p>
          </p:txBody>
        </p:sp>
      </p:grpSp>
      <p:pic>
        <p:nvPicPr>
          <p:cNvPr id="5" name="Picture 4"/>
          <p:cNvPicPr>
            <a:picLocks noChangeAspect="1"/>
          </p:cNvPicPr>
          <p:nvPr/>
        </p:nvPicPr>
        <p:blipFill>
          <a:blip r:embed="rId3"/>
          <a:stretch>
            <a:fillRect/>
          </a:stretch>
        </p:blipFill>
        <p:spPr>
          <a:xfrm>
            <a:off x="1569499" y="2420888"/>
            <a:ext cx="7884000" cy="4001874"/>
          </a:xfrm>
          <a:prstGeom prst="rect">
            <a:avLst/>
          </a:prstGeom>
          <a:ln>
            <a:solidFill>
              <a:schemeClr val="tx1"/>
            </a:solidFill>
          </a:ln>
        </p:spPr>
      </p:pic>
      <p:sp>
        <p:nvSpPr>
          <p:cNvPr id="6" name="Rectangle 5"/>
          <p:cNvSpPr/>
          <p:nvPr/>
        </p:nvSpPr>
        <p:spPr>
          <a:xfrm>
            <a:off x="1640632" y="5949280"/>
            <a:ext cx="432048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bg1"/>
                </a:solidFill>
              </a:ln>
            </a:endParaRPr>
          </a:p>
        </p:txBody>
      </p:sp>
      <p:sp>
        <p:nvSpPr>
          <p:cNvPr id="22" name="TextBox 21"/>
          <p:cNvSpPr txBox="1"/>
          <p:nvPr/>
        </p:nvSpPr>
        <p:spPr>
          <a:xfrm>
            <a:off x="375462" y="3656536"/>
            <a:ext cx="120862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23" name="Straight Arrow Connector 22"/>
          <p:cNvCxnSpPr/>
          <p:nvPr/>
        </p:nvCxnSpPr>
        <p:spPr>
          <a:xfrm flipV="1">
            <a:off x="1584086" y="3861048"/>
            <a:ext cx="416586" cy="4466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1568624" y="4307682"/>
            <a:ext cx="446635" cy="3411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65369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420888"/>
            <a:ext cx="8915400" cy="781752"/>
          </a:xfrm>
        </p:spPr>
        <p:style>
          <a:lnRef idx="2">
            <a:schemeClr val="dk1"/>
          </a:lnRef>
          <a:fillRef idx="1">
            <a:schemeClr val="lt1"/>
          </a:fillRef>
          <a:effectRef idx="0">
            <a:schemeClr val="dk1"/>
          </a:effectRef>
          <a:fontRef idx="minor">
            <a:schemeClr val="dk1"/>
          </a:fontRef>
        </p:style>
        <p:txBody>
          <a:bodyPr>
            <a:spAutoFit/>
          </a:bodyPr>
          <a:lstStyle/>
          <a:p>
            <a:pPr marL="0" indent="0">
              <a:buNone/>
            </a:pPr>
            <a:r>
              <a:rPr lang="en-GB" sz="1400" b="1" dirty="0"/>
              <a:t>Method(s</a:t>
            </a:r>
            <a:r>
              <a:rPr lang="en-GB" sz="1400" b="1" dirty="0" smtClean="0"/>
              <a:t>):</a:t>
            </a:r>
            <a:endParaRPr lang="en-GB" sz="1400" b="1" dirty="0"/>
          </a:p>
          <a:p>
            <a:pPr marL="90000" indent="-90000"/>
            <a:r>
              <a:rPr lang="en-US" sz="1400" dirty="0"/>
              <a:t>Briefly outline a possible method that could be used to collect useful data to </a:t>
            </a:r>
            <a:r>
              <a:rPr lang="en-US" sz="1400" dirty="0" smtClean="0"/>
              <a:t>investigate the </a:t>
            </a:r>
            <a:r>
              <a:rPr lang="en-US" sz="1400" dirty="0"/>
              <a:t>hypothesis. Think about what you will change, what you will control and what </a:t>
            </a:r>
            <a:r>
              <a:rPr lang="en-US" sz="1400" dirty="0" smtClean="0"/>
              <a:t>you </a:t>
            </a:r>
            <a:r>
              <a:rPr lang="en-GB" sz="1400" dirty="0" smtClean="0"/>
              <a:t>will </a:t>
            </a:r>
            <a:r>
              <a:rPr lang="en-GB" sz="1400" dirty="0"/>
              <a:t>measure.</a:t>
            </a:r>
            <a:endParaRPr lang="en-GB" sz="1400" dirty="0" smtClean="0"/>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95300" y="3364366"/>
            <a:ext cx="4385692" cy="3108543"/>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1400" b="1" dirty="0" smtClean="0"/>
              <a:t>You may be asked a question similar to this in the section 1 exam:</a:t>
            </a:r>
          </a:p>
          <a:p>
            <a:pPr marL="90000" indent="-90000"/>
            <a:r>
              <a:rPr lang="en-US" sz="1400" dirty="0"/>
              <a:t>In this investigation, you will need to control some of the variables.</a:t>
            </a:r>
          </a:p>
          <a:p>
            <a:pPr marL="90000" indent="-90000"/>
            <a:r>
              <a:rPr lang="en-US" sz="1400" dirty="0"/>
              <a:t>Write down </a:t>
            </a:r>
            <a:r>
              <a:rPr lang="en-US" sz="1400" b="1" dirty="0"/>
              <a:t>one </a:t>
            </a:r>
            <a:r>
              <a:rPr lang="en-US" sz="1400" dirty="0"/>
              <a:t>variable that will need to be controlled.</a:t>
            </a:r>
          </a:p>
          <a:p>
            <a:pPr marL="90000" indent="-90000"/>
            <a:r>
              <a:rPr lang="en-US" sz="1400" dirty="0" smtClean="0"/>
              <a:t>Describe </a:t>
            </a:r>
            <a:r>
              <a:rPr lang="en-US" sz="1400" dirty="0"/>
              <a:t>briefly how you would do a preliminary investigation to find a suitable value </a:t>
            </a:r>
            <a:r>
              <a:rPr lang="en-US" sz="1400" dirty="0" smtClean="0"/>
              <a:t>to </a:t>
            </a:r>
            <a:r>
              <a:rPr lang="en-GB" sz="1400" dirty="0" smtClean="0"/>
              <a:t>use </a:t>
            </a:r>
            <a:r>
              <a:rPr lang="en-GB" sz="1400" dirty="0"/>
              <a:t>for this variable.</a:t>
            </a:r>
          </a:p>
          <a:p>
            <a:pPr marL="90000" indent="-90000"/>
            <a:r>
              <a:rPr lang="en-US" sz="1400" dirty="0"/>
              <a:t>You should also explain how the results of this preliminary investigation will help you </a:t>
            </a:r>
            <a:r>
              <a:rPr lang="en-US" sz="1400" dirty="0" smtClean="0"/>
              <a:t>to decide </a:t>
            </a:r>
            <a:r>
              <a:rPr lang="en-US" sz="1400" dirty="0"/>
              <a:t>on the best value for this variable.</a:t>
            </a:r>
          </a:p>
          <a:p>
            <a:pPr marL="0" indent="0" algn="r">
              <a:buNone/>
            </a:pPr>
            <a:r>
              <a:rPr lang="en-GB" sz="1400" i="1" dirty="0" smtClean="0"/>
              <a:t>3 marks</a:t>
            </a:r>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Science A</a:t>
              </a:r>
            </a:p>
          </p:txBody>
        </p:sp>
      </p:grpSp>
      <p:graphicFrame>
        <p:nvGraphicFramePr>
          <p:cNvPr id="20" name="Table 19"/>
          <p:cNvGraphicFramePr>
            <a:graphicFrameLocks noGrp="1"/>
          </p:cNvGraphicFramePr>
          <p:nvPr>
            <p:extLst>
              <p:ext uri="{D42A27DB-BD31-4B8C-83A1-F6EECF244321}">
                <p14:modId xmlns:p14="http://schemas.microsoft.com/office/powerpoint/2010/main" val="3391861354"/>
              </p:ext>
            </p:extLst>
          </p:nvPr>
        </p:nvGraphicFramePr>
        <p:xfrm>
          <a:off x="5036642" y="3356992"/>
          <a:ext cx="4374058" cy="3017520"/>
        </p:xfrm>
        <a:graphic>
          <a:graphicData uri="http://schemas.openxmlformats.org/drawingml/2006/table">
            <a:tbl>
              <a:tblPr firstRow="1" bandRow="1">
                <a:tableStyleId>{5C22544A-7EE6-4342-B048-85BDC9FD1C3A}</a:tableStyleId>
              </a:tblPr>
              <a:tblGrid>
                <a:gridCol w="648072"/>
                <a:gridCol w="3725986"/>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200" dirty="0" smtClean="0"/>
                        <a:t>No credit worthy response</a:t>
                      </a:r>
                      <a:endParaRPr lang="en-GB" sz="12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A suitable control variable is stated. </a:t>
                      </a:r>
                    </a:p>
                  </a:txBody>
                  <a:tcPr anchor="ctr"/>
                </a:tc>
              </a:tr>
              <a:tr h="370840">
                <a:tc>
                  <a:txBody>
                    <a:bodyPr/>
                    <a:lstStyle/>
                    <a:p>
                      <a:pPr algn="ctr"/>
                      <a:r>
                        <a:rPr lang="en-GB" sz="1200" dirty="0" smtClean="0"/>
                        <a:t>2</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A suitable control variable is stated.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dk1"/>
                          </a:solidFill>
                          <a:latin typeface="+mn-lt"/>
                          <a:ea typeface="+mn-ea"/>
                          <a:cs typeface="+mn-cs"/>
                        </a:rPr>
                        <a:t>Only one value to be investigated in the preliminary experiment is suggested.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dk1"/>
                          </a:solidFill>
                          <a:latin typeface="+mn-lt"/>
                          <a:ea typeface="+mn-ea"/>
                          <a:cs typeface="+mn-cs"/>
                        </a:rPr>
                        <a:t>The dependent variable is stated, but details concerning its measurement are incomplete.</a:t>
                      </a:r>
                    </a:p>
                  </a:txBody>
                  <a:tcPr anchor="ctr"/>
                </a:tc>
              </a:tr>
              <a:tr h="370840">
                <a:tc>
                  <a:txBody>
                    <a:bodyPr/>
                    <a:lstStyle/>
                    <a:p>
                      <a:pPr algn="ctr"/>
                      <a:r>
                        <a:rPr lang="en-GB" sz="1200" dirty="0" smtClean="0"/>
                        <a:t>3</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A suitable control variable is stated.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dk1"/>
                          </a:solidFill>
                          <a:latin typeface="+mn-lt"/>
                          <a:ea typeface="+mn-ea"/>
                          <a:cs typeface="+mn-cs"/>
                        </a:rPr>
                        <a:t>The limits of the range to be investigated in the preliminary experiment are appropriate.</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dk1"/>
                          </a:solidFill>
                          <a:latin typeface="+mn-lt"/>
                          <a:ea typeface="+mn-ea"/>
                          <a:cs typeface="+mn-cs"/>
                        </a:rPr>
                        <a:t>A statement concerning how the dependent variable values obtained could be used to determine the best value for the control variable has been made.</a:t>
                      </a:r>
                    </a:p>
                  </a:txBody>
                  <a:tcPr anchor="ctr"/>
                </a:tc>
              </a:tr>
            </a:tbl>
          </a:graphicData>
        </a:graphic>
      </p:graphicFrame>
    </p:spTree>
    <p:extLst>
      <p:ext uri="{BB962C8B-B14F-4D97-AF65-F5344CB8AC3E}">
        <p14:creationId xmlns:p14="http://schemas.microsoft.com/office/powerpoint/2010/main" val="503904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Science A</a:t>
              </a:r>
            </a:p>
          </p:txBody>
        </p:sp>
      </p:grpSp>
      <p:pic>
        <p:nvPicPr>
          <p:cNvPr id="5" name="Picture 4"/>
          <p:cNvPicPr>
            <a:picLocks noChangeAspect="1"/>
          </p:cNvPicPr>
          <p:nvPr/>
        </p:nvPicPr>
        <p:blipFill>
          <a:blip r:embed="rId3"/>
          <a:stretch>
            <a:fillRect/>
          </a:stretch>
        </p:blipFill>
        <p:spPr>
          <a:xfrm>
            <a:off x="452513" y="2512544"/>
            <a:ext cx="6253838" cy="3996000"/>
          </a:xfrm>
          <a:prstGeom prst="rect">
            <a:avLst/>
          </a:prstGeom>
          <a:ln>
            <a:solidFill>
              <a:schemeClr val="tx1"/>
            </a:solidFill>
          </a:ln>
        </p:spPr>
      </p:pic>
      <p:sp>
        <p:nvSpPr>
          <p:cNvPr id="6" name="Rectangle 5"/>
          <p:cNvSpPr/>
          <p:nvPr/>
        </p:nvSpPr>
        <p:spPr>
          <a:xfrm>
            <a:off x="4520952" y="2512544"/>
            <a:ext cx="2185399" cy="340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7761312" y="3910379"/>
            <a:ext cx="120862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22" name="Straight Arrow Connector 21"/>
          <p:cNvCxnSpPr>
            <a:stCxn id="21" idx="1"/>
            <a:endCxn id="5" idx="3"/>
          </p:cNvCxnSpPr>
          <p:nvPr/>
        </p:nvCxnSpPr>
        <p:spPr>
          <a:xfrm flipH="1">
            <a:off x="6706351" y="4510544"/>
            <a:ext cx="10549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83876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95300" y="2303936"/>
            <a:ext cx="8915400" cy="1413096"/>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1050" b="1" dirty="0" smtClean="0"/>
              <a:t>You may be asked a question similar to this in the section 1 exam:</a:t>
            </a:r>
          </a:p>
          <a:p>
            <a:pPr marL="90000" indent="-90000"/>
            <a:r>
              <a:rPr lang="en-GB" sz="1050" dirty="0"/>
              <a:t>In this question you will be assessed on using good English, organising information clearly and using specialist terms where appropriate.</a:t>
            </a:r>
          </a:p>
          <a:p>
            <a:pPr marL="90000" indent="-90000"/>
            <a:r>
              <a:rPr lang="en-GB" sz="1050" dirty="0"/>
              <a:t>From the research that you have done, describe in detail how you are going to do your investigation.</a:t>
            </a:r>
          </a:p>
          <a:p>
            <a:pPr marL="0" indent="0">
              <a:buNone/>
            </a:pPr>
            <a:endParaRPr lang="en-GB" sz="1050" dirty="0" smtClean="0"/>
          </a:p>
          <a:p>
            <a:pPr marL="0" indent="0">
              <a:buNone/>
            </a:pPr>
            <a:endParaRPr lang="en-GB" sz="1050" dirty="0" smtClean="0"/>
          </a:p>
          <a:p>
            <a:endParaRPr lang="en-GB" sz="1050" dirty="0"/>
          </a:p>
          <a:p>
            <a:pPr marL="90000" indent="-90000"/>
            <a:endParaRPr lang="en-GB" sz="1050" dirty="0" smtClean="0"/>
          </a:p>
          <a:p>
            <a:pPr marL="90000" indent="-90000"/>
            <a:r>
              <a:rPr lang="en-GB" sz="1050" dirty="0" smtClean="0"/>
              <a:t>You should include: </a:t>
            </a:r>
          </a:p>
          <a:p>
            <a:pPr marL="490050" lvl="1" indent="-90000"/>
            <a:r>
              <a:rPr lang="en-GB" sz="1050" dirty="0" smtClean="0"/>
              <a:t>the equipment that you plan to use </a:t>
            </a:r>
          </a:p>
          <a:p>
            <a:pPr marL="490050" lvl="1" indent="-90000"/>
            <a:r>
              <a:rPr lang="en-GB" sz="1050" dirty="0" smtClean="0"/>
              <a:t>how you will use the equipment </a:t>
            </a:r>
          </a:p>
          <a:p>
            <a:pPr marL="490050" lvl="1" indent="-90000"/>
            <a:r>
              <a:rPr lang="en-GB" sz="1050" dirty="0" smtClean="0"/>
              <a:t>the </a:t>
            </a:r>
            <a:r>
              <a:rPr lang="en-GB" sz="1050" dirty="0"/>
              <a:t>measurements that you are going to make </a:t>
            </a:r>
            <a:endParaRPr lang="en-GB" sz="1050" dirty="0" smtClean="0"/>
          </a:p>
          <a:p>
            <a:pPr marL="490050" lvl="1" indent="-90000"/>
            <a:r>
              <a:rPr lang="en-GB" sz="1050" dirty="0" smtClean="0"/>
              <a:t>how </a:t>
            </a:r>
            <a:r>
              <a:rPr lang="en-GB" sz="1050" dirty="0"/>
              <a:t>you will make it a fair test </a:t>
            </a:r>
            <a:endParaRPr lang="en-GB" sz="1050" dirty="0" smtClean="0"/>
          </a:p>
          <a:p>
            <a:pPr marL="490050" lvl="1" indent="-90000"/>
            <a:r>
              <a:rPr lang="en-GB" sz="1050" dirty="0" smtClean="0"/>
              <a:t>a </a:t>
            </a:r>
            <a:r>
              <a:rPr lang="en-GB" sz="1050" dirty="0"/>
              <a:t>risk assessment</a:t>
            </a:r>
            <a:r>
              <a:rPr lang="en-GB" sz="1050" dirty="0" smtClean="0"/>
              <a:t>.                                                              </a:t>
            </a:r>
            <a:r>
              <a:rPr lang="en-GB" sz="1050" i="1" dirty="0" smtClean="0"/>
              <a:t>9 marks</a:t>
            </a:r>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Science A</a:t>
              </a:r>
            </a:p>
          </p:txBody>
        </p:sp>
      </p:grpSp>
      <p:graphicFrame>
        <p:nvGraphicFramePr>
          <p:cNvPr id="5" name="Table 4"/>
          <p:cNvGraphicFramePr>
            <a:graphicFrameLocks noGrp="1"/>
          </p:cNvGraphicFramePr>
          <p:nvPr>
            <p:extLst>
              <p:ext uri="{D42A27DB-BD31-4B8C-83A1-F6EECF244321}">
                <p14:modId xmlns:p14="http://schemas.microsoft.com/office/powerpoint/2010/main" val="4278605740"/>
              </p:ext>
            </p:extLst>
          </p:nvPr>
        </p:nvGraphicFramePr>
        <p:xfrm>
          <a:off x="495298" y="3789040"/>
          <a:ext cx="8958206" cy="2903220"/>
        </p:xfrm>
        <a:graphic>
          <a:graphicData uri="http://schemas.openxmlformats.org/drawingml/2006/table">
            <a:tbl>
              <a:tblPr firstRow="1" bandRow="1">
                <a:tableStyleId>{5C22544A-7EE6-4342-B048-85BDC9FD1C3A}</a:tableStyleId>
              </a:tblPr>
              <a:tblGrid>
                <a:gridCol w="1073326"/>
                <a:gridCol w="792088"/>
                <a:gridCol w="2232248"/>
                <a:gridCol w="2430272"/>
                <a:gridCol w="2430272"/>
              </a:tblGrid>
              <a:tr h="144016">
                <a:tc>
                  <a:txBody>
                    <a:bodyPr/>
                    <a:lstStyle/>
                    <a:p>
                      <a:pPr algn="ctr"/>
                      <a:endParaRPr lang="en-GB" sz="1000" b="1" dirty="0">
                        <a:solidFill>
                          <a:schemeClr val="bg1"/>
                        </a:solidFill>
                      </a:endParaRPr>
                    </a:p>
                  </a:txBody>
                  <a:tcPr anchor="ctr">
                    <a:lnR w="38100" cap="flat" cmpd="sng" algn="ctr">
                      <a:solidFill>
                        <a:schemeClr val="bg1"/>
                      </a:solidFill>
                      <a:prstDash val="solid"/>
                      <a:round/>
                      <a:headEnd type="none" w="med" len="med"/>
                      <a:tailEnd type="none" w="med" len="med"/>
                    </a:lnR>
                  </a:tcPr>
                </a:tc>
                <a:tc>
                  <a:txBody>
                    <a:bodyPr/>
                    <a:lstStyle/>
                    <a:p>
                      <a:pPr algn="ctr"/>
                      <a:r>
                        <a:rPr lang="en-GB" sz="1050" dirty="0" smtClean="0"/>
                        <a:t>0 marks</a:t>
                      </a:r>
                      <a:endParaRPr lang="en-GB" sz="1050" dirty="0"/>
                    </a:p>
                  </a:txBody>
                  <a:tcPr anchor="ctr">
                    <a:lnL w="38100" cap="flat" cmpd="sng" algn="ctr">
                      <a:solidFill>
                        <a:schemeClr val="bg1"/>
                      </a:solidFill>
                      <a:prstDash val="solid"/>
                      <a:round/>
                      <a:headEnd type="none" w="med" len="med"/>
                      <a:tailEnd type="none" w="med" len="med"/>
                    </a:lnL>
                  </a:tcPr>
                </a:tc>
                <a:tc>
                  <a:txBody>
                    <a:bodyPr/>
                    <a:lstStyle/>
                    <a:p>
                      <a:pPr algn="ctr"/>
                      <a:r>
                        <a:rPr lang="en-GB" sz="1050" dirty="0" smtClean="0"/>
                        <a:t>1, 2 &amp; 3 marks</a:t>
                      </a:r>
                      <a:endParaRPr lang="en-GB" sz="1050" dirty="0"/>
                    </a:p>
                  </a:txBody>
                  <a:tcPr anchor="ctr"/>
                </a:tc>
                <a:tc>
                  <a:txBody>
                    <a:bodyPr/>
                    <a:lstStyle/>
                    <a:p>
                      <a:pPr algn="ctr"/>
                      <a:r>
                        <a:rPr lang="en-GB" sz="1050" dirty="0" smtClean="0"/>
                        <a:t>4, 5 &amp; 6 marks</a:t>
                      </a:r>
                      <a:endParaRPr lang="en-GB" sz="1050" dirty="0"/>
                    </a:p>
                  </a:txBody>
                  <a:tcPr anchor="ctr"/>
                </a:tc>
                <a:tc>
                  <a:txBody>
                    <a:bodyPr/>
                    <a:lstStyle/>
                    <a:p>
                      <a:pPr algn="ctr"/>
                      <a:r>
                        <a:rPr lang="en-GB" sz="1050" dirty="0" smtClean="0"/>
                        <a:t>7, 8 &amp; 9 marks</a:t>
                      </a:r>
                      <a:endParaRPr lang="en-GB" sz="1050" dirty="0"/>
                    </a:p>
                  </a:txBody>
                  <a:tcPr anchor="ctr"/>
                </a:tc>
              </a:tr>
              <a:tr h="0">
                <a:tc>
                  <a:txBody>
                    <a:bodyPr/>
                    <a:lstStyle/>
                    <a:p>
                      <a:pPr algn="ctr"/>
                      <a:r>
                        <a:rPr lang="en-GB" sz="1000" b="1" dirty="0" smtClean="0">
                          <a:solidFill>
                            <a:schemeClr val="bg1"/>
                          </a:solidFill>
                        </a:rPr>
                        <a:t>Equipment</a:t>
                      </a:r>
                      <a:endParaRPr lang="en-GB" sz="1000" b="1" dirty="0">
                        <a:solidFill>
                          <a:schemeClr val="bg1"/>
                        </a:solidFill>
                      </a:endParaRPr>
                    </a:p>
                  </a:txBody>
                  <a:tcPr anchor="ctr">
                    <a:lnR w="38100" cap="flat" cmpd="sng" algn="ctr">
                      <a:solidFill>
                        <a:schemeClr val="bg1"/>
                      </a:solidFill>
                      <a:prstDash val="solid"/>
                      <a:round/>
                      <a:headEnd type="none" w="med" len="med"/>
                      <a:tailEnd type="none" w="med" len="med"/>
                    </a:lnR>
                    <a:solidFill>
                      <a:schemeClr val="accent1"/>
                    </a:solidFill>
                  </a:tcPr>
                </a:tc>
                <a:tc rowSpan="6">
                  <a:txBody>
                    <a:bodyPr/>
                    <a:lstStyle/>
                    <a:p>
                      <a:pPr algn="ctr"/>
                      <a:r>
                        <a:rPr lang="en-GB" sz="800" b="0" i="0" u="none" strike="noStrike" kern="1200" baseline="0" dirty="0" smtClean="0">
                          <a:solidFill>
                            <a:schemeClr val="dk1"/>
                          </a:solidFill>
                          <a:latin typeface="+mn-lt"/>
                          <a:ea typeface="+mn-ea"/>
                          <a:cs typeface="+mn-cs"/>
                        </a:rPr>
                        <a:t>No creditworthy response</a:t>
                      </a:r>
                    </a:p>
                  </a:txBody>
                  <a:tcPr anchor="ctr">
                    <a:lnL w="38100"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Some of the necessary equipment is stated.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Most of the necessary equipment is stated.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Most of the necessary equipment is stated.</a:t>
                      </a:r>
                    </a:p>
                  </a:txBody>
                  <a:tcPr anchor="ctr"/>
                </a:tc>
              </a:tr>
              <a:tr h="0">
                <a:tc>
                  <a:txBody>
                    <a:bodyPr/>
                    <a:lstStyle/>
                    <a:p>
                      <a:pPr algn="ctr"/>
                      <a:r>
                        <a:rPr lang="en-GB" sz="1000" b="1" dirty="0" smtClean="0">
                          <a:solidFill>
                            <a:schemeClr val="bg1"/>
                          </a:solidFill>
                        </a:rPr>
                        <a:t>Method</a:t>
                      </a:r>
                      <a:endParaRPr lang="en-GB" sz="1000" b="1" dirty="0">
                        <a:solidFill>
                          <a:schemeClr val="bg1"/>
                        </a:solidFill>
                      </a:endParaRPr>
                    </a:p>
                  </a:txBody>
                  <a:tcPr anchor="ctr">
                    <a:lnR w="38100" cap="flat" cmpd="sng" algn="ctr">
                      <a:solidFill>
                        <a:schemeClr val="bg1"/>
                      </a:solidFill>
                      <a:prstDash val="solid"/>
                      <a:round/>
                      <a:headEnd type="none" w="med" len="med"/>
                      <a:tailEnd type="none" w="med" len="med"/>
                    </a:lnR>
                    <a:solidFill>
                      <a:schemeClr val="accent1"/>
                    </a:solidFill>
                  </a:tcPr>
                </a:tc>
                <a:tc vMerge="1">
                  <a:txBody>
                    <a:bodyPr/>
                    <a:lstStyle/>
                    <a:p>
                      <a:pPr algn="ctr"/>
                      <a:endParaRPr lang="en-GB" sz="1200" dirty="0"/>
                    </a:p>
                  </a:txBody>
                  <a:tcPr anchor="ctr">
                    <a:lnL w="38100"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The method described is weak but shows some understanding of the sequence of an investigation.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The method described will enable valid results to be collected.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The method described will enable valid results to be collected.</a:t>
                      </a:r>
                    </a:p>
                  </a:txBody>
                  <a:tcPr anchor="ctr"/>
                </a:tc>
              </a:tr>
              <a:tr h="0">
                <a:tc>
                  <a:txBody>
                    <a:bodyPr/>
                    <a:lstStyle/>
                    <a:p>
                      <a:pPr algn="ctr"/>
                      <a:r>
                        <a:rPr lang="en-GB" sz="1000" b="1" dirty="0" smtClean="0">
                          <a:solidFill>
                            <a:schemeClr val="bg1"/>
                          </a:solidFill>
                        </a:rPr>
                        <a:t>Measurements</a:t>
                      </a:r>
                      <a:endParaRPr lang="en-GB" sz="1000" b="1" dirty="0">
                        <a:solidFill>
                          <a:schemeClr val="bg1"/>
                        </a:solidFill>
                      </a:endParaRPr>
                    </a:p>
                  </a:txBody>
                  <a:tcPr anchor="ctr">
                    <a:lnR w="38100" cap="flat" cmpd="sng" algn="ctr">
                      <a:solidFill>
                        <a:schemeClr val="bg1"/>
                      </a:solidFill>
                      <a:prstDash val="solid"/>
                      <a:round/>
                      <a:headEnd type="none" w="med" len="med"/>
                      <a:tailEnd type="none" w="med" len="med"/>
                    </a:lnR>
                    <a:solidFill>
                      <a:schemeClr val="accent1"/>
                    </a:solidFill>
                  </a:tcPr>
                </a:tc>
                <a:tc vMerge="1">
                  <a:txBody>
                    <a:bodyPr/>
                    <a:lstStyle/>
                    <a:p>
                      <a:pPr algn="ctr"/>
                      <a:endParaRPr lang="en-GB" sz="1200" dirty="0"/>
                    </a:p>
                  </a:txBody>
                  <a:tcPr anchor="ctr">
                    <a:lnL w="38100"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The measurements to be made are stated.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The measurements to be made are stated and a at least one control variable is given.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The measurements to be made are stated and the significant control variables are clearly identified, with details of how they will be monitored or controlled.</a:t>
                      </a:r>
                    </a:p>
                  </a:txBody>
                  <a:tcPr anchor="ctr"/>
                </a:tc>
              </a:tr>
              <a:tr h="126856">
                <a:tc>
                  <a:txBody>
                    <a:bodyPr/>
                    <a:lstStyle/>
                    <a:p>
                      <a:pPr algn="ctr"/>
                      <a:r>
                        <a:rPr lang="en-GB" sz="1000" b="1" dirty="0" smtClean="0">
                          <a:solidFill>
                            <a:schemeClr val="bg1"/>
                          </a:solidFill>
                        </a:rPr>
                        <a:t>Risk assessment</a:t>
                      </a:r>
                      <a:endParaRPr lang="en-GB" sz="1000" b="1" dirty="0">
                        <a:solidFill>
                          <a:schemeClr val="bg1"/>
                        </a:solidFill>
                      </a:endParaRPr>
                    </a:p>
                  </a:txBody>
                  <a:tcPr anchor="ctr">
                    <a:lnR w="38100" cap="flat" cmpd="sng" algn="ctr">
                      <a:solidFill>
                        <a:schemeClr val="bg1"/>
                      </a:solidFill>
                      <a:prstDash val="solid"/>
                      <a:round/>
                      <a:headEnd type="none" w="med" len="med"/>
                      <a:tailEnd type="none" w="med" len="med"/>
                    </a:lnR>
                    <a:solidFill>
                      <a:schemeClr val="accent1"/>
                    </a:solidFill>
                  </a:tcPr>
                </a:tc>
                <a:tc vMerge="1">
                  <a:txBody>
                    <a:bodyPr/>
                    <a:lstStyle/>
                    <a:p>
                      <a:pPr algn="ctr"/>
                      <a:endParaRPr lang="en-GB" sz="1200" dirty="0"/>
                    </a:p>
                  </a:txBody>
                  <a:tcPr anchor="ctr">
                    <a:lnL w="38100"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An appropriate hazard is identified, but the corresponding risk assessment and control measure is weak or absent.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Any significant hazards are identified, together with a corresponding control measure but the risk assessment is weak or absent.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Any significant hazards are identified, together with an assessment of the associated risks and corresponding control measures.</a:t>
                      </a:r>
                    </a:p>
                  </a:txBody>
                  <a:tcPr anchor="ctr"/>
                </a:tc>
              </a:tr>
              <a:tr h="126856">
                <a:tc>
                  <a:txBody>
                    <a:bodyPr/>
                    <a:lstStyle/>
                    <a:p>
                      <a:pPr algn="ctr"/>
                      <a:r>
                        <a:rPr lang="en-GB" sz="1000" b="1" dirty="0" smtClean="0">
                          <a:solidFill>
                            <a:schemeClr val="bg1"/>
                          </a:solidFill>
                        </a:rPr>
                        <a:t>Organisation</a:t>
                      </a:r>
                      <a:endParaRPr lang="en-GB" sz="1000" b="1" dirty="0">
                        <a:solidFill>
                          <a:schemeClr val="bg1"/>
                        </a:solidFill>
                      </a:endParaRPr>
                    </a:p>
                  </a:txBody>
                  <a:tcPr anchor="ctr">
                    <a:lnR w="38100" cap="flat" cmpd="sng" algn="ctr">
                      <a:solidFill>
                        <a:schemeClr val="bg1"/>
                      </a:solidFill>
                      <a:prstDash val="solid"/>
                      <a:round/>
                      <a:headEnd type="none" w="med" len="med"/>
                      <a:tailEnd type="none" w="med" len="med"/>
                    </a:lnR>
                    <a:solidFill>
                      <a:schemeClr val="accent1"/>
                    </a:solidFill>
                  </a:tcPr>
                </a:tc>
                <a:tc vMerge="1">
                  <a:txBody>
                    <a:bodyPr/>
                    <a:lstStyle/>
                    <a:p>
                      <a:pPr algn="ctr"/>
                      <a:endParaRPr lang="en-GB" sz="1200" dirty="0"/>
                    </a:p>
                  </a:txBody>
                  <a:tcPr anchor="ctr">
                    <a:lnL w="38100"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The answer is poorly organised, with almost no specialist terms and little or no detail given.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The answer has some structure and organisation, use of specialist terms has been attempted but not always correctly, and some detail is given.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The answer is coherent and written in an organised, logical sequence, containing a range of relevant specialist terms used correctly.</a:t>
                      </a:r>
                    </a:p>
                  </a:txBody>
                  <a:tcPr anchor="ctr"/>
                </a:tc>
              </a:tr>
              <a:tr h="126856">
                <a:tc>
                  <a:txBody>
                    <a:bodyPr/>
                    <a:lstStyle/>
                    <a:p>
                      <a:pPr algn="ctr"/>
                      <a:r>
                        <a:rPr lang="en-GB" sz="1000" b="1" dirty="0" err="1" smtClean="0">
                          <a:solidFill>
                            <a:schemeClr val="bg1"/>
                          </a:solidFill>
                        </a:rPr>
                        <a:t>SPaG</a:t>
                      </a:r>
                      <a:endParaRPr lang="en-GB" sz="1000" b="1" dirty="0">
                        <a:solidFill>
                          <a:schemeClr val="bg1"/>
                        </a:solidFill>
                      </a:endParaRPr>
                    </a:p>
                  </a:txBody>
                  <a:tcPr anchor="ctr">
                    <a:lnR w="38100" cap="flat" cmpd="sng" algn="ctr">
                      <a:solidFill>
                        <a:schemeClr val="bg1"/>
                      </a:solidFill>
                      <a:prstDash val="solid"/>
                      <a:round/>
                      <a:headEnd type="none" w="med" len="med"/>
                      <a:tailEnd type="none" w="med" len="med"/>
                    </a:lnR>
                    <a:solidFill>
                      <a:schemeClr val="accent1"/>
                    </a:solidFill>
                  </a:tcPr>
                </a:tc>
                <a:tc vMerge="1">
                  <a:txBody>
                    <a:bodyPr/>
                    <a:lstStyle/>
                    <a:p>
                      <a:pPr algn="ctr"/>
                      <a:endParaRPr lang="en-GB" sz="1200" dirty="0"/>
                    </a:p>
                  </a:txBody>
                  <a:tcPr anchor="ctr">
                    <a:lnL w="38100"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The answer shows very weak spelling, punctuation and grammar.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The answer shows reasonable spelling, punctuation and grammar although there may still be some errors.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The answer shows almost faultless spelling, punctuation and grammar.</a:t>
                      </a:r>
                    </a:p>
                  </a:txBody>
                  <a:tcPr anchor="ctr"/>
                </a:tc>
              </a:tr>
            </a:tbl>
          </a:graphicData>
        </a:graphic>
      </p:graphicFrame>
    </p:spTree>
    <p:extLst>
      <p:ext uri="{BB962C8B-B14F-4D97-AF65-F5344CB8AC3E}">
        <p14:creationId xmlns:p14="http://schemas.microsoft.com/office/powerpoint/2010/main" val="447084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3431711820"/>
              </p:ext>
            </p:extLst>
          </p:nvPr>
        </p:nvGraphicFramePr>
        <p:xfrm>
          <a:off x="488504" y="1700808"/>
          <a:ext cx="900100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994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Science A</a:t>
              </a:r>
            </a:p>
          </p:txBody>
        </p:sp>
      </p:grpSp>
      <p:sp>
        <p:nvSpPr>
          <p:cNvPr id="6" name="Rectangle 5"/>
          <p:cNvSpPr/>
          <p:nvPr/>
        </p:nvSpPr>
        <p:spPr>
          <a:xfrm>
            <a:off x="4520952" y="2512544"/>
            <a:ext cx="2185399" cy="340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6438283" y="5863579"/>
            <a:ext cx="1775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pic>
        <p:nvPicPr>
          <p:cNvPr id="3" name="Picture 2"/>
          <p:cNvPicPr>
            <a:picLocks noChangeAspect="1"/>
          </p:cNvPicPr>
          <p:nvPr/>
        </p:nvPicPr>
        <p:blipFill>
          <a:blip r:embed="rId3"/>
          <a:stretch>
            <a:fillRect/>
          </a:stretch>
        </p:blipFill>
        <p:spPr>
          <a:xfrm>
            <a:off x="452500" y="2369910"/>
            <a:ext cx="4209668" cy="4140000"/>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5221604" y="2369910"/>
            <a:ext cx="4208400" cy="3106445"/>
          </a:xfrm>
          <a:prstGeom prst="rect">
            <a:avLst/>
          </a:prstGeom>
          <a:ln>
            <a:solidFill>
              <a:schemeClr val="tx1"/>
            </a:solidFill>
          </a:ln>
        </p:spPr>
      </p:pic>
      <p:cxnSp>
        <p:nvCxnSpPr>
          <p:cNvPr id="22" name="Straight Arrow Connector 21"/>
          <p:cNvCxnSpPr>
            <a:stCxn id="21" idx="1"/>
          </p:cNvCxnSpPr>
          <p:nvPr/>
        </p:nvCxnSpPr>
        <p:spPr>
          <a:xfrm flipH="1" flipV="1">
            <a:off x="3440832" y="6186744"/>
            <a:ext cx="299745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21" idx="0"/>
          </p:cNvCxnSpPr>
          <p:nvPr/>
        </p:nvCxnSpPr>
        <p:spPr>
          <a:xfrm flipV="1">
            <a:off x="7325804" y="3861048"/>
            <a:ext cx="3460" cy="20025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03674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420888"/>
            <a:ext cx="8915400" cy="781752"/>
          </a:xfrm>
        </p:spPr>
        <p:style>
          <a:lnRef idx="2">
            <a:schemeClr val="dk1"/>
          </a:lnRef>
          <a:fillRef idx="1">
            <a:schemeClr val="lt1"/>
          </a:fillRef>
          <a:effectRef idx="0">
            <a:schemeClr val="dk1"/>
          </a:effectRef>
          <a:fontRef idx="minor">
            <a:schemeClr val="dk1"/>
          </a:fontRef>
        </p:style>
        <p:txBody>
          <a:bodyPr>
            <a:spAutoFit/>
          </a:bodyPr>
          <a:lstStyle/>
          <a:p>
            <a:pPr marL="0" indent="0">
              <a:buNone/>
            </a:pPr>
            <a:r>
              <a:rPr lang="en-GB" sz="1400" b="1" dirty="0"/>
              <a:t>Method(s</a:t>
            </a:r>
            <a:r>
              <a:rPr lang="en-GB" sz="1400" b="1" dirty="0" smtClean="0"/>
              <a:t>):</a:t>
            </a:r>
            <a:endParaRPr lang="en-GB" sz="1400" b="1" dirty="0"/>
          </a:p>
          <a:p>
            <a:pPr marL="90000" indent="-90000"/>
            <a:r>
              <a:rPr lang="en-US" sz="1400" dirty="0"/>
              <a:t>Briefly outline a possible method that could be used to collect useful data to </a:t>
            </a:r>
            <a:r>
              <a:rPr lang="en-US" sz="1400" dirty="0" smtClean="0"/>
              <a:t>investigate the </a:t>
            </a:r>
            <a:r>
              <a:rPr lang="en-US" sz="1400" dirty="0"/>
              <a:t>hypothesis. Think about what you will change, what you will control and what </a:t>
            </a:r>
            <a:r>
              <a:rPr lang="en-US" sz="1400" dirty="0" smtClean="0"/>
              <a:t>you </a:t>
            </a:r>
            <a:r>
              <a:rPr lang="en-GB" sz="1400" dirty="0" smtClean="0"/>
              <a:t>will </a:t>
            </a:r>
            <a:r>
              <a:rPr lang="en-GB" sz="1400" dirty="0"/>
              <a:t>measure.</a:t>
            </a:r>
            <a:endParaRPr lang="en-GB" sz="1400" dirty="0" smtClean="0"/>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88504" y="3356992"/>
            <a:ext cx="4392488" cy="198823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a:t>You may be asked a question similar to this in the section </a:t>
            </a:r>
            <a:r>
              <a:rPr lang="en-GB" sz="1400" b="1" dirty="0" smtClean="0"/>
              <a:t>1 </a:t>
            </a:r>
            <a:r>
              <a:rPr lang="en-GB" sz="1400" b="1" dirty="0"/>
              <a:t>exam:</a:t>
            </a:r>
          </a:p>
          <a:p>
            <a:pPr marL="90000" indent="-90000"/>
            <a:r>
              <a:rPr lang="en-GB" sz="1400" dirty="0" smtClean="0"/>
              <a:t>In your research you will have found other methods you could have used</a:t>
            </a:r>
          </a:p>
          <a:p>
            <a:pPr marL="90000" indent="-90000"/>
            <a:r>
              <a:rPr lang="en-GB" sz="1400" dirty="0" smtClean="0"/>
              <a:t>Briefly outline one other method you could have used.</a:t>
            </a:r>
          </a:p>
          <a:p>
            <a:pPr marL="90000" indent="-90000"/>
            <a:r>
              <a:rPr lang="en-GB" sz="1400" dirty="0" smtClean="0"/>
              <a:t>Explain why you chose not to do this method</a:t>
            </a:r>
          </a:p>
          <a:p>
            <a:pPr marL="0" indent="0" algn="r">
              <a:buNone/>
            </a:pPr>
            <a:r>
              <a:rPr lang="en-GB" sz="1400" i="1" dirty="0" smtClean="0"/>
              <a:t>3 marks</a:t>
            </a:r>
            <a:endParaRPr lang="en-GB" sz="1400" i="1" dirty="0"/>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dirty="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Science A</a:t>
              </a:r>
            </a:p>
          </p:txBody>
        </p:sp>
      </p:grpSp>
      <p:graphicFrame>
        <p:nvGraphicFramePr>
          <p:cNvPr id="20" name="Table 19"/>
          <p:cNvGraphicFramePr>
            <a:graphicFrameLocks noGrp="1"/>
          </p:cNvGraphicFramePr>
          <p:nvPr>
            <p:extLst>
              <p:ext uri="{D42A27DB-BD31-4B8C-83A1-F6EECF244321}">
                <p14:modId xmlns:p14="http://schemas.microsoft.com/office/powerpoint/2010/main" val="4012682143"/>
              </p:ext>
            </p:extLst>
          </p:nvPr>
        </p:nvGraphicFramePr>
        <p:xfrm>
          <a:off x="5036642" y="3356992"/>
          <a:ext cx="4374058" cy="3101340"/>
        </p:xfrm>
        <a:graphic>
          <a:graphicData uri="http://schemas.openxmlformats.org/drawingml/2006/table">
            <a:tbl>
              <a:tblPr firstRow="1" bandRow="1">
                <a:tableStyleId>{5C22544A-7EE6-4342-B048-85BDC9FD1C3A}</a:tableStyleId>
              </a:tblPr>
              <a:tblGrid>
                <a:gridCol w="648072"/>
                <a:gridCol w="3725986"/>
              </a:tblGrid>
              <a:tr h="216375">
                <a:tc>
                  <a:txBody>
                    <a:bodyPr/>
                    <a:lstStyle/>
                    <a:p>
                      <a:pPr algn="ctr"/>
                      <a:r>
                        <a:rPr lang="en-GB" sz="1050" baseline="0" dirty="0" smtClean="0"/>
                        <a:t>Marks</a:t>
                      </a:r>
                      <a:endParaRPr lang="en-GB" sz="1050" dirty="0"/>
                    </a:p>
                  </a:txBody>
                  <a:tcPr anchor="ctr"/>
                </a:tc>
                <a:tc>
                  <a:txBody>
                    <a:bodyPr/>
                    <a:lstStyle/>
                    <a:p>
                      <a:pPr algn="ctr"/>
                      <a:r>
                        <a:rPr lang="en-GB" sz="1050" dirty="0" smtClean="0"/>
                        <a:t>Guidance</a:t>
                      </a:r>
                      <a:endParaRPr lang="en-GB" sz="1050" dirty="0"/>
                    </a:p>
                  </a:txBody>
                  <a:tcPr anchor="ctr"/>
                </a:tc>
              </a:tr>
              <a:tr h="0">
                <a:tc>
                  <a:txBody>
                    <a:bodyPr/>
                    <a:lstStyle/>
                    <a:p>
                      <a:pPr algn="ctr"/>
                      <a:r>
                        <a:rPr lang="en-GB" sz="1050" dirty="0" smtClean="0"/>
                        <a:t>0</a:t>
                      </a:r>
                      <a:endParaRPr lang="en-GB" sz="1050" dirty="0"/>
                    </a:p>
                  </a:txBody>
                  <a:tcPr anchor="ctr"/>
                </a:tc>
                <a:tc>
                  <a:txBody>
                    <a:bodyPr/>
                    <a:lstStyle/>
                    <a:p>
                      <a:pPr algn="ctr"/>
                      <a:r>
                        <a:rPr lang="en-GB" sz="1050" dirty="0" smtClean="0"/>
                        <a:t>No credit worthy response</a:t>
                      </a:r>
                      <a:endParaRPr lang="en-GB" sz="1050" dirty="0"/>
                    </a:p>
                  </a:txBody>
                  <a:tcPr anchor="ctr"/>
                </a:tc>
              </a:tr>
              <a:tr h="0">
                <a:tc>
                  <a:txBody>
                    <a:bodyPr/>
                    <a:lstStyle/>
                    <a:p>
                      <a:pPr algn="ctr"/>
                      <a:r>
                        <a:rPr lang="en-GB" sz="1050" dirty="0" smtClean="0"/>
                        <a:t>1</a:t>
                      </a:r>
                      <a:endParaRPr lang="en-GB" sz="1050" dirty="0"/>
                    </a:p>
                  </a:txBody>
                  <a:tcPr anchor="ctr"/>
                </a:tc>
                <a:tc>
                  <a:txBody>
                    <a:bodyPr/>
                    <a:lstStyle/>
                    <a:p>
                      <a:pPr algn="ctr"/>
                      <a:r>
                        <a:rPr lang="en-GB" sz="1050" b="0" i="0" u="none" strike="noStrike" kern="1200" baseline="0" dirty="0" smtClean="0">
                          <a:solidFill>
                            <a:schemeClr val="dk1"/>
                          </a:solidFill>
                          <a:latin typeface="+mn-lt"/>
                          <a:ea typeface="+mn-ea"/>
                          <a:cs typeface="+mn-cs"/>
                        </a:rPr>
                        <a:t>An alternative method is outlined briefly although some of the necessary steps may not be clear</a:t>
                      </a:r>
                    </a:p>
                    <a:p>
                      <a:pPr algn="ctr"/>
                      <a:r>
                        <a:rPr lang="en-GB" sz="1050" b="1" i="0" u="none" strike="noStrike" kern="1200" baseline="0" dirty="0" smtClean="0">
                          <a:solidFill>
                            <a:schemeClr val="dk1"/>
                          </a:solidFill>
                          <a:latin typeface="+mn-lt"/>
                          <a:ea typeface="+mn-ea"/>
                          <a:cs typeface="+mn-cs"/>
                        </a:rPr>
                        <a:t>OR</a:t>
                      </a:r>
                    </a:p>
                    <a:p>
                      <a:pPr algn="ctr"/>
                      <a:r>
                        <a:rPr lang="en-GB" sz="1050" b="0" i="0" u="none" strike="noStrike" kern="1200" baseline="0" dirty="0" smtClean="0">
                          <a:solidFill>
                            <a:schemeClr val="dk1"/>
                          </a:solidFill>
                          <a:latin typeface="+mn-lt"/>
                          <a:ea typeface="+mn-ea"/>
                          <a:cs typeface="+mn-cs"/>
                        </a:rPr>
                        <a:t>A suggestion is given as to why this alternative method would not have been as good as the one chosen</a:t>
                      </a:r>
                      <a:endParaRPr lang="en-GB" sz="800" b="0" i="0" u="none" strike="noStrike" kern="1200" baseline="0" dirty="0" smtClean="0">
                        <a:solidFill>
                          <a:schemeClr val="dk1"/>
                        </a:solidFill>
                        <a:latin typeface="+mn-lt"/>
                        <a:ea typeface="+mn-ea"/>
                        <a:cs typeface="+mn-cs"/>
                      </a:endParaRPr>
                    </a:p>
                  </a:txBody>
                  <a:tcPr anchor="ctr"/>
                </a:tc>
              </a:tr>
              <a:tr h="370840">
                <a:tc>
                  <a:txBody>
                    <a:bodyPr/>
                    <a:lstStyle/>
                    <a:p>
                      <a:pPr algn="ctr"/>
                      <a:r>
                        <a:rPr lang="en-GB" sz="1050" dirty="0" smtClean="0"/>
                        <a:t>2</a:t>
                      </a:r>
                      <a:endParaRPr lang="en-GB" sz="1050" dirty="0"/>
                    </a:p>
                  </a:txBody>
                  <a:tcPr anchor="ctr"/>
                </a:tc>
                <a:tc>
                  <a:txBody>
                    <a:bodyPr/>
                    <a:lstStyle/>
                    <a:p>
                      <a:pPr algn="ctr"/>
                      <a:r>
                        <a:rPr lang="en-GB" sz="1000" b="0" i="0" u="none" strike="noStrike" kern="1200" baseline="0" dirty="0" smtClean="0">
                          <a:solidFill>
                            <a:schemeClr val="dk1"/>
                          </a:solidFill>
                          <a:latin typeface="+mn-lt"/>
                          <a:ea typeface="+mn-ea"/>
                          <a:cs typeface="+mn-cs"/>
                        </a:rPr>
                        <a:t>An alternative method is outlined briefly although some of the necessary steps may not be clear</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smtClean="0">
                          <a:solidFill>
                            <a:schemeClr val="dk1"/>
                          </a:solidFill>
                          <a:latin typeface="+mn-lt"/>
                          <a:ea typeface="+mn-ea"/>
                          <a:cs typeface="+mn-cs"/>
                        </a:rPr>
                        <a:t>OR</a:t>
                      </a:r>
                    </a:p>
                    <a:p>
                      <a:pPr algn="ctr"/>
                      <a:r>
                        <a:rPr lang="en-GB" sz="1000" b="0" i="0" u="none" strike="noStrike" kern="1200" baseline="0" dirty="0" smtClean="0">
                          <a:solidFill>
                            <a:schemeClr val="dk1"/>
                          </a:solidFill>
                          <a:latin typeface="+mn-lt"/>
                          <a:ea typeface="+mn-ea"/>
                          <a:cs typeface="+mn-cs"/>
                        </a:rPr>
                        <a:t>A suggestion is given as to why this alternative method would not have been as good as the one chosen</a:t>
                      </a:r>
                      <a:endParaRPr lang="en-GB" sz="500" b="0" i="0" u="none" strike="noStrike" kern="1200" baseline="0" dirty="0" smtClean="0">
                        <a:solidFill>
                          <a:schemeClr val="dk1"/>
                        </a:solidFill>
                        <a:latin typeface="+mn-lt"/>
                        <a:ea typeface="+mn-ea"/>
                        <a:cs typeface="+mn-cs"/>
                      </a:endParaRPr>
                    </a:p>
                  </a:txBody>
                  <a:tcPr anchor="ctr"/>
                </a:tc>
              </a:tr>
              <a:tr h="370840">
                <a:tc>
                  <a:txBody>
                    <a:bodyPr/>
                    <a:lstStyle/>
                    <a:p>
                      <a:pPr algn="ctr"/>
                      <a:r>
                        <a:rPr lang="en-GB" sz="1050" dirty="0" smtClean="0"/>
                        <a:t>3</a:t>
                      </a:r>
                      <a:endParaRPr lang="en-GB" sz="1050" dirty="0"/>
                    </a:p>
                  </a:txBody>
                  <a:tcPr anchor="ctr"/>
                </a:tc>
                <a:tc>
                  <a:txBody>
                    <a:bodyPr/>
                    <a:lstStyle/>
                    <a:p>
                      <a:pPr algn="ctr"/>
                      <a:r>
                        <a:rPr lang="en-GB" sz="1000" b="0" i="0" u="none" strike="noStrike" kern="1200" baseline="0" dirty="0" smtClean="0">
                          <a:solidFill>
                            <a:schemeClr val="dk1"/>
                          </a:solidFill>
                          <a:latin typeface="+mn-lt"/>
                          <a:ea typeface="+mn-ea"/>
                          <a:cs typeface="+mn-cs"/>
                        </a:rPr>
                        <a:t>An alternative method is outlined in sufficient detail so that the necessary steps are clear</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smtClean="0">
                          <a:solidFill>
                            <a:schemeClr val="dk1"/>
                          </a:solidFill>
                          <a:latin typeface="+mn-lt"/>
                          <a:ea typeface="+mn-ea"/>
                          <a:cs typeface="+mn-cs"/>
                        </a:rPr>
                        <a:t>OR</a:t>
                      </a:r>
                    </a:p>
                    <a:p>
                      <a:r>
                        <a:rPr lang="en-GB" sz="1000" b="0" i="0" u="none" strike="noStrike" kern="1200" baseline="0" dirty="0" smtClean="0">
                          <a:solidFill>
                            <a:schemeClr val="dk1"/>
                          </a:solidFill>
                          <a:latin typeface="+mn-lt"/>
                          <a:ea typeface="+mn-ea"/>
                          <a:cs typeface="+mn-cs"/>
                        </a:rPr>
                        <a:t>A sensible explanation is given as to why this alternative method would not have been as good as the chosen one</a:t>
                      </a:r>
                    </a:p>
                  </a:txBody>
                  <a:tcPr anchor="ctr"/>
                </a:tc>
              </a:tr>
            </a:tbl>
          </a:graphicData>
        </a:graphic>
      </p:graphicFrame>
    </p:spTree>
    <p:extLst>
      <p:ext uri="{BB962C8B-B14F-4D97-AF65-F5344CB8AC3E}">
        <p14:creationId xmlns:p14="http://schemas.microsoft.com/office/powerpoint/2010/main" val="2816853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Science A</a:t>
              </a:r>
            </a:p>
          </p:txBody>
        </p:sp>
      </p:grpSp>
      <p:sp>
        <p:nvSpPr>
          <p:cNvPr id="6" name="Rectangle 5"/>
          <p:cNvSpPr/>
          <p:nvPr/>
        </p:nvSpPr>
        <p:spPr>
          <a:xfrm>
            <a:off x="4520952" y="2512544"/>
            <a:ext cx="2185399" cy="340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7678458" y="3140968"/>
            <a:ext cx="1775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pic>
        <p:nvPicPr>
          <p:cNvPr id="5" name="Picture 4"/>
          <p:cNvPicPr>
            <a:picLocks noChangeAspect="1"/>
          </p:cNvPicPr>
          <p:nvPr/>
        </p:nvPicPr>
        <p:blipFill>
          <a:blip r:embed="rId3"/>
          <a:stretch>
            <a:fillRect/>
          </a:stretch>
        </p:blipFill>
        <p:spPr>
          <a:xfrm>
            <a:off x="457442" y="2403627"/>
            <a:ext cx="6893075" cy="2160000"/>
          </a:xfrm>
          <a:prstGeom prst="rect">
            <a:avLst/>
          </a:prstGeom>
          <a:ln>
            <a:solidFill>
              <a:schemeClr val="tx1"/>
            </a:solidFill>
          </a:ln>
        </p:spPr>
      </p:pic>
      <p:cxnSp>
        <p:nvCxnSpPr>
          <p:cNvPr id="22" name="Straight Arrow Connector 21"/>
          <p:cNvCxnSpPr>
            <a:stCxn id="21" idx="1"/>
          </p:cNvCxnSpPr>
          <p:nvPr/>
        </p:nvCxnSpPr>
        <p:spPr>
          <a:xfrm flipH="1" flipV="1">
            <a:off x="7350517" y="3464133"/>
            <a:ext cx="32794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4"/>
          <a:stretch>
            <a:fillRect/>
          </a:stretch>
        </p:blipFill>
        <p:spPr>
          <a:xfrm>
            <a:off x="3268380" y="4581368"/>
            <a:ext cx="6185119" cy="2160000"/>
          </a:xfrm>
          <a:prstGeom prst="rect">
            <a:avLst/>
          </a:prstGeom>
          <a:ln>
            <a:solidFill>
              <a:schemeClr val="tx1"/>
            </a:solidFill>
          </a:ln>
        </p:spPr>
      </p:pic>
      <p:sp>
        <p:nvSpPr>
          <p:cNvPr id="23" name="TextBox 22"/>
          <p:cNvSpPr txBox="1"/>
          <p:nvPr/>
        </p:nvSpPr>
        <p:spPr>
          <a:xfrm>
            <a:off x="531499" y="5302949"/>
            <a:ext cx="1775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poor answer</a:t>
            </a:r>
            <a:endParaRPr lang="en-GB" dirty="0"/>
          </a:p>
        </p:txBody>
      </p:sp>
      <p:cxnSp>
        <p:nvCxnSpPr>
          <p:cNvPr id="24" name="Straight Arrow Connector 23"/>
          <p:cNvCxnSpPr>
            <a:stCxn id="23" idx="3"/>
          </p:cNvCxnSpPr>
          <p:nvPr/>
        </p:nvCxnSpPr>
        <p:spPr>
          <a:xfrm flipV="1">
            <a:off x="2306540" y="5626114"/>
            <a:ext cx="9902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83304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420888"/>
            <a:ext cx="8915400" cy="781752"/>
          </a:xfrm>
        </p:spPr>
        <p:style>
          <a:lnRef idx="2">
            <a:schemeClr val="dk1"/>
          </a:lnRef>
          <a:fillRef idx="1">
            <a:schemeClr val="lt1"/>
          </a:fillRef>
          <a:effectRef idx="0">
            <a:schemeClr val="dk1"/>
          </a:effectRef>
          <a:fontRef idx="minor">
            <a:schemeClr val="dk1"/>
          </a:fontRef>
        </p:style>
        <p:txBody>
          <a:bodyPr>
            <a:spAutoFit/>
          </a:bodyPr>
          <a:lstStyle/>
          <a:p>
            <a:pPr marL="0" indent="0">
              <a:buNone/>
            </a:pPr>
            <a:r>
              <a:rPr lang="en-GB" sz="1400" b="1" dirty="0"/>
              <a:t>Method(s</a:t>
            </a:r>
            <a:r>
              <a:rPr lang="en-GB" sz="1400" b="1" dirty="0" smtClean="0"/>
              <a:t>):</a:t>
            </a:r>
            <a:endParaRPr lang="en-GB" sz="1400" b="1" dirty="0"/>
          </a:p>
          <a:p>
            <a:pPr marL="90000" indent="-90000"/>
            <a:r>
              <a:rPr lang="en-US" sz="1400" dirty="0"/>
              <a:t>Briefly outline a possible method that could be used to collect useful data to </a:t>
            </a:r>
            <a:r>
              <a:rPr lang="en-US" sz="1400" dirty="0" smtClean="0"/>
              <a:t>investigate the </a:t>
            </a:r>
            <a:r>
              <a:rPr lang="en-US" sz="1400" dirty="0"/>
              <a:t>hypothesis. Think about what you will change, what you will control and what </a:t>
            </a:r>
            <a:r>
              <a:rPr lang="en-US" sz="1400" dirty="0" smtClean="0"/>
              <a:t>you </a:t>
            </a:r>
            <a:r>
              <a:rPr lang="en-GB" sz="1400" dirty="0" smtClean="0"/>
              <a:t>will </a:t>
            </a:r>
            <a:r>
              <a:rPr lang="en-GB" sz="1400" dirty="0"/>
              <a:t>measure.</a:t>
            </a:r>
            <a:endParaRPr lang="en-GB" sz="1400" dirty="0" smtClean="0"/>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88504" y="3356992"/>
            <a:ext cx="4392488" cy="1729704"/>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a:t>You may be asked a question similar to this in the section </a:t>
            </a:r>
            <a:r>
              <a:rPr lang="en-GB" sz="1400" b="1" dirty="0" smtClean="0"/>
              <a:t>1 </a:t>
            </a:r>
            <a:r>
              <a:rPr lang="en-GB" sz="1400" b="1" dirty="0"/>
              <a:t>exam:</a:t>
            </a:r>
          </a:p>
          <a:p>
            <a:pPr marL="90000" indent="-90000"/>
            <a:r>
              <a:rPr lang="en-GB" sz="1400" dirty="0"/>
              <a:t>When you have completed your investigation, you will be asked to compare your results with others. </a:t>
            </a:r>
          </a:p>
          <a:p>
            <a:pPr marL="90000" indent="-90000"/>
            <a:r>
              <a:rPr lang="en-GB" sz="1400" dirty="0"/>
              <a:t>Explain the advantages of comparing your results with the results of others. </a:t>
            </a:r>
            <a:endParaRPr lang="en-GB" sz="1400" dirty="0" smtClean="0"/>
          </a:p>
          <a:p>
            <a:pPr marL="0" indent="0" algn="r">
              <a:buNone/>
            </a:pPr>
            <a:r>
              <a:rPr lang="en-GB" sz="1400" i="1" dirty="0" smtClean="0"/>
              <a:t>3 marks</a:t>
            </a:r>
            <a:endParaRPr lang="en-GB" sz="1400" i="1" dirty="0"/>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dirty="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Science A</a:t>
              </a:r>
            </a:p>
          </p:txBody>
        </p:sp>
      </p:grpSp>
      <p:graphicFrame>
        <p:nvGraphicFramePr>
          <p:cNvPr id="20" name="Table 19"/>
          <p:cNvGraphicFramePr>
            <a:graphicFrameLocks noGrp="1"/>
          </p:cNvGraphicFramePr>
          <p:nvPr>
            <p:extLst>
              <p:ext uri="{D42A27DB-BD31-4B8C-83A1-F6EECF244321}">
                <p14:modId xmlns:p14="http://schemas.microsoft.com/office/powerpoint/2010/main" val="796498960"/>
              </p:ext>
            </p:extLst>
          </p:nvPr>
        </p:nvGraphicFramePr>
        <p:xfrm>
          <a:off x="5036642" y="3356992"/>
          <a:ext cx="4374058" cy="3223260"/>
        </p:xfrm>
        <a:graphic>
          <a:graphicData uri="http://schemas.openxmlformats.org/drawingml/2006/table">
            <a:tbl>
              <a:tblPr firstRow="1" bandRow="1">
                <a:tableStyleId>{5C22544A-7EE6-4342-B048-85BDC9FD1C3A}</a:tableStyleId>
              </a:tblPr>
              <a:tblGrid>
                <a:gridCol w="648072"/>
                <a:gridCol w="3725986"/>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050" dirty="0" smtClean="0"/>
                        <a:t>No credit worthy response</a:t>
                      </a:r>
                      <a:endParaRPr lang="en-GB" sz="1050" dirty="0"/>
                    </a:p>
                  </a:txBody>
                  <a:tcPr anchor="ctr"/>
                </a:tc>
              </a:tr>
              <a:tr h="0">
                <a:tc>
                  <a:txBody>
                    <a:bodyPr/>
                    <a:lstStyle/>
                    <a:p>
                      <a:pPr algn="ctr"/>
                      <a:r>
                        <a:rPr lang="en-GB" sz="1200" dirty="0" smtClean="0"/>
                        <a:t>1</a:t>
                      </a:r>
                      <a:endParaRPr lang="en-GB" sz="1200" dirty="0"/>
                    </a:p>
                  </a:txBody>
                  <a:tcPr anchor="ctr"/>
                </a:tc>
                <a:tc>
                  <a:txBody>
                    <a:bodyPr/>
                    <a:lstStyle/>
                    <a:p>
                      <a:pPr algn="ctr"/>
                      <a:r>
                        <a:rPr lang="en-GB" sz="1050" b="0" i="0" u="none" strike="noStrike" kern="1200" baseline="0" dirty="0" smtClean="0">
                          <a:solidFill>
                            <a:schemeClr val="dk1"/>
                          </a:solidFill>
                          <a:latin typeface="+mn-lt"/>
                          <a:ea typeface="+mn-ea"/>
                          <a:cs typeface="+mn-cs"/>
                        </a:rPr>
                        <a:t>Allows you to check your results</a:t>
                      </a:r>
                    </a:p>
                    <a:p>
                      <a:pPr algn="ctr"/>
                      <a:r>
                        <a:rPr lang="en-GB" sz="1050" b="1" i="0" u="none" strike="noStrike" kern="1200" baseline="0" dirty="0" smtClean="0">
                          <a:solidFill>
                            <a:schemeClr val="dk1"/>
                          </a:solidFill>
                          <a:latin typeface="+mn-lt"/>
                          <a:ea typeface="+mn-ea"/>
                          <a:cs typeface="+mn-cs"/>
                        </a:rPr>
                        <a:t>OR</a:t>
                      </a:r>
                    </a:p>
                    <a:p>
                      <a:pPr algn="ctr"/>
                      <a:r>
                        <a:rPr lang="en-GB" sz="1050" b="0" i="0" u="none" strike="noStrike" kern="1200" baseline="0" dirty="0" smtClean="0">
                          <a:solidFill>
                            <a:schemeClr val="dk1"/>
                          </a:solidFill>
                          <a:latin typeface="+mn-lt"/>
                          <a:ea typeface="+mn-ea"/>
                          <a:cs typeface="+mn-cs"/>
                        </a:rPr>
                        <a:t>calculate a more accurate mean</a:t>
                      </a:r>
                    </a:p>
                  </a:txBody>
                  <a:tcPr anchor="ctr"/>
                </a:tc>
              </a:tr>
              <a:tr h="370840">
                <a:tc>
                  <a:txBody>
                    <a:bodyPr/>
                    <a:lstStyle/>
                    <a:p>
                      <a:pPr algn="ctr"/>
                      <a:r>
                        <a:rPr lang="en-GB" sz="1200" dirty="0" smtClean="0"/>
                        <a:t>2</a:t>
                      </a:r>
                      <a:endParaRPr lang="en-GB" sz="1200" dirty="0"/>
                    </a:p>
                  </a:txBody>
                  <a:tcPr anchor="ctr"/>
                </a:tc>
                <a:tc>
                  <a:txBody>
                    <a:bodyPr/>
                    <a:lstStyle/>
                    <a:p>
                      <a:pPr algn="ctr"/>
                      <a:r>
                        <a:rPr lang="en-GB" sz="1050" b="0" i="0" u="none" strike="noStrike" kern="1200" baseline="0" dirty="0" smtClean="0">
                          <a:solidFill>
                            <a:schemeClr val="dk1"/>
                          </a:solidFill>
                          <a:latin typeface="+mn-lt"/>
                          <a:ea typeface="+mn-ea"/>
                          <a:cs typeface="+mn-cs"/>
                        </a:rPr>
                        <a:t>Enables you to check your results with those of others to see if there are any similarities or differences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b="1" i="0" u="none" strike="noStrike" kern="1200" baseline="0" dirty="0" smtClean="0">
                          <a:solidFill>
                            <a:schemeClr val="dk1"/>
                          </a:solidFill>
                          <a:latin typeface="+mn-lt"/>
                          <a:ea typeface="+mn-ea"/>
                          <a:cs typeface="+mn-cs"/>
                        </a:rPr>
                        <a:t>OR</a:t>
                      </a:r>
                    </a:p>
                    <a:p>
                      <a:pPr algn="ctr"/>
                      <a:r>
                        <a:rPr lang="en-GB" sz="1050" b="0" i="0" u="none" strike="noStrike" kern="1200" baseline="0" dirty="0" smtClean="0">
                          <a:solidFill>
                            <a:schemeClr val="dk1"/>
                          </a:solidFill>
                          <a:latin typeface="+mn-lt"/>
                          <a:ea typeface="+mn-ea"/>
                          <a:cs typeface="+mn-cs"/>
                        </a:rPr>
                        <a:t>With more results you are able to calculate a more accurate mean and minimize the effect of random errors</a:t>
                      </a:r>
                      <a:endParaRPr lang="en-GB" sz="800" b="0" i="0" u="none" strike="noStrike" kern="1200" baseline="0" dirty="0" smtClean="0">
                        <a:solidFill>
                          <a:schemeClr val="dk1"/>
                        </a:solidFill>
                        <a:latin typeface="+mn-lt"/>
                        <a:ea typeface="+mn-ea"/>
                        <a:cs typeface="+mn-cs"/>
                      </a:endParaRPr>
                    </a:p>
                  </a:txBody>
                  <a:tcPr anchor="ctr"/>
                </a:tc>
              </a:tr>
              <a:tr h="370840">
                <a:tc>
                  <a:txBody>
                    <a:bodyPr/>
                    <a:lstStyle/>
                    <a:p>
                      <a:pPr algn="ctr"/>
                      <a:r>
                        <a:rPr lang="en-GB" sz="1200" dirty="0" smtClean="0"/>
                        <a:t>3</a:t>
                      </a:r>
                      <a:endParaRPr lang="en-GB" sz="1200" dirty="0"/>
                    </a:p>
                  </a:txBody>
                  <a:tcPr anchor="ctr"/>
                </a:tc>
                <a:tc>
                  <a:txBody>
                    <a:bodyPr/>
                    <a:lstStyle/>
                    <a:p>
                      <a:pPr algn="ctr"/>
                      <a:r>
                        <a:rPr lang="en-GB" sz="1050" b="0" i="0" u="none" strike="noStrike" kern="1200" baseline="0" dirty="0" smtClean="0">
                          <a:solidFill>
                            <a:schemeClr val="dk1"/>
                          </a:solidFill>
                          <a:latin typeface="+mn-lt"/>
                          <a:ea typeface="+mn-ea"/>
                          <a:cs typeface="+mn-cs"/>
                        </a:rPr>
                        <a:t>Enables you to check your results with those of others to see if there are any similarities or differences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b="1" i="0" u="none" strike="noStrike" kern="1200" baseline="0" dirty="0" smtClean="0">
                          <a:solidFill>
                            <a:schemeClr val="dk1"/>
                          </a:solidFill>
                          <a:latin typeface="+mn-lt"/>
                          <a:ea typeface="+mn-ea"/>
                          <a:cs typeface="+mn-cs"/>
                        </a:rPr>
                        <a:t>OR</a:t>
                      </a:r>
                    </a:p>
                    <a:p>
                      <a:pPr algn="ctr"/>
                      <a:r>
                        <a:rPr lang="en-GB" sz="1050" b="0" i="0" u="none" strike="noStrike" kern="1200" baseline="0" dirty="0" smtClean="0">
                          <a:solidFill>
                            <a:schemeClr val="dk1"/>
                          </a:solidFill>
                          <a:latin typeface="+mn-lt"/>
                          <a:ea typeface="+mn-ea"/>
                          <a:cs typeface="+mn-cs"/>
                        </a:rPr>
                        <a:t>With more results you are able to calculate a more accurate mean and minimize the effect of random errors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b="1" i="0" u="none" strike="noStrike" kern="1200" baseline="0" dirty="0" smtClean="0">
                          <a:solidFill>
                            <a:schemeClr val="dk1"/>
                          </a:solidFill>
                          <a:latin typeface="+mn-lt"/>
                          <a:ea typeface="+mn-ea"/>
                          <a:cs typeface="+mn-cs"/>
                        </a:rPr>
                        <a:t>OR</a:t>
                      </a:r>
                    </a:p>
                    <a:p>
                      <a:pPr algn="ctr"/>
                      <a:r>
                        <a:rPr lang="en-GB" sz="1050" b="0" i="0" u="none" strike="noStrike" kern="1200" baseline="0" dirty="0" smtClean="0">
                          <a:solidFill>
                            <a:schemeClr val="dk1"/>
                          </a:solidFill>
                          <a:latin typeface="+mn-lt"/>
                          <a:ea typeface="+mn-ea"/>
                          <a:cs typeface="+mn-cs"/>
                        </a:rPr>
                        <a:t>Enables reproducibility to be confirmed</a:t>
                      </a:r>
                      <a:endParaRPr lang="en-GB" sz="800" b="0" i="0" u="none" strike="noStrike" kern="1200" baseline="0" dirty="0" smtClean="0">
                        <a:solidFill>
                          <a:schemeClr val="dk1"/>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3982951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dirty="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Science A</a:t>
              </a:r>
            </a:p>
          </p:txBody>
        </p:sp>
      </p:grpSp>
      <p:sp>
        <p:nvSpPr>
          <p:cNvPr id="6" name="Rectangle 5"/>
          <p:cNvSpPr/>
          <p:nvPr/>
        </p:nvSpPr>
        <p:spPr>
          <a:xfrm>
            <a:off x="4520952" y="2512544"/>
            <a:ext cx="2185399" cy="340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7678458" y="3140968"/>
            <a:ext cx="1775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sp>
        <p:nvSpPr>
          <p:cNvPr id="23" name="TextBox 22"/>
          <p:cNvSpPr txBox="1"/>
          <p:nvPr/>
        </p:nvSpPr>
        <p:spPr>
          <a:xfrm>
            <a:off x="531499" y="5302949"/>
            <a:ext cx="1775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poor answer</a:t>
            </a:r>
            <a:endParaRPr lang="en-GB" dirty="0"/>
          </a:p>
        </p:txBody>
      </p:sp>
      <p:pic>
        <p:nvPicPr>
          <p:cNvPr id="3" name="Picture 2"/>
          <p:cNvPicPr>
            <a:picLocks noChangeAspect="1"/>
          </p:cNvPicPr>
          <p:nvPr/>
        </p:nvPicPr>
        <p:blipFill>
          <a:blip r:embed="rId3"/>
          <a:stretch>
            <a:fillRect/>
          </a:stretch>
        </p:blipFill>
        <p:spPr>
          <a:xfrm>
            <a:off x="452504" y="2371144"/>
            <a:ext cx="6181164" cy="1980000"/>
          </a:xfrm>
          <a:prstGeom prst="rect">
            <a:avLst/>
          </a:prstGeom>
          <a:ln>
            <a:solidFill>
              <a:schemeClr val="tx1"/>
            </a:solidFill>
          </a:ln>
        </p:spPr>
      </p:pic>
      <p:cxnSp>
        <p:nvCxnSpPr>
          <p:cNvPr id="22" name="Straight Arrow Connector 21"/>
          <p:cNvCxnSpPr>
            <a:stCxn id="21" idx="1"/>
          </p:cNvCxnSpPr>
          <p:nvPr/>
        </p:nvCxnSpPr>
        <p:spPr>
          <a:xfrm flipH="1" flipV="1">
            <a:off x="6537176" y="3464133"/>
            <a:ext cx="114128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 name="Picture 3"/>
          <p:cNvPicPr>
            <a:picLocks noChangeAspect="1"/>
          </p:cNvPicPr>
          <p:nvPr/>
        </p:nvPicPr>
        <p:blipFill>
          <a:blip r:embed="rId4"/>
          <a:stretch>
            <a:fillRect/>
          </a:stretch>
        </p:blipFill>
        <p:spPr>
          <a:xfrm>
            <a:off x="3213776" y="4636114"/>
            <a:ext cx="6239723" cy="1980000"/>
          </a:xfrm>
          <a:prstGeom prst="rect">
            <a:avLst/>
          </a:prstGeom>
          <a:ln>
            <a:solidFill>
              <a:schemeClr val="tx1"/>
            </a:solidFill>
          </a:ln>
        </p:spPr>
      </p:pic>
      <p:cxnSp>
        <p:nvCxnSpPr>
          <p:cNvPr id="24" name="Straight Arrow Connector 23"/>
          <p:cNvCxnSpPr>
            <a:stCxn id="23" idx="3"/>
          </p:cNvCxnSpPr>
          <p:nvPr/>
        </p:nvCxnSpPr>
        <p:spPr>
          <a:xfrm flipV="1">
            <a:off x="2306540" y="5626114"/>
            <a:ext cx="9902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6588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420888"/>
            <a:ext cx="8915400" cy="1040285"/>
          </a:xfrm>
        </p:spPr>
        <p:style>
          <a:lnRef idx="2">
            <a:schemeClr val="dk1"/>
          </a:lnRef>
          <a:fillRef idx="1">
            <a:schemeClr val="lt1"/>
          </a:fillRef>
          <a:effectRef idx="0">
            <a:schemeClr val="dk1"/>
          </a:effectRef>
          <a:fontRef idx="minor">
            <a:schemeClr val="dk1"/>
          </a:fontRef>
        </p:style>
        <p:txBody>
          <a:bodyPr>
            <a:spAutoFit/>
          </a:bodyPr>
          <a:lstStyle/>
          <a:p>
            <a:pPr marL="0" indent="0">
              <a:buNone/>
            </a:pPr>
            <a:r>
              <a:rPr lang="en-GB" sz="1400" b="1" dirty="0">
                <a:latin typeface="Arial-BoldMT"/>
              </a:rPr>
              <a:t>Risk assessment </a:t>
            </a:r>
            <a:r>
              <a:rPr lang="en-GB" sz="1400" b="1" dirty="0" smtClean="0">
                <a:latin typeface="Arial-BoldMT"/>
              </a:rPr>
              <a:t>issues:</a:t>
            </a:r>
            <a:endParaRPr lang="en-GB" sz="1400" b="1" dirty="0">
              <a:latin typeface="Arial-BoldMT"/>
            </a:endParaRPr>
          </a:p>
          <a:p>
            <a:pPr marL="90000" indent="-90000"/>
            <a:r>
              <a:rPr lang="en-GB" sz="1400" dirty="0">
                <a:latin typeface="ArialMT"/>
              </a:rPr>
              <a:t>Record any possible hazards in each method, and the risks they present. Explain how you will reduce these.</a:t>
            </a:r>
          </a:p>
          <a:p>
            <a:pPr marL="90000" indent="-90000"/>
            <a:r>
              <a:rPr lang="en-GB" sz="1400" dirty="0">
                <a:latin typeface="ArialMT"/>
              </a:rPr>
              <a:t>E.g. acid is an irritant and can cause holes in clothes. To reduce this risk I will wear goggles, wipe up spills and wash my hands</a:t>
            </a:r>
            <a:r>
              <a:rPr lang="en-GB" sz="1400" dirty="0" smtClean="0">
                <a:latin typeface="ArialMT"/>
              </a:rPr>
              <a:t>.</a:t>
            </a:r>
            <a:endParaRPr lang="en-GB" sz="1400" dirty="0"/>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88504" y="3642931"/>
            <a:ext cx="4392488" cy="1514261"/>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a:t>You may be asked a question similar to this in the section </a:t>
            </a:r>
            <a:r>
              <a:rPr lang="en-GB" sz="1400" b="1" dirty="0" smtClean="0"/>
              <a:t>1 </a:t>
            </a:r>
            <a:r>
              <a:rPr lang="en-GB" sz="1400" b="1" dirty="0"/>
              <a:t>exam:</a:t>
            </a:r>
          </a:p>
          <a:p>
            <a:pPr marL="90000" indent="-90000"/>
            <a:r>
              <a:rPr lang="en-GB" sz="1400" dirty="0"/>
              <a:t>Think about the hazards in your investigation. </a:t>
            </a:r>
          </a:p>
          <a:p>
            <a:pPr marL="90000" indent="-90000"/>
            <a:r>
              <a:rPr lang="en-GB" sz="1400" dirty="0"/>
              <a:t>Describe </a:t>
            </a:r>
            <a:r>
              <a:rPr lang="en-GB" sz="1400" b="1" dirty="0"/>
              <a:t>one </a:t>
            </a:r>
            <a:r>
              <a:rPr lang="en-GB" sz="1400" dirty="0"/>
              <a:t>hazard in your investigation and say how you would reduce any risks. </a:t>
            </a:r>
            <a:endParaRPr lang="en-GB" sz="1400" dirty="0" smtClean="0"/>
          </a:p>
          <a:p>
            <a:pPr marL="0" indent="0" algn="r">
              <a:buNone/>
            </a:pPr>
            <a:r>
              <a:rPr lang="en-GB" sz="1400" i="1" dirty="0" smtClean="0"/>
              <a:t>3 marks</a:t>
            </a:r>
            <a:endParaRPr lang="en-GB" sz="1400" i="1" dirty="0"/>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Science A</a:t>
              </a:r>
            </a:p>
          </p:txBody>
        </p:sp>
      </p:grpSp>
      <p:graphicFrame>
        <p:nvGraphicFramePr>
          <p:cNvPr id="20" name="Table 19"/>
          <p:cNvGraphicFramePr>
            <a:graphicFrameLocks noGrp="1"/>
          </p:cNvGraphicFramePr>
          <p:nvPr>
            <p:extLst>
              <p:ext uri="{D42A27DB-BD31-4B8C-83A1-F6EECF244321}">
                <p14:modId xmlns:p14="http://schemas.microsoft.com/office/powerpoint/2010/main" val="2987909358"/>
              </p:ext>
            </p:extLst>
          </p:nvPr>
        </p:nvGraphicFramePr>
        <p:xfrm>
          <a:off x="5036642" y="3642931"/>
          <a:ext cx="4374058" cy="2468880"/>
        </p:xfrm>
        <a:graphic>
          <a:graphicData uri="http://schemas.openxmlformats.org/drawingml/2006/table">
            <a:tbl>
              <a:tblPr firstRow="1" bandRow="1">
                <a:tableStyleId>{5C22544A-7EE6-4342-B048-85BDC9FD1C3A}</a:tableStyleId>
              </a:tblPr>
              <a:tblGrid>
                <a:gridCol w="648072"/>
                <a:gridCol w="3725986"/>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200" dirty="0" smtClean="0"/>
                        <a:t>No credit worthy response</a:t>
                      </a:r>
                      <a:endParaRPr lang="en-GB" sz="12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An appropriate hazard is identified, but the corresponding risk assessment and control measure is weak or absent</a:t>
                      </a:r>
                    </a:p>
                  </a:txBody>
                  <a:tcPr anchor="ctr"/>
                </a:tc>
              </a:tr>
              <a:tr h="370840">
                <a:tc>
                  <a:txBody>
                    <a:bodyPr/>
                    <a:lstStyle/>
                    <a:p>
                      <a:pPr algn="ctr"/>
                      <a:r>
                        <a:rPr lang="en-GB" sz="1200" dirty="0" smtClean="0"/>
                        <a:t>2</a:t>
                      </a:r>
                      <a:endParaRPr lang="en-GB"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dk1"/>
                          </a:solidFill>
                          <a:latin typeface="+mn-lt"/>
                          <a:ea typeface="+mn-ea"/>
                          <a:cs typeface="+mn-cs"/>
                        </a:rPr>
                        <a:t>Any significant hazards are identified, together with a corresponding control measure but the risk assessment is weak or absent</a:t>
                      </a:r>
                    </a:p>
                  </a:txBody>
                  <a:tcPr anchor="ctr"/>
                </a:tc>
              </a:tr>
              <a:tr h="370840">
                <a:tc>
                  <a:txBody>
                    <a:bodyPr/>
                    <a:lstStyle/>
                    <a:p>
                      <a:pPr algn="ctr"/>
                      <a:r>
                        <a:rPr lang="en-GB" sz="1200" dirty="0" smtClean="0"/>
                        <a:t>3</a:t>
                      </a:r>
                      <a:endParaRPr lang="en-GB"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dk1"/>
                          </a:solidFill>
                          <a:latin typeface="+mn-lt"/>
                          <a:ea typeface="+mn-ea"/>
                          <a:cs typeface="+mn-cs"/>
                        </a:rPr>
                        <a:t>Any significant hazards are identified, together with an assessment of the associated risks and corresponding control measures</a:t>
                      </a:r>
                    </a:p>
                  </a:txBody>
                  <a:tcPr anchor="ctr"/>
                </a:tc>
              </a:tr>
            </a:tbl>
          </a:graphicData>
        </a:graphic>
      </p:graphicFrame>
    </p:spTree>
    <p:extLst>
      <p:ext uri="{BB962C8B-B14F-4D97-AF65-F5344CB8AC3E}">
        <p14:creationId xmlns:p14="http://schemas.microsoft.com/office/powerpoint/2010/main" val="2495925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Science A</a:t>
              </a:r>
            </a:p>
          </p:txBody>
        </p:sp>
      </p:grpSp>
      <p:sp>
        <p:nvSpPr>
          <p:cNvPr id="6" name="Rectangle 5"/>
          <p:cNvSpPr/>
          <p:nvPr/>
        </p:nvSpPr>
        <p:spPr>
          <a:xfrm>
            <a:off x="4520952" y="2512544"/>
            <a:ext cx="2185399" cy="340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7678458" y="3140968"/>
            <a:ext cx="1775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22" name="Straight Arrow Connector 21"/>
          <p:cNvCxnSpPr>
            <a:stCxn id="21" idx="1"/>
          </p:cNvCxnSpPr>
          <p:nvPr/>
        </p:nvCxnSpPr>
        <p:spPr>
          <a:xfrm flipH="1" flipV="1">
            <a:off x="6763758" y="3464133"/>
            <a:ext cx="91470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 name="Picture 4"/>
          <p:cNvPicPr>
            <a:picLocks noChangeAspect="1"/>
          </p:cNvPicPr>
          <p:nvPr/>
        </p:nvPicPr>
        <p:blipFill>
          <a:blip r:embed="rId3"/>
          <a:stretch>
            <a:fillRect/>
          </a:stretch>
        </p:blipFill>
        <p:spPr>
          <a:xfrm>
            <a:off x="452505" y="2468893"/>
            <a:ext cx="6311253" cy="2520000"/>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2587451" y="5032544"/>
            <a:ext cx="6842553" cy="1260000"/>
          </a:xfrm>
          <a:prstGeom prst="rect">
            <a:avLst/>
          </a:prstGeom>
          <a:ln>
            <a:solidFill>
              <a:schemeClr val="tx1"/>
            </a:solidFill>
          </a:ln>
        </p:spPr>
      </p:pic>
      <p:cxnSp>
        <p:nvCxnSpPr>
          <p:cNvPr id="10" name="Straight Arrow Connector 9"/>
          <p:cNvCxnSpPr>
            <a:stCxn id="21" idx="2"/>
          </p:cNvCxnSpPr>
          <p:nvPr/>
        </p:nvCxnSpPr>
        <p:spPr>
          <a:xfrm flipH="1">
            <a:off x="8565978" y="3787299"/>
            <a:ext cx="1" cy="12452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7478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420888"/>
            <a:ext cx="6257900" cy="1772793"/>
          </a:xfr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GB" sz="1400" b="1" dirty="0" smtClean="0">
                <a:latin typeface="Arial-BoldMT"/>
              </a:rPr>
              <a:t>Producing a blank table:</a:t>
            </a:r>
            <a:endParaRPr lang="en-GB" sz="1400" b="1" dirty="0">
              <a:latin typeface="Arial-BoldMT"/>
            </a:endParaRPr>
          </a:p>
          <a:p>
            <a:pPr marL="90000" indent="-90000"/>
            <a:r>
              <a:rPr lang="en-GB" sz="1400" dirty="0" smtClean="0"/>
              <a:t>You will </a:t>
            </a:r>
            <a:r>
              <a:rPr lang="en-GB" sz="1400" dirty="0"/>
              <a:t>be required </a:t>
            </a:r>
            <a:r>
              <a:rPr lang="en-GB" sz="1400" dirty="0" smtClean="0"/>
              <a:t>to independently </a:t>
            </a:r>
            <a:r>
              <a:rPr lang="en-GB" sz="1400" dirty="0"/>
              <a:t>produce a blank table </a:t>
            </a:r>
            <a:r>
              <a:rPr lang="en-GB" sz="1400" dirty="0" smtClean="0"/>
              <a:t>for your </a:t>
            </a:r>
            <a:r>
              <a:rPr lang="en-GB" sz="1400" dirty="0"/>
              <a:t>results. </a:t>
            </a:r>
            <a:endParaRPr lang="en-GB" sz="1400" dirty="0" smtClean="0"/>
          </a:p>
          <a:p>
            <a:pPr marL="90000" indent="-90000"/>
            <a:r>
              <a:rPr lang="en-GB" sz="1400" dirty="0" smtClean="0"/>
              <a:t>This is done under exam conditions once the research notes have been completed and before you sit your Section 1 exam</a:t>
            </a:r>
            <a:endParaRPr lang="en-GB" sz="1400" dirty="0"/>
          </a:p>
          <a:p>
            <a:pPr marL="90000" indent="-90000"/>
            <a:r>
              <a:rPr lang="en-GB" sz="1400" dirty="0" smtClean="0"/>
              <a:t>The </a:t>
            </a:r>
            <a:r>
              <a:rPr lang="en-GB" sz="1400" dirty="0"/>
              <a:t>table should be </a:t>
            </a:r>
            <a:r>
              <a:rPr lang="en-GB" sz="1400" dirty="0" smtClean="0"/>
              <a:t>able to </a:t>
            </a:r>
            <a:r>
              <a:rPr lang="en-GB" sz="1400" dirty="0"/>
              <a:t>accommodate everything that </a:t>
            </a:r>
            <a:r>
              <a:rPr lang="en-GB" sz="1400" dirty="0" smtClean="0"/>
              <a:t>the you are </a:t>
            </a:r>
            <a:r>
              <a:rPr lang="en-GB" sz="1400" dirty="0"/>
              <a:t>going to </a:t>
            </a:r>
            <a:r>
              <a:rPr lang="en-GB" sz="1400" i="1" dirty="0"/>
              <a:t>measure </a:t>
            </a:r>
            <a:r>
              <a:rPr lang="en-GB" sz="1400" dirty="0"/>
              <a:t>and </a:t>
            </a:r>
            <a:r>
              <a:rPr lang="en-GB" sz="1400" i="1" dirty="0" smtClean="0"/>
              <a:t>record </a:t>
            </a:r>
            <a:r>
              <a:rPr lang="en-GB" sz="1400" dirty="0" smtClean="0"/>
              <a:t>during </a:t>
            </a:r>
            <a:r>
              <a:rPr lang="en-GB" sz="1400" dirty="0"/>
              <a:t>the investigation. </a:t>
            </a:r>
            <a:endParaRPr lang="en-GB" sz="1400" dirty="0" smtClean="0"/>
          </a:p>
          <a:p>
            <a:pPr marL="90000" indent="-90000"/>
            <a:r>
              <a:rPr lang="en-GB" sz="1400" dirty="0" smtClean="0"/>
              <a:t>The </a:t>
            </a:r>
            <a:r>
              <a:rPr lang="en-GB" sz="1400" dirty="0"/>
              <a:t>table </a:t>
            </a:r>
            <a:r>
              <a:rPr lang="en-GB" sz="1400" dirty="0" smtClean="0"/>
              <a:t>should include </a:t>
            </a:r>
            <a:r>
              <a:rPr lang="en-GB" sz="1400" dirty="0"/>
              <a:t>appropriate headings and units.</a:t>
            </a: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52500" y="1556792"/>
            <a:ext cx="518332" cy="740472"/>
            <a:chOff x="0" y="1314297"/>
            <a:chExt cx="518332" cy="740472"/>
          </a:xfrm>
        </p:grpSpPr>
        <p:sp>
          <p:nvSpPr>
            <p:cNvPr id="25" name="Chevron 24"/>
            <p:cNvSpPr/>
            <p:nvPr/>
          </p:nvSpPr>
          <p:spPr>
            <a:xfrm rot="5400000">
              <a:off x="-111070" y="1425367"/>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hevron 4"/>
            <p:cNvSpPr/>
            <p:nvPr/>
          </p:nvSpPr>
          <p:spPr>
            <a:xfrm>
              <a:off x="1" y="1573463"/>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4</a:t>
              </a:r>
              <a:endParaRPr lang="en-GB" sz="1500" b="1" kern="1200" dirty="0"/>
            </a:p>
          </p:txBody>
        </p:sp>
      </p:grpSp>
      <p:grpSp>
        <p:nvGrpSpPr>
          <p:cNvPr id="22" name="Group 21"/>
          <p:cNvGrpSpPr/>
          <p:nvPr/>
        </p:nvGrpSpPr>
        <p:grpSpPr>
          <a:xfrm>
            <a:off x="970831" y="1556792"/>
            <a:ext cx="8482668" cy="481307"/>
            <a:chOff x="518331" y="1314297"/>
            <a:chExt cx="8482668" cy="481307"/>
          </a:xfrm>
        </p:grpSpPr>
        <p:sp>
          <p:nvSpPr>
            <p:cNvPr id="23" name="Round Same Side Corner Rectangle 22"/>
            <p:cNvSpPr/>
            <p:nvPr/>
          </p:nvSpPr>
          <p:spPr>
            <a:xfrm rot="5400000">
              <a:off x="4519011" y="-2686383"/>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 Same Side Corner Rectangle 6"/>
            <p:cNvSpPr/>
            <p:nvPr/>
          </p:nvSpPr>
          <p:spPr>
            <a:xfrm>
              <a:off x="518331" y="1337792"/>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Science A</a:t>
              </a:r>
            </a:p>
          </p:txBody>
        </p:sp>
      </p:grpSp>
      <p:graphicFrame>
        <p:nvGraphicFramePr>
          <p:cNvPr id="3" name="Table 2"/>
          <p:cNvGraphicFramePr>
            <a:graphicFrameLocks noGrp="1"/>
          </p:cNvGraphicFramePr>
          <p:nvPr>
            <p:extLst/>
          </p:nvPr>
        </p:nvGraphicFramePr>
        <p:xfrm>
          <a:off x="523726" y="4365104"/>
          <a:ext cx="6229475" cy="2255520"/>
        </p:xfrm>
        <a:graphic>
          <a:graphicData uri="http://schemas.openxmlformats.org/drawingml/2006/table">
            <a:tbl>
              <a:tblPr firstRow="1" bandRow="1">
                <a:tableStyleId>{5C22544A-7EE6-4342-B048-85BDC9FD1C3A}</a:tableStyleId>
              </a:tblPr>
              <a:tblGrid>
                <a:gridCol w="1245895"/>
                <a:gridCol w="1245895"/>
                <a:gridCol w="1245895"/>
                <a:gridCol w="1245895"/>
                <a:gridCol w="1245895"/>
              </a:tblGrid>
              <a:tr h="370840">
                <a:tc rowSpan="2">
                  <a:txBody>
                    <a:bodyPr/>
                    <a:lstStyle/>
                    <a:p>
                      <a:pPr algn="ctr"/>
                      <a:r>
                        <a:rPr lang="en-GB" sz="1400" dirty="0" smtClean="0"/>
                        <a:t>Independent variable (units)</a:t>
                      </a:r>
                      <a:endParaRPr lang="en-GB" sz="1400" dirty="0"/>
                    </a:p>
                  </a:txBody>
                  <a:tcPr anchor="ctr">
                    <a:lnR w="28575" cap="flat" cmpd="sng" algn="ctr">
                      <a:solidFill>
                        <a:schemeClr val="bg1"/>
                      </a:solidFill>
                      <a:prstDash val="solid"/>
                      <a:round/>
                      <a:headEnd type="none" w="med" len="med"/>
                      <a:tailEnd type="none" w="med" len="med"/>
                    </a:lnR>
                  </a:tcPr>
                </a:tc>
                <a:tc gridSpan="4">
                  <a:txBody>
                    <a:bodyPr/>
                    <a:lstStyle/>
                    <a:p>
                      <a:pPr algn="ctr"/>
                      <a:r>
                        <a:rPr lang="en-GB" sz="1400" dirty="0" smtClean="0"/>
                        <a:t>Dependent variable</a:t>
                      </a:r>
                      <a:r>
                        <a:rPr lang="en-GB" sz="1400" baseline="0" dirty="0" smtClean="0"/>
                        <a:t> (units)</a:t>
                      </a:r>
                      <a:endParaRPr lang="en-GB" sz="1400" dirty="0"/>
                    </a:p>
                  </a:txBody>
                  <a:tcPr anchor="ctr">
                    <a:lnL w="28575"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GB" sz="1400" dirty="0"/>
                    </a:p>
                  </a:txBody>
                  <a:tcPr>
                    <a:lnB w="12700" cap="flat" cmpd="sng" algn="ctr">
                      <a:solidFill>
                        <a:schemeClr val="bg1"/>
                      </a:solidFill>
                      <a:prstDash val="solid"/>
                      <a:round/>
                      <a:headEnd type="none" w="med" len="med"/>
                      <a:tailEnd type="none" w="med" len="med"/>
                    </a:lnB>
                  </a:tcPr>
                </a:tc>
                <a:tc hMerge="1">
                  <a:txBody>
                    <a:bodyPr/>
                    <a:lstStyle/>
                    <a:p>
                      <a:endParaRPr lang="en-GB" sz="1400" dirty="0"/>
                    </a:p>
                  </a:txBody>
                  <a:tcPr>
                    <a:lnB w="12700" cap="flat" cmpd="sng" algn="ctr">
                      <a:solidFill>
                        <a:schemeClr val="bg1"/>
                      </a:solidFill>
                      <a:prstDash val="solid"/>
                      <a:round/>
                      <a:headEnd type="none" w="med" len="med"/>
                      <a:tailEnd type="none" w="med" len="med"/>
                    </a:lnB>
                  </a:tcPr>
                </a:tc>
                <a:tc hMerge="1">
                  <a:txBody>
                    <a:bodyPr/>
                    <a:lstStyle/>
                    <a:p>
                      <a:endParaRPr lang="en-GB" sz="1400" dirty="0"/>
                    </a:p>
                  </a:txBody>
                  <a:tcPr>
                    <a:lnB w="12700" cap="flat" cmpd="sng" algn="ctr">
                      <a:solidFill>
                        <a:schemeClr val="bg1"/>
                      </a:solidFill>
                      <a:prstDash val="solid"/>
                      <a:round/>
                      <a:headEnd type="none" w="med" len="med"/>
                      <a:tailEnd type="none" w="med" len="med"/>
                    </a:lnB>
                  </a:tcPr>
                </a:tc>
              </a:tr>
              <a:tr h="132576">
                <a:tc vMerge="1">
                  <a:txBody>
                    <a:bodyPr/>
                    <a:lstStyle/>
                    <a:p>
                      <a:endParaRPr lang="en-GB" sz="1400" dirty="0"/>
                    </a:p>
                  </a:txBody>
                  <a:tcPr>
                    <a:lnT w="12700" cap="flat" cmpd="sng" algn="ctr">
                      <a:solidFill>
                        <a:schemeClr val="bg1"/>
                      </a:solidFill>
                      <a:prstDash val="solid"/>
                      <a:round/>
                      <a:headEnd type="none" w="med" len="med"/>
                      <a:tailEnd type="none" w="med" len="med"/>
                    </a:lnT>
                  </a:tcPr>
                </a:tc>
                <a:tc>
                  <a:txBody>
                    <a:bodyPr/>
                    <a:lstStyle/>
                    <a:p>
                      <a:pPr algn="ctr"/>
                      <a:r>
                        <a:rPr lang="en-GB" sz="1400" b="1" dirty="0" smtClean="0">
                          <a:solidFill>
                            <a:schemeClr val="bg1"/>
                          </a:solidFill>
                        </a:rPr>
                        <a:t>Test 1</a:t>
                      </a:r>
                      <a:endParaRPr lang="en-GB" sz="1400" b="1" dirty="0">
                        <a:solidFill>
                          <a:schemeClr val="bg1"/>
                        </a:solidFill>
                      </a:endParaRPr>
                    </a:p>
                  </a:txBody>
                  <a:tcPr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b="1" dirty="0" smtClean="0">
                          <a:solidFill>
                            <a:schemeClr val="bg1"/>
                          </a:solidFill>
                        </a:rPr>
                        <a:t>Test 2</a:t>
                      </a:r>
                      <a:endParaRPr lang="en-GB" sz="1400" b="1" dirty="0">
                        <a:solidFill>
                          <a:schemeClr val="bg1"/>
                        </a:solidFill>
                      </a:endParaRP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b="1" dirty="0" smtClean="0">
                          <a:solidFill>
                            <a:schemeClr val="bg1"/>
                          </a:solidFill>
                        </a:rPr>
                        <a:t>Test 3</a:t>
                      </a:r>
                      <a:endParaRPr lang="en-GB" sz="1400" b="1" dirty="0">
                        <a:solidFill>
                          <a:schemeClr val="bg1"/>
                        </a:solidFill>
                      </a:endParaRP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b="1" dirty="0" smtClean="0">
                          <a:solidFill>
                            <a:schemeClr val="bg1"/>
                          </a:solidFill>
                        </a:rPr>
                        <a:t>Mean</a:t>
                      </a:r>
                      <a:endParaRPr lang="en-GB" sz="1400" b="1" dirty="0">
                        <a:solidFill>
                          <a:schemeClr val="bg1"/>
                        </a:solidFill>
                      </a:endParaRP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0">
                <a:tc>
                  <a:txBody>
                    <a:bodyPr/>
                    <a:lstStyle/>
                    <a:p>
                      <a:pPr algn="ctr"/>
                      <a:endParaRPr lang="en-GB" sz="1400"/>
                    </a:p>
                  </a:txBody>
                  <a:tcPr anchor="ctr"/>
                </a:tc>
                <a:tc>
                  <a:txBody>
                    <a:bodyPr/>
                    <a:lstStyle/>
                    <a:p>
                      <a:pPr algn="ctr"/>
                      <a:endParaRPr lang="en-GB" sz="1400" dirty="0"/>
                    </a:p>
                  </a:txBody>
                  <a:tcPr anchor="ctr">
                    <a:lnT w="28575" cap="flat" cmpd="sng" algn="ctr">
                      <a:solidFill>
                        <a:schemeClr val="bg1"/>
                      </a:solidFill>
                      <a:prstDash val="solid"/>
                      <a:round/>
                      <a:headEnd type="none" w="med" len="med"/>
                      <a:tailEnd type="none" w="med" len="med"/>
                    </a:lnT>
                  </a:tcPr>
                </a:tc>
                <a:tc>
                  <a:txBody>
                    <a:bodyPr/>
                    <a:lstStyle/>
                    <a:p>
                      <a:pPr algn="ctr"/>
                      <a:endParaRPr lang="en-GB" sz="1400" dirty="0"/>
                    </a:p>
                  </a:txBody>
                  <a:tcPr anchor="ctr">
                    <a:lnT w="28575" cap="flat" cmpd="sng" algn="ctr">
                      <a:solidFill>
                        <a:schemeClr val="bg1"/>
                      </a:solidFill>
                      <a:prstDash val="solid"/>
                      <a:round/>
                      <a:headEnd type="none" w="med" len="med"/>
                      <a:tailEnd type="none" w="med" len="med"/>
                    </a:lnT>
                  </a:tcPr>
                </a:tc>
                <a:tc>
                  <a:txBody>
                    <a:bodyPr/>
                    <a:lstStyle/>
                    <a:p>
                      <a:pPr algn="ctr"/>
                      <a:endParaRPr lang="en-GB" sz="1400"/>
                    </a:p>
                  </a:txBody>
                  <a:tcPr anchor="ctr">
                    <a:lnT w="28575" cap="flat" cmpd="sng" algn="ctr">
                      <a:solidFill>
                        <a:schemeClr val="bg1"/>
                      </a:solidFill>
                      <a:prstDash val="solid"/>
                      <a:round/>
                      <a:headEnd type="none" w="med" len="med"/>
                      <a:tailEnd type="none" w="med" len="med"/>
                    </a:lnT>
                  </a:tcPr>
                </a:tc>
                <a:tc>
                  <a:txBody>
                    <a:bodyPr/>
                    <a:lstStyle/>
                    <a:p>
                      <a:pPr algn="ctr"/>
                      <a:endParaRPr lang="en-GB" sz="1400" dirty="0"/>
                    </a:p>
                  </a:txBody>
                  <a:tcPr anchor="ctr">
                    <a:lnT w="28575" cap="flat" cmpd="sng" algn="ctr">
                      <a:solidFill>
                        <a:schemeClr val="bg1"/>
                      </a:solidFill>
                      <a:prstDash val="solid"/>
                      <a:round/>
                      <a:headEnd type="none" w="med" len="med"/>
                      <a:tailEnd type="none" w="med" len="med"/>
                    </a:lnT>
                  </a:tcPr>
                </a:tc>
              </a:tr>
              <a:tr h="0">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a:p>
                  </a:txBody>
                  <a:tcPr anchor="ctr"/>
                </a:tc>
              </a:tr>
              <a:tr h="0">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a:p>
                  </a:txBody>
                  <a:tcPr anchor="ctr"/>
                </a:tc>
              </a:tr>
              <a:tr h="137512">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dirty="0"/>
                    </a:p>
                  </a:txBody>
                  <a:tcPr anchor="ctr"/>
                </a:tc>
                <a:tc>
                  <a:txBody>
                    <a:bodyPr/>
                    <a:lstStyle/>
                    <a:p>
                      <a:pPr algn="ctr"/>
                      <a:endParaRPr lang="en-GB" sz="1400" dirty="0"/>
                    </a:p>
                  </a:txBody>
                  <a:tcPr anchor="ctr"/>
                </a:tc>
              </a:tr>
              <a:tr h="137512">
                <a:tc>
                  <a:txBody>
                    <a:bodyPr/>
                    <a:lstStyle/>
                    <a:p>
                      <a:pPr algn="ctr"/>
                      <a:endParaRPr lang="en-GB" sz="1400" dirty="0"/>
                    </a:p>
                  </a:txBody>
                  <a:tcPr anchor="ctr"/>
                </a:tc>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dirty="0"/>
                    </a:p>
                  </a:txBody>
                  <a:tcPr anchor="ctr"/>
                </a:tc>
                <a:tc>
                  <a:txBody>
                    <a:bodyPr/>
                    <a:lstStyle/>
                    <a:p>
                      <a:pPr algn="ctr"/>
                      <a:endParaRPr lang="en-GB" sz="1400" dirty="0"/>
                    </a:p>
                  </a:txBody>
                  <a:tcPr anchor="ctr"/>
                </a:tc>
              </a:tr>
            </a:tbl>
          </a:graphicData>
        </a:graphic>
      </p:graphicFrame>
      <p:sp>
        <p:nvSpPr>
          <p:cNvPr id="27" name="Content Placeholder 3"/>
          <p:cNvSpPr txBox="1">
            <a:spLocks/>
          </p:cNvSpPr>
          <p:nvPr/>
        </p:nvSpPr>
        <p:spPr>
          <a:xfrm>
            <a:off x="6900931" y="5373216"/>
            <a:ext cx="2556283" cy="95410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GB" sz="1400" dirty="0" smtClean="0"/>
              <a:t>You may need to include additional information (e.g. start temp, end temp and change in temp).</a:t>
            </a:r>
          </a:p>
        </p:txBody>
      </p:sp>
      <p:graphicFrame>
        <p:nvGraphicFramePr>
          <p:cNvPr id="14" name="Table 13"/>
          <p:cNvGraphicFramePr>
            <a:graphicFrameLocks noGrp="1"/>
          </p:cNvGraphicFramePr>
          <p:nvPr>
            <p:extLst/>
          </p:nvPr>
        </p:nvGraphicFramePr>
        <p:xfrm>
          <a:off x="6897216" y="2420888"/>
          <a:ext cx="2556283" cy="2766060"/>
        </p:xfrm>
        <a:graphic>
          <a:graphicData uri="http://schemas.openxmlformats.org/drawingml/2006/table">
            <a:tbl>
              <a:tblPr firstRow="1" bandRow="1">
                <a:tableStyleId>{5C22544A-7EE6-4342-B048-85BDC9FD1C3A}</a:tableStyleId>
              </a:tblPr>
              <a:tblGrid>
                <a:gridCol w="576064"/>
                <a:gridCol w="1980219"/>
              </a:tblGrid>
              <a:tr h="216375">
                <a:tc>
                  <a:txBody>
                    <a:bodyPr/>
                    <a:lstStyle/>
                    <a:p>
                      <a:pPr algn="ctr"/>
                      <a:r>
                        <a:rPr lang="en-GB" sz="1050" baseline="0" dirty="0" smtClean="0"/>
                        <a:t>Marks</a:t>
                      </a:r>
                      <a:endParaRPr lang="en-GB" sz="1050" dirty="0"/>
                    </a:p>
                  </a:txBody>
                  <a:tcPr anchor="ctr"/>
                </a:tc>
                <a:tc>
                  <a:txBody>
                    <a:bodyPr/>
                    <a:lstStyle/>
                    <a:p>
                      <a:pPr algn="ctr"/>
                      <a:r>
                        <a:rPr lang="en-GB" sz="1050" dirty="0" smtClean="0"/>
                        <a:t>Guidance</a:t>
                      </a:r>
                      <a:endParaRPr lang="en-GB" sz="1050" dirty="0"/>
                    </a:p>
                  </a:txBody>
                  <a:tcPr anchor="ctr"/>
                </a:tc>
              </a:tr>
              <a:tr h="0">
                <a:tc>
                  <a:txBody>
                    <a:bodyPr/>
                    <a:lstStyle/>
                    <a:p>
                      <a:pPr algn="ctr"/>
                      <a:r>
                        <a:rPr lang="en-GB" sz="1050" dirty="0" smtClean="0"/>
                        <a:t>0</a:t>
                      </a:r>
                      <a:endParaRPr lang="en-GB" sz="1050" dirty="0"/>
                    </a:p>
                  </a:txBody>
                  <a:tcPr anchor="ctr"/>
                </a:tc>
                <a:tc>
                  <a:txBody>
                    <a:bodyPr/>
                    <a:lstStyle/>
                    <a:p>
                      <a:pPr algn="ctr"/>
                      <a:r>
                        <a:rPr lang="en-GB" sz="1050" b="0" i="0" u="none" strike="noStrike" kern="1200" baseline="0" dirty="0" smtClean="0">
                          <a:solidFill>
                            <a:schemeClr val="dk1"/>
                          </a:solidFill>
                          <a:latin typeface="+mn-lt"/>
                          <a:ea typeface="+mn-ea"/>
                          <a:cs typeface="+mn-cs"/>
                        </a:rPr>
                        <a:t>No table or a table with incomplete headings or units for the measured variables.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baseline="0" dirty="0" smtClean="0">
                          <a:solidFill>
                            <a:schemeClr val="dk1"/>
                          </a:solidFill>
                          <a:latin typeface="+mn-lt"/>
                          <a:ea typeface="+mn-ea"/>
                          <a:cs typeface="+mn-cs"/>
                        </a:rPr>
                        <a:t>Fewer than half of the required elements are present. </a:t>
                      </a:r>
                    </a:p>
                  </a:txBody>
                  <a:tcPr anchor="ctr"/>
                </a:tc>
              </a:tr>
              <a:tr h="0">
                <a:tc>
                  <a:txBody>
                    <a:bodyPr/>
                    <a:lstStyle/>
                    <a:p>
                      <a:pPr algn="ctr"/>
                      <a:r>
                        <a:rPr lang="en-GB" sz="1050" dirty="0" smtClean="0"/>
                        <a:t>1</a:t>
                      </a:r>
                      <a:endParaRPr lang="en-GB" sz="105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baseline="0" dirty="0" smtClean="0">
                          <a:solidFill>
                            <a:schemeClr val="dk1"/>
                          </a:solidFill>
                          <a:latin typeface="+mn-lt"/>
                          <a:ea typeface="+mn-ea"/>
                          <a:cs typeface="+mn-cs"/>
                        </a:rPr>
                        <a:t>A table with incomplete headings or units for the measured variables.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baseline="0" dirty="0" smtClean="0">
                          <a:solidFill>
                            <a:schemeClr val="dk1"/>
                          </a:solidFill>
                          <a:latin typeface="+mn-lt"/>
                          <a:ea typeface="+mn-ea"/>
                          <a:cs typeface="+mn-cs"/>
                        </a:rPr>
                        <a:t>At least half of the required elements should be present.</a:t>
                      </a:r>
                    </a:p>
                  </a:txBody>
                  <a:tcPr anchor="ctr"/>
                </a:tc>
              </a:tr>
              <a:tr h="370840">
                <a:tc>
                  <a:txBody>
                    <a:bodyPr/>
                    <a:lstStyle/>
                    <a:p>
                      <a:pPr algn="ctr"/>
                      <a:r>
                        <a:rPr lang="en-GB" sz="1050" dirty="0" smtClean="0"/>
                        <a:t>2</a:t>
                      </a:r>
                      <a:endParaRPr lang="en-GB" sz="105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baseline="0" dirty="0" smtClean="0">
                          <a:solidFill>
                            <a:schemeClr val="dk1"/>
                          </a:solidFill>
                          <a:latin typeface="+mn-lt"/>
                          <a:ea typeface="+mn-ea"/>
                          <a:cs typeface="+mn-cs"/>
                        </a:rPr>
                        <a:t>Correct headings and units present for all measured variables.</a:t>
                      </a:r>
                    </a:p>
                  </a:txBody>
                  <a:tcPr anchor="ctr"/>
                </a:tc>
              </a:tr>
            </a:tbl>
          </a:graphicData>
        </a:graphic>
      </p:graphicFrame>
    </p:spTree>
    <p:extLst>
      <p:ext uri="{BB962C8B-B14F-4D97-AF65-F5344CB8AC3E}">
        <p14:creationId xmlns:p14="http://schemas.microsoft.com/office/powerpoint/2010/main" val="2940517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52500" y="1556792"/>
            <a:ext cx="518332" cy="740472"/>
            <a:chOff x="0" y="1314297"/>
            <a:chExt cx="518332" cy="740472"/>
          </a:xfrm>
        </p:grpSpPr>
        <p:sp>
          <p:nvSpPr>
            <p:cNvPr id="25" name="Chevron 24"/>
            <p:cNvSpPr/>
            <p:nvPr/>
          </p:nvSpPr>
          <p:spPr>
            <a:xfrm rot="5400000">
              <a:off x="-111070" y="1425367"/>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hevron 4"/>
            <p:cNvSpPr/>
            <p:nvPr/>
          </p:nvSpPr>
          <p:spPr>
            <a:xfrm>
              <a:off x="1" y="1573463"/>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4</a:t>
              </a:r>
              <a:endParaRPr lang="en-GB" sz="1500" b="1" kern="1200" dirty="0"/>
            </a:p>
          </p:txBody>
        </p:sp>
      </p:grpSp>
      <p:grpSp>
        <p:nvGrpSpPr>
          <p:cNvPr id="22" name="Group 21"/>
          <p:cNvGrpSpPr/>
          <p:nvPr/>
        </p:nvGrpSpPr>
        <p:grpSpPr>
          <a:xfrm>
            <a:off x="970831" y="1556792"/>
            <a:ext cx="8482668" cy="481307"/>
            <a:chOff x="518331" y="1314297"/>
            <a:chExt cx="8482668" cy="481307"/>
          </a:xfrm>
        </p:grpSpPr>
        <p:sp>
          <p:nvSpPr>
            <p:cNvPr id="23" name="Round Same Side Corner Rectangle 22"/>
            <p:cNvSpPr/>
            <p:nvPr/>
          </p:nvSpPr>
          <p:spPr>
            <a:xfrm rot="5400000">
              <a:off x="4519011" y="-2686383"/>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 Same Side Corner Rectangle 6"/>
            <p:cNvSpPr/>
            <p:nvPr/>
          </p:nvSpPr>
          <p:spPr>
            <a:xfrm>
              <a:off x="518331" y="1337792"/>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Science A</a:t>
              </a:r>
            </a:p>
          </p:txBody>
        </p:sp>
      </p:grpSp>
      <p:pic>
        <p:nvPicPr>
          <p:cNvPr id="6" name="Picture 5"/>
          <p:cNvPicPr>
            <a:picLocks noChangeAspect="1"/>
          </p:cNvPicPr>
          <p:nvPr/>
        </p:nvPicPr>
        <p:blipFill>
          <a:blip r:embed="rId3"/>
          <a:stretch>
            <a:fillRect/>
          </a:stretch>
        </p:blipFill>
        <p:spPr>
          <a:xfrm>
            <a:off x="452501" y="2467275"/>
            <a:ext cx="5004815" cy="1800000"/>
          </a:xfrm>
          <a:prstGeom prst="rect">
            <a:avLst/>
          </a:prstGeom>
        </p:spPr>
      </p:pic>
      <p:pic>
        <p:nvPicPr>
          <p:cNvPr id="7" name="Picture 6"/>
          <p:cNvPicPr>
            <a:picLocks noChangeAspect="1"/>
          </p:cNvPicPr>
          <p:nvPr/>
        </p:nvPicPr>
        <p:blipFill>
          <a:blip r:embed="rId4"/>
          <a:stretch>
            <a:fillRect/>
          </a:stretch>
        </p:blipFill>
        <p:spPr>
          <a:xfrm>
            <a:off x="4474758" y="3177286"/>
            <a:ext cx="4978741" cy="2520000"/>
          </a:xfrm>
          <a:prstGeom prst="rect">
            <a:avLst/>
          </a:prstGeom>
        </p:spPr>
      </p:pic>
      <p:pic>
        <p:nvPicPr>
          <p:cNvPr id="8" name="Picture 7"/>
          <p:cNvPicPr>
            <a:picLocks noChangeAspect="1"/>
          </p:cNvPicPr>
          <p:nvPr/>
        </p:nvPicPr>
        <p:blipFill>
          <a:blip r:embed="rId5"/>
          <a:stretch>
            <a:fillRect/>
          </a:stretch>
        </p:blipFill>
        <p:spPr>
          <a:xfrm>
            <a:off x="1046532" y="3672914"/>
            <a:ext cx="5012472" cy="828000"/>
          </a:xfrm>
          <a:prstGeom prst="rect">
            <a:avLst/>
          </a:prstGeom>
        </p:spPr>
      </p:pic>
      <p:pic>
        <p:nvPicPr>
          <p:cNvPr id="9" name="Picture 8"/>
          <p:cNvPicPr>
            <a:picLocks noChangeAspect="1"/>
          </p:cNvPicPr>
          <p:nvPr/>
        </p:nvPicPr>
        <p:blipFill>
          <a:blip r:embed="rId6"/>
          <a:stretch>
            <a:fillRect/>
          </a:stretch>
        </p:blipFill>
        <p:spPr>
          <a:xfrm>
            <a:off x="6028321" y="2429630"/>
            <a:ext cx="2854173" cy="589969"/>
          </a:xfrm>
          <a:prstGeom prst="rect">
            <a:avLst/>
          </a:prstGeom>
        </p:spPr>
      </p:pic>
      <p:pic>
        <p:nvPicPr>
          <p:cNvPr id="11" name="Picture 10"/>
          <p:cNvPicPr>
            <a:picLocks noChangeAspect="1"/>
          </p:cNvPicPr>
          <p:nvPr/>
        </p:nvPicPr>
        <p:blipFill>
          <a:blip r:embed="rId7"/>
          <a:stretch>
            <a:fillRect/>
          </a:stretch>
        </p:blipFill>
        <p:spPr>
          <a:xfrm>
            <a:off x="406864" y="4601215"/>
            <a:ext cx="5114862" cy="1620000"/>
          </a:xfrm>
          <a:prstGeom prst="rect">
            <a:avLst/>
          </a:prstGeom>
        </p:spPr>
      </p:pic>
      <p:pic>
        <p:nvPicPr>
          <p:cNvPr id="10" name="Picture 9"/>
          <p:cNvPicPr>
            <a:picLocks noChangeAspect="1"/>
          </p:cNvPicPr>
          <p:nvPr/>
        </p:nvPicPr>
        <p:blipFill>
          <a:blip r:embed="rId8"/>
          <a:stretch>
            <a:fillRect/>
          </a:stretch>
        </p:blipFill>
        <p:spPr>
          <a:xfrm>
            <a:off x="4309184" y="4954973"/>
            <a:ext cx="4799128" cy="1800000"/>
          </a:xfrm>
          <a:prstGeom prst="rect">
            <a:avLst/>
          </a:prstGeom>
        </p:spPr>
      </p:pic>
      <p:sp>
        <p:nvSpPr>
          <p:cNvPr id="28" name="Content Placeholder 3"/>
          <p:cNvSpPr txBox="1">
            <a:spLocks/>
          </p:cNvSpPr>
          <p:nvPr/>
        </p:nvSpPr>
        <p:spPr>
          <a:xfrm>
            <a:off x="850665" y="6309320"/>
            <a:ext cx="2806191" cy="30777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GB" sz="1400" dirty="0" smtClean="0"/>
              <a:t>All these tables scored full marks</a:t>
            </a:r>
          </a:p>
        </p:txBody>
      </p:sp>
    </p:spTree>
    <p:extLst>
      <p:ext uri="{BB962C8B-B14F-4D97-AF65-F5344CB8AC3E}">
        <p14:creationId xmlns:p14="http://schemas.microsoft.com/office/powerpoint/2010/main" val="231080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a:t>
              </a:r>
              <a:r>
                <a:rPr lang="en-GB" sz="2700" dirty="0" smtClean="0"/>
                <a:t>exam – Additional / Separate Science</a:t>
              </a:r>
              <a:endParaRPr lang="en-GB" sz="2700" dirty="0"/>
            </a:p>
          </p:txBody>
        </p:sp>
      </p:grpSp>
      <p:sp>
        <p:nvSpPr>
          <p:cNvPr id="60" name="Content Placeholder 3"/>
          <p:cNvSpPr>
            <a:spLocks noGrp="1"/>
          </p:cNvSpPr>
          <p:nvPr>
            <p:ph idx="1"/>
          </p:nvPr>
        </p:nvSpPr>
        <p:spPr>
          <a:xfrm>
            <a:off x="495300" y="2420888"/>
            <a:ext cx="4385692" cy="4013406"/>
          </a:xfrm>
        </p:spPr>
        <p:style>
          <a:lnRef idx="2">
            <a:schemeClr val="dk1"/>
          </a:lnRef>
          <a:fillRef idx="1">
            <a:schemeClr val="lt1"/>
          </a:fillRef>
          <a:effectRef idx="0">
            <a:schemeClr val="dk1"/>
          </a:effectRef>
          <a:fontRef idx="minor">
            <a:schemeClr val="dk1"/>
          </a:fontRef>
        </p:style>
        <p:txBody>
          <a:bodyPr wrap="square">
            <a:noAutofit/>
          </a:bodyPr>
          <a:lstStyle/>
          <a:p>
            <a:pPr marL="0" indent="0">
              <a:buNone/>
            </a:pPr>
            <a:r>
              <a:rPr lang="en-GB" sz="1400" b="1" dirty="0" smtClean="0"/>
              <a:t>Section 1 Exam:</a:t>
            </a:r>
          </a:p>
          <a:p>
            <a:pPr marL="90000" indent="-90000"/>
            <a:r>
              <a:rPr lang="en-GB" sz="1400" dirty="0" smtClean="0"/>
              <a:t>Up </a:t>
            </a:r>
            <a:r>
              <a:rPr lang="en-GB" sz="1400" dirty="0"/>
              <a:t>to 45 minutes is </a:t>
            </a:r>
            <a:r>
              <a:rPr lang="en-GB" sz="1400" dirty="0" smtClean="0"/>
              <a:t>allowed for </a:t>
            </a:r>
            <a:r>
              <a:rPr lang="en-GB" sz="1400" dirty="0"/>
              <a:t>this. </a:t>
            </a:r>
            <a:endParaRPr lang="en-GB" sz="1400" dirty="0" smtClean="0"/>
          </a:p>
          <a:p>
            <a:pPr marL="90000" indent="-90000"/>
            <a:r>
              <a:rPr lang="en-GB" sz="1400" dirty="0" smtClean="0"/>
              <a:t>The </a:t>
            </a:r>
            <a:r>
              <a:rPr lang="en-GB" sz="1400" dirty="0"/>
              <a:t>test may be taken in </a:t>
            </a:r>
            <a:r>
              <a:rPr lang="en-GB" sz="1400" dirty="0" smtClean="0"/>
              <a:t>the normal </a:t>
            </a:r>
            <a:r>
              <a:rPr lang="en-GB" sz="1400" dirty="0"/>
              <a:t>teaching room, provided </a:t>
            </a:r>
            <a:r>
              <a:rPr lang="en-GB" sz="1400" dirty="0" smtClean="0"/>
              <a:t>that you </a:t>
            </a:r>
            <a:r>
              <a:rPr lang="en-GB" sz="1400" dirty="0"/>
              <a:t>can be accommodated </a:t>
            </a:r>
            <a:r>
              <a:rPr lang="en-GB" sz="1400" dirty="0" smtClean="0"/>
              <a:t>in such </a:t>
            </a:r>
            <a:r>
              <a:rPr lang="en-GB" sz="1400" dirty="0"/>
              <a:t>a way as to prevent </a:t>
            </a:r>
            <a:r>
              <a:rPr lang="en-GB" sz="1400" dirty="0" smtClean="0"/>
              <a:t>any </a:t>
            </a:r>
            <a:r>
              <a:rPr lang="en-GB" sz="1400" dirty="0"/>
              <a:t>copying </a:t>
            </a:r>
            <a:r>
              <a:rPr lang="en-GB" sz="1400" dirty="0" smtClean="0"/>
              <a:t>or unauthorised </a:t>
            </a:r>
            <a:r>
              <a:rPr lang="en-GB" sz="1400" dirty="0"/>
              <a:t>collaboration</a:t>
            </a:r>
            <a:r>
              <a:rPr lang="en-GB" sz="1400" dirty="0" smtClean="0"/>
              <a:t>. However the test will usually take place in the hall, dance studio or drama studio depending on their availability.</a:t>
            </a:r>
          </a:p>
          <a:p>
            <a:pPr marL="90000" indent="-90000"/>
            <a:r>
              <a:rPr lang="en-GB" sz="1400" dirty="0" smtClean="0"/>
              <a:t>If you normally have a reader, extra time, scribe etc. for exams then you will have the same arrangements made for the ISA exam.</a:t>
            </a:r>
          </a:p>
          <a:p>
            <a:pPr marL="90000" indent="-90000"/>
            <a:r>
              <a:rPr lang="en-GB" sz="1400" dirty="0" smtClean="0"/>
              <a:t>Section </a:t>
            </a:r>
            <a:r>
              <a:rPr lang="en-GB" sz="1400" dirty="0"/>
              <a:t>1 of the ISA will contain </a:t>
            </a:r>
            <a:r>
              <a:rPr lang="en-GB" sz="1400" dirty="0" smtClean="0"/>
              <a:t>questions about </a:t>
            </a:r>
            <a:r>
              <a:rPr lang="en-GB" sz="1400" dirty="0"/>
              <a:t>the methods that </a:t>
            </a:r>
            <a:r>
              <a:rPr lang="en-GB" sz="1400" dirty="0" smtClean="0"/>
              <a:t>you have researched </a:t>
            </a:r>
            <a:r>
              <a:rPr lang="en-GB" sz="1400" dirty="0"/>
              <a:t>and is worth 20 marks </a:t>
            </a:r>
            <a:r>
              <a:rPr lang="en-GB" sz="1400" dirty="0" smtClean="0"/>
              <a:t>of the </a:t>
            </a:r>
            <a:r>
              <a:rPr lang="en-GB" sz="1400" dirty="0"/>
              <a:t>overall 50 allocated to the </a:t>
            </a:r>
            <a:r>
              <a:rPr lang="en-GB" sz="1400" dirty="0" smtClean="0"/>
              <a:t>Controlled Assessment.</a:t>
            </a:r>
          </a:p>
          <a:p>
            <a:pPr marL="90000" indent="-90000"/>
            <a:r>
              <a:rPr lang="en-GB" sz="1400" dirty="0" smtClean="0"/>
              <a:t>You may </a:t>
            </a:r>
            <a:r>
              <a:rPr lang="en-GB" sz="1400" dirty="0"/>
              <a:t>use </a:t>
            </a:r>
            <a:r>
              <a:rPr lang="en-GB" sz="1400" dirty="0" smtClean="0"/>
              <a:t>your Candidate Research </a:t>
            </a:r>
            <a:r>
              <a:rPr lang="en-GB" sz="1400" dirty="0"/>
              <a:t>notes </a:t>
            </a:r>
            <a:r>
              <a:rPr lang="en-GB" sz="1400" dirty="0" smtClean="0"/>
              <a:t>sheet, which you filled in during your research</a:t>
            </a:r>
            <a:r>
              <a:rPr lang="en-GB" sz="1400" dirty="0"/>
              <a:t>.</a:t>
            </a:r>
          </a:p>
        </p:txBody>
      </p:sp>
      <p:sp>
        <p:nvSpPr>
          <p:cNvPr id="12" name="Content Placeholder 3"/>
          <p:cNvSpPr txBox="1">
            <a:spLocks/>
          </p:cNvSpPr>
          <p:nvPr/>
        </p:nvSpPr>
        <p:spPr>
          <a:xfrm>
            <a:off x="5044312" y="2420889"/>
            <a:ext cx="4385692" cy="4013406"/>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spcBef>
                <a:spcPts val="200"/>
              </a:spcBef>
              <a:buFont typeface="Arial" pitchFamily="34" charset="0"/>
              <a:buNone/>
            </a:pPr>
            <a:r>
              <a:rPr lang="en-GB" sz="1400" b="1" dirty="0" smtClean="0"/>
              <a:t>Section 1 Exam:</a:t>
            </a:r>
          </a:p>
          <a:p>
            <a:pPr marL="0" indent="0">
              <a:spcBef>
                <a:spcPts val="200"/>
              </a:spcBef>
              <a:buNone/>
            </a:pPr>
            <a:r>
              <a:rPr lang="en-GB" sz="1400" dirty="0" smtClean="0"/>
              <a:t>There are normally 5 questions:</a:t>
            </a:r>
          </a:p>
          <a:p>
            <a:pPr marL="90000" indent="-90000">
              <a:spcBef>
                <a:spcPts val="200"/>
              </a:spcBef>
              <a:buFont typeface="+mj-lt"/>
              <a:buAutoNum type="arabicPeriod"/>
            </a:pPr>
            <a:r>
              <a:rPr lang="en-GB" sz="1400" dirty="0" smtClean="0"/>
              <a:t>Write down and explain your hypothesis</a:t>
            </a:r>
          </a:p>
          <a:p>
            <a:pPr marL="0" indent="0" algn="r">
              <a:spcBef>
                <a:spcPts val="200"/>
              </a:spcBef>
              <a:buNone/>
            </a:pPr>
            <a:r>
              <a:rPr lang="en-GB" sz="1400" i="1" dirty="0" smtClean="0"/>
              <a:t>3 marks</a:t>
            </a:r>
          </a:p>
          <a:p>
            <a:pPr marL="90000" indent="-90000">
              <a:spcBef>
                <a:spcPts val="200"/>
              </a:spcBef>
              <a:buFont typeface="+mj-lt"/>
              <a:buAutoNum type="arabicPeriod" startAt="2"/>
            </a:pPr>
            <a:r>
              <a:rPr lang="en-GB" sz="1400" dirty="0"/>
              <a:t>Name two sources you used and analyse their usefulness</a:t>
            </a:r>
          </a:p>
          <a:p>
            <a:pPr marL="0" indent="0" algn="r">
              <a:spcBef>
                <a:spcPts val="200"/>
              </a:spcBef>
              <a:buNone/>
            </a:pPr>
            <a:r>
              <a:rPr lang="en-GB" sz="1400" i="1" dirty="0" smtClean="0"/>
              <a:t>3 marks</a:t>
            </a:r>
            <a:endParaRPr lang="en-GB" sz="600" i="1" dirty="0" smtClean="0"/>
          </a:p>
          <a:p>
            <a:pPr marL="90000" indent="-90000">
              <a:spcBef>
                <a:spcPts val="200"/>
              </a:spcBef>
              <a:buFont typeface="+mj-lt"/>
              <a:buAutoNum type="arabicPeriod" startAt="3"/>
            </a:pPr>
            <a:r>
              <a:rPr lang="en-GB" sz="1400" dirty="0" smtClean="0"/>
              <a:t>Describe your plan</a:t>
            </a:r>
          </a:p>
          <a:p>
            <a:pPr marL="0" indent="0" algn="r">
              <a:spcBef>
                <a:spcPts val="200"/>
              </a:spcBef>
              <a:buNone/>
            </a:pPr>
            <a:r>
              <a:rPr lang="en-GB" sz="1400" i="1" dirty="0" smtClean="0"/>
              <a:t>9 marks</a:t>
            </a:r>
          </a:p>
          <a:p>
            <a:pPr marL="90000" indent="-90000">
              <a:spcBef>
                <a:spcPts val="200"/>
              </a:spcBef>
              <a:buFont typeface="+mj-lt"/>
              <a:buAutoNum type="arabicPeriod" startAt="4"/>
            </a:pPr>
            <a:r>
              <a:rPr lang="en-GB" sz="1400" dirty="0" smtClean="0"/>
              <a:t>This question could be on a variety of different topics relating to the idea “what makes a good investigation” - some examples are given in this guide</a:t>
            </a:r>
          </a:p>
          <a:p>
            <a:pPr marL="0" indent="0" algn="r">
              <a:spcBef>
                <a:spcPts val="200"/>
              </a:spcBef>
              <a:buNone/>
            </a:pPr>
            <a:r>
              <a:rPr lang="en-GB" sz="1400" i="1" dirty="0" smtClean="0"/>
              <a:t>3 marks</a:t>
            </a:r>
          </a:p>
          <a:p>
            <a:pPr marL="90000" indent="-90000">
              <a:spcBef>
                <a:spcPts val="200"/>
              </a:spcBef>
              <a:buFont typeface="+mj-lt"/>
              <a:buAutoNum type="arabicPeriod" startAt="5"/>
            </a:pPr>
            <a:r>
              <a:rPr lang="en-GB" sz="1400" dirty="0"/>
              <a:t>Submit the blank table you have drawn for your results</a:t>
            </a:r>
          </a:p>
          <a:p>
            <a:pPr marL="0" indent="0" algn="r">
              <a:spcBef>
                <a:spcPts val="200"/>
              </a:spcBef>
              <a:buNone/>
            </a:pPr>
            <a:r>
              <a:rPr lang="en-GB" sz="1400" i="1" dirty="0" smtClean="0"/>
              <a:t>2 marks</a:t>
            </a:r>
            <a:endParaRPr lang="en-GB" sz="1400" i="1" dirty="0"/>
          </a:p>
        </p:txBody>
      </p:sp>
    </p:spTree>
    <p:extLst>
      <p:ext uri="{BB962C8B-B14F-4D97-AF65-F5344CB8AC3E}">
        <p14:creationId xmlns:p14="http://schemas.microsoft.com/office/powerpoint/2010/main" val="1020479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329492567"/>
              </p:ext>
            </p:extLst>
          </p:nvPr>
        </p:nvGraphicFramePr>
        <p:xfrm>
          <a:off x="360000" y="1628800"/>
          <a:ext cx="9129504"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9503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348880"/>
            <a:ext cx="8915400" cy="781752"/>
          </a:xfrm>
        </p:spPr>
        <p:style>
          <a:lnRef idx="2">
            <a:schemeClr val="dk1"/>
          </a:lnRef>
          <a:fillRef idx="1">
            <a:schemeClr val="lt1"/>
          </a:fillRef>
          <a:effectRef idx="0">
            <a:schemeClr val="dk1"/>
          </a:effectRef>
          <a:fontRef idx="minor">
            <a:schemeClr val="dk1"/>
          </a:fontRef>
        </p:style>
        <p:txBody>
          <a:bodyPr>
            <a:spAutoFit/>
          </a:bodyPr>
          <a:lstStyle/>
          <a:p>
            <a:pPr marL="0" indent="0">
              <a:buNone/>
            </a:pPr>
            <a:r>
              <a:rPr lang="en-GB" sz="1400" b="1" dirty="0" smtClean="0"/>
              <a:t>Hypothesis:</a:t>
            </a:r>
          </a:p>
          <a:p>
            <a:pPr marL="90000" indent="-90000"/>
            <a:r>
              <a:rPr lang="en-GB" sz="1400" dirty="0" smtClean="0"/>
              <a:t>For a Additional Science or Separates Science ISA you need to come up with your own hypothesis that fits the topic you have been asked to investigate</a:t>
            </a: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95300" y="3284984"/>
            <a:ext cx="4385692" cy="129881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1400" b="1" dirty="0" smtClean="0"/>
              <a:t>You may be asked a question similar to this in the section 1 exam:</a:t>
            </a:r>
          </a:p>
          <a:p>
            <a:pPr marL="90000" indent="-90000"/>
            <a:r>
              <a:rPr lang="en-GB" sz="1400" dirty="0" smtClean="0"/>
              <a:t>Write down your hypothesis</a:t>
            </a:r>
          </a:p>
          <a:p>
            <a:pPr marL="90000" indent="-90000"/>
            <a:r>
              <a:rPr lang="en-GB" sz="1400" dirty="0" smtClean="0"/>
              <a:t>Explain why you made this hypothesis</a:t>
            </a:r>
          </a:p>
          <a:p>
            <a:pPr marL="0" indent="0" algn="r">
              <a:buNone/>
            </a:pPr>
            <a:r>
              <a:rPr lang="en-GB" sz="1400" i="1" dirty="0" smtClean="0"/>
              <a:t>3 marks</a:t>
            </a:r>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Additional / Separate Science</a:t>
              </a:r>
            </a:p>
          </p:txBody>
        </p:sp>
      </p:grpSp>
      <p:graphicFrame>
        <p:nvGraphicFramePr>
          <p:cNvPr id="20" name="Table 19"/>
          <p:cNvGraphicFramePr>
            <a:graphicFrameLocks noGrp="1"/>
          </p:cNvGraphicFramePr>
          <p:nvPr>
            <p:extLst>
              <p:ext uri="{D42A27DB-BD31-4B8C-83A1-F6EECF244321}">
                <p14:modId xmlns:p14="http://schemas.microsoft.com/office/powerpoint/2010/main" val="649719360"/>
              </p:ext>
            </p:extLst>
          </p:nvPr>
        </p:nvGraphicFramePr>
        <p:xfrm>
          <a:off x="5036642" y="3284984"/>
          <a:ext cx="4374058" cy="2468880"/>
        </p:xfrm>
        <a:graphic>
          <a:graphicData uri="http://schemas.openxmlformats.org/drawingml/2006/table">
            <a:tbl>
              <a:tblPr firstRow="1" bandRow="1">
                <a:tableStyleId>{5C22544A-7EE6-4342-B048-85BDC9FD1C3A}</a:tableStyleId>
              </a:tblPr>
              <a:tblGrid>
                <a:gridCol w="648072"/>
                <a:gridCol w="3725986"/>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200" dirty="0" smtClean="0"/>
                        <a:t>No credit worthy response</a:t>
                      </a:r>
                      <a:endParaRPr lang="en-GB" sz="1200" dirty="0"/>
                    </a:p>
                  </a:txBody>
                  <a:tcPr anchor="ctr"/>
                </a:tc>
              </a:tr>
              <a:tr h="0">
                <a:tc>
                  <a:txBody>
                    <a:bodyPr/>
                    <a:lstStyle/>
                    <a:p>
                      <a:pPr algn="ctr"/>
                      <a:r>
                        <a:rPr lang="en-GB" sz="1200" dirty="0" smtClean="0"/>
                        <a:t>1</a:t>
                      </a:r>
                      <a:endParaRPr lang="en-GB"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dk1"/>
                          </a:solidFill>
                          <a:latin typeface="+mn-lt"/>
                          <a:ea typeface="+mn-ea"/>
                          <a:cs typeface="+mn-cs"/>
                        </a:rPr>
                        <a:t>There is a hypothesis that, by implication, identifies the independent and dependent variables, but there is no explanation.</a:t>
                      </a:r>
                    </a:p>
                  </a:txBody>
                  <a:tcPr anchor="ctr"/>
                </a:tc>
              </a:tr>
              <a:tr h="370840">
                <a:tc>
                  <a:txBody>
                    <a:bodyPr/>
                    <a:lstStyle/>
                    <a:p>
                      <a:pPr algn="ctr"/>
                      <a:r>
                        <a:rPr lang="en-GB" sz="1200" dirty="0" smtClean="0"/>
                        <a:t>2</a:t>
                      </a:r>
                      <a:endParaRPr lang="en-GB"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dk1"/>
                          </a:solidFill>
                          <a:latin typeface="+mn-lt"/>
                          <a:ea typeface="+mn-ea"/>
                          <a:cs typeface="+mn-cs"/>
                        </a:rPr>
                        <a:t>There is a hypothesis that, by implication, identifies the independent and dependent variables, however, the explanation for this hypothesis is unclear.</a:t>
                      </a:r>
                    </a:p>
                  </a:txBody>
                  <a:tcPr anchor="ctr"/>
                </a:tc>
              </a:tr>
              <a:tr h="370840">
                <a:tc>
                  <a:txBody>
                    <a:bodyPr/>
                    <a:lstStyle/>
                    <a:p>
                      <a:pPr algn="ctr"/>
                      <a:r>
                        <a:rPr lang="en-GB" sz="1200" dirty="0" smtClean="0"/>
                        <a:t>3</a:t>
                      </a:r>
                      <a:endParaRPr lang="en-GB"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dk1"/>
                          </a:solidFill>
                          <a:latin typeface="+mn-lt"/>
                          <a:ea typeface="+mn-ea"/>
                          <a:cs typeface="+mn-cs"/>
                        </a:rPr>
                        <a:t>There is a hypothesis that, by implication, identifies the independent and dependent variables, The hypothesis is explained clearly.</a:t>
                      </a:r>
                    </a:p>
                  </a:txBody>
                  <a:tcPr anchor="ctr"/>
                </a:tc>
              </a:tr>
            </a:tbl>
          </a:graphicData>
        </a:graphic>
      </p:graphicFrame>
    </p:spTree>
    <p:extLst>
      <p:ext uri="{BB962C8B-B14F-4D97-AF65-F5344CB8AC3E}">
        <p14:creationId xmlns:p14="http://schemas.microsoft.com/office/powerpoint/2010/main" val="2593296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28600" lvl="1" indent="-228600" defTabSz="1200150">
                <a:lnSpc>
                  <a:spcPct val="90000"/>
                </a:lnSpc>
                <a:spcBef>
                  <a:spcPct val="0"/>
                </a:spcBef>
                <a:spcAft>
                  <a:spcPct val="15000"/>
                </a:spcAft>
                <a:buFontTx/>
                <a:buChar char="••"/>
              </a:pPr>
              <a:r>
                <a:rPr lang="en-GB" sz="2700" dirty="0"/>
                <a:t>ISA section 1 exam – Additional / Separate </a:t>
              </a:r>
              <a:r>
                <a:rPr lang="en-GB" sz="2700" dirty="0" smtClean="0"/>
                <a:t>Science</a:t>
              </a:r>
              <a:endParaRPr lang="en-GB" sz="2700" dirty="0"/>
            </a:p>
          </p:txBody>
        </p:sp>
      </p:grpSp>
      <p:pic>
        <p:nvPicPr>
          <p:cNvPr id="5" name="Picture 4"/>
          <p:cNvPicPr>
            <a:picLocks noChangeAspect="1"/>
          </p:cNvPicPr>
          <p:nvPr/>
        </p:nvPicPr>
        <p:blipFill>
          <a:blip r:embed="rId3"/>
          <a:stretch>
            <a:fillRect/>
          </a:stretch>
        </p:blipFill>
        <p:spPr>
          <a:xfrm>
            <a:off x="448309" y="2431736"/>
            <a:ext cx="6502213" cy="4068000"/>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2464333" y="4941168"/>
            <a:ext cx="6989166" cy="988594"/>
          </a:xfrm>
          <a:prstGeom prst="rect">
            <a:avLst/>
          </a:prstGeom>
          <a:ln>
            <a:solidFill>
              <a:schemeClr val="tx1"/>
            </a:solidFill>
          </a:ln>
        </p:spPr>
      </p:pic>
      <p:sp>
        <p:nvSpPr>
          <p:cNvPr id="21" name="TextBox 20"/>
          <p:cNvSpPr txBox="1"/>
          <p:nvPr/>
        </p:nvSpPr>
        <p:spPr>
          <a:xfrm>
            <a:off x="7597698" y="3060513"/>
            <a:ext cx="120862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8" name="Straight Arrow Connector 7"/>
          <p:cNvCxnSpPr>
            <a:stCxn id="21" idx="1"/>
          </p:cNvCxnSpPr>
          <p:nvPr/>
        </p:nvCxnSpPr>
        <p:spPr>
          <a:xfrm flipH="1" flipV="1">
            <a:off x="6950522" y="3660677"/>
            <a:ext cx="6471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21" idx="2"/>
          </p:cNvCxnSpPr>
          <p:nvPr/>
        </p:nvCxnSpPr>
        <p:spPr>
          <a:xfrm>
            <a:off x="8202010" y="4260842"/>
            <a:ext cx="0" cy="6568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24361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316127"/>
            <a:ext cx="8915400" cy="824841"/>
          </a:xfrm>
        </p:spPr>
        <p:style>
          <a:lnRef idx="2">
            <a:schemeClr val="dk1"/>
          </a:lnRef>
          <a:fillRef idx="1">
            <a:schemeClr val="lt1"/>
          </a:fillRef>
          <a:effectRef idx="0">
            <a:schemeClr val="dk1"/>
          </a:effectRef>
          <a:fontRef idx="minor">
            <a:schemeClr val="dk1"/>
          </a:fontRef>
        </p:style>
        <p:txBody>
          <a:bodyPr>
            <a:spAutoFit/>
          </a:bodyPr>
          <a:lstStyle/>
          <a:p>
            <a:pPr marL="0" indent="0">
              <a:buNone/>
            </a:pPr>
            <a:r>
              <a:rPr lang="en-GB" sz="1400" b="1" dirty="0"/>
              <a:t>Research </a:t>
            </a:r>
            <a:r>
              <a:rPr lang="en-GB" sz="1400" b="1" dirty="0" smtClean="0"/>
              <a:t>sources:</a:t>
            </a:r>
            <a:endParaRPr lang="en-GB" sz="1400" b="1" dirty="0"/>
          </a:p>
          <a:p>
            <a:pPr marL="90000" indent="-90000"/>
            <a:r>
              <a:rPr lang="en-GB" sz="1400" dirty="0"/>
              <a:t>List all of the sources you used to carry out your research, such as books, websites </a:t>
            </a:r>
            <a:r>
              <a:rPr lang="en-GB" sz="1400" dirty="0" smtClean="0"/>
              <a:t>or CD-ROMs</a:t>
            </a:r>
            <a:r>
              <a:rPr lang="en-GB" sz="1400" dirty="0"/>
              <a:t>.</a:t>
            </a:r>
          </a:p>
          <a:p>
            <a:pPr marL="90000" indent="-90000"/>
            <a:r>
              <a:rPr lang="en-GB" sz="1400" dirty="0"/>
              <a:t>Which source was the most useful and why?</a:t>
            </a:r>
            <a:endParaRPr lang="en-GB" sz="1400" dirty="0" smtClean="0"/>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Additional / Separate Science</a:t>
              </a:r>
            </a:p>
          </p:txBody>
        </p:sp>
      </p:grpSp>
      <p:graphicFrame>
        <p:nvGraphicFramePr>
          <p:cNvPr id="20" name="Table 19"/>
          <p:cNvGraphicFramePr>
            <a:graphicFrameLocks noGrp="1"/>
          </p:cNvGraphicFramePr>
          <p:nvPr>
            <p:extLst/>
          </p:nvPr>
        </p:nvGraphicFramePr>
        <p:xfrm>
          <a:off x="5036642" y="3356992"/>
          <a:ext cx="4374058" cy="1920240"/>
        </p:xfrm>
        <a:graphic>
          <a:graphicData uri="http://schemas.openxmlformats.org/drawingml/2006/table">
            <a:tbl>
              <a:tblPr firstRow="1" bandRow="1">
                <a:tableStyleId>{5C22544A-7EE6-4342-B048-85BDC9FD1C3A}</a:tableStyleId>
              </a:tblPr>
              <a:tblGrid>
                <a:gridCol w="648072"/>
                <a:gridCol w="3725986"/>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200" dirty="0" smtClean="0"/>
                        <a:t>No credit worthy response</a:t>
                      </a:r>
                      <a:endParaRPr lang="en-GB" sz="12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200" dirty="0" smtClean="0"/>
                        <a:t>Two relevant sources are identified</a:t>
                      </a:r>
                      <a:endParaRPr lang="en-GB" sz="1200" dirty="0"/>
                    </a:p>
                  </a:txBody>
                  <a:tcPr anchor="ctr"/>
                </a:tc>
              </a:tr>
              <a:tr h="370840">
                <a:tc>
                  <a:txBody>
                    <a:bodyPr/>
                    <a:lstStyle/>
                    <a:p>
                      <a:pPr algn="ctr"/>
                      <a:r>
                        <a:rPr lang="en-GB" sz="1200" dirty="0" smtClean="0"/>
                        <a:t>2</a:t>
                      </a:r>
                      <a:endParaRPr lang="en-GB" sz="1200" dirty="0"/>
                    </a:p>
                  </a:txBody>
                  <a:tcPr anchor="ctr"/>
                </a:tc>
                <a:tc>
                  <a:txBody>
                    <a:bodyPr/>
                    <a:lstStyle/>
                    <a:p>
                      <a:pPr algn="ctr"/>
                      <a:r>
                        <a:rPr lang="en-GB" sz="1200" dirty="0" smtClean="0"/>
                        <a:t>Two relevant</a:t>
                      </a:r>
                      <a:r>
                        <a:rPr lang="en-GB" sz="1200" baseline="0" dirty="0" smtClean="0"/>
                        <a:t> sources are clearly identified and the usefulness of one of the sources is commented on</a:t>
                      </a:r>
                      <a:endParaRPr lang="en-GB" sz="1200" dirty="0"/>
                    </a:p>
                  </a:txBody>
                  <a:tcPr anchor="ctr"/>
                </a:tc>
              </a:tr>
              <a:tr h="370840">
                <a:tc>
                  <a:txBody>
                    <a:bodyPr/>
                    <a:lstStyle/>
                    <a:p>
                      <a:pPr algn="ctr"/>
                      <a:r>
                        <a:rPr lang="en-GB" sz="1200" dirty="0" smtClean="0"/>
                        <a:t>3</a:t>
                      </a:r>
                      <a:endParaRPr lang="en-GB"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Two relevant</a:t>
                      </a:r>
                      <a:r>
                        <a:rPr lang="en-GB" sz="1200" baseline="0" dirty="0" smtClean="0"/>
                        <a:t> sources are clearly identified and the usefulness of both sources is explained and a comparison made</a:t>
                      </a:r>
                      <a:endParaRPr lang="en-GB" sz="1200" dirty="0" smtClean="0"/>
                    </a:p>
                  </a:txBody>
                  <a:tcPr anchor="ctr"/>
                </a:tc>
              </a:tr>
            </a:tbl>
          </a:graphicData>
        </a:graphic>
      </p:graphicFrame>
      <p:sp>
        <p:nvSpPr>
          <p:cNvPr id="21" name="Content Placeholder 3"/>
          <p:cNvSpPr txBox="1">
            <a:spLocks/>
          </p:cNvSpPr>
          <p:nvPr/>
        </p:nvSpPr>
        <p:spPr>
          <a:xfrm>
            <a:off x="488504" y="5517232"/>
            <a:ext cx="8922196" cy="1224136"/>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1200" b="1" dirty="0" smtClean="0"/>
              <a:t>Additional marking guidance:</a:t>
            </a:r>
          </a:p>
          <a:p>
            <a:pPr marL="90000" indent="-90000"/>
            <a:r>
              <a:rPr lang="en-GB" sz="1200" dirty="0" smtClean="0"/>
              <a:t>A clearly identified source is referred to by title and author or for websites at least the name of the website should be quoted</a:t>
            </a:r>
          </a:p>
          <a:p>
            <a:pPr marL="90000" indent="-90000"/>
            <a:r>
              <a:rPr lang="en-GB" sz="1200" dirty="0" smtClean="0"/>
              <a:t>A clear comment on only one of the sources ay be sufficient to gain 2 marks if the answer implies a comment on the other source.</a:t>
            </a:r>
          </a:p>
          <a:p>
            <a:pPr marL="90000" indent="-90000"/>
            <a:endParaRPr lang="en-GB" sz="1200" dirty="0" smtClean="0"/>
          </a:p>
          <a:p>
            <a:pPr marL="90000" indent="-90000"/>
            <a:r>
              <a:rPr lang="en-GB" sz="1200" dirty="0" smtClean="0"/>
              <a:t>If candidates have taken part in peer discussion as part of their research, simply stating this is not sufficient to qualify for quoting a source. Similarly reference to their own notes or exercise book alone is insufficient.</a:t>
            </a:r>
          </a:p>
        </p:txBody>
      </p:sp>
      <p:sp>
        <p:nvSpPr>
          <p:cNvPr id="13" name="Content Placeholder 3"/>
          <p:cNvSpPr txBox="1">
            <a:spLocks/>
          </p:cNvSpPr>
          <p:nvPr/>
        </p:nvSpPr>
        <p:spPr>
          <a:xfrm>
            <a:off x="488504" y="3212976"/>
            <a:ext cx="4392488" cy="2232248"/>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1400" b="1" dirty="0" smtClean="0"/>
              <a:t>You may be asked a question similar to this in the section 1 exam:</a:t>
            </a:r>
          </a:p>
          <a:p>
            <a:pPr marL="90000" indent="-90000"/>
            <a:r>
              <a:rPr lang="en-GB" sz="1400" dirty="0"/>
              <a:t>Think about the research that you did to find out how to test this hypothesis. </a:t>
            </a:r>
          </a:p>
          <a:p>
            <a:pPr marL="90000" indent="-90000"/>
            <a:r>
              <a:rPr lang="en-GB" sz="1400" dirty="0"/>
              <a:t>Identify </a:t>
            </a:r>
            <a:r>
              <a:rPr lang="en-GB" sz="1400" b="1" dirty="0"/>
              <a:t>two </a:t>
            </a:r>
            <a:r>
              <a:rPr lang="en-GB" sz="1400" dirty="0"/>
              <a:t>sources that you used for your research. </a:t>
            </a:r>
          </a:p>
          <a:p>
            <a:pPr marL="90000" indent="-90000"/>
            <a:r>
              <a:rPr lang="en-GB" sz="1400" dirty="0" smtClean="0"/>
              <a:t>Which of these </a:t>
            </a:r>
            <a:r>
              <a:rPr lang="en-GB" sz="1400" dirty="0"/>
              <a:t>sources was the more useful? </a:t>
            </a:r>
          </a:p>
          <a:p>
            <a:pPr marL="90000" indent="-90000"/>
            <a:r>
              <a:rPr lang="en-GB" sz="1400" dirty="0"/>
              <a:t>Why was this source better than the other source? </a:t>
            </a:r>
          </a:p>
          <a:p>
            <a:pPr marL="0" indent="0" algn="r">
              <a:buNone/>
            </a:pPr>
            <a:r>
              <a:rPr lang="en-GB" sz="1400" i="1" dirty="0" smtClean="0"/>
              <a:t>3 marks</a:t>
            </a:r>
          </a:p>
        </p:txBody>
      </p:sp>
    </p:spTree>
    <p:extLst>
      <p:ext uri="{BB962C8B-B14F-4D97-AF65-F5344CB8AC3E}">
        <p14:creationId xmlns:p14="http://schemas.microsoft.com/office/powerpoint/2010/main" val="25282299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Additional / Separate Science</a:t>
              </a:r>
            </a:p>
          </p:txBody>
        </p:sp>
      </p:grpSp>
      <p:pic>
        <p:nvPicPr>
          <p:cNvPr id="5" name="Picture 4"/>
          <p:cNvPicPr>
            <a:picLocks noChangeAspect="1"/>
          </p:cNvPicPr>
          <p:nvPr/>
        </p:nvPicPr>
        <p:blipFill>
          <a:blip r:embed="rId3"/>
          <a:stretch>
            <a:fillRect/>
          </a:stretch>
        </p:blipFill>
        <p:spPr>
          <a:xfrm>
            <a:off x="1569499" y="2420888"/>
            <a:ext cx="7884000" cy="4001874"/>
          </a:xfrm>
          <a:prstGeom prst="rect">
            <a:avLst/>
          </a:prstGeom>
          <a:ln>
            <a:solidFill>
              <a:schemeClr val="tx1"/>
            </a:solidFill>
          </a:ln>
        </p:spPr>
      </p:pic>
      <p:sp>
        <p:nvSpPr>
          <p:cNvPr id="6" name="Rectangle 5"/>
          <p:cNvSpPr/>
          <p:nvPr/>
        </p:nvSpPr>
        <p:spPr>
          <a:xfrm>
            <a:off x="1640632" y="5949280"/>
            <a:ext cx="432048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bg1"/>
                </a:solidFill>
              </a:ln>
            </a:endParaRPr>
          </a:p>
        </p:txBody>
      </p:sp>
      <p:sp>
        <p:nvSpPr>
          <p:cNvPr id="22" name="TextBox 21"/>
          <p:cNvSpPr txBox="1"/>
          <p:nvPr/>
        </p:nvSpPr>
        <p:spPr>
          <a:xfrm>
            <a:off x="375462" y="3656536"/>
            <a:ext cx="120862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23" name="Straight Arrow Connector 22"/>
          <p:cNvCxnSpPr/>
          <p:nvPr/>
        </p:nvCxnSpPr>
        <p:spPr>
          <a:xfrm flipV="1">
            <a:off x="1584086" y="3861048"/>
            <a:ext cx="416586" cy="4466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1568624" y="4307682"/>
            <a:ext cx="446635" cy="3411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6582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95300" y="2303936"/>
            <a:ext cx="8915400" cy="1413096"/>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2"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1050" b="1" dirty="0" smtClean="0"/>
              <a:t>You may be asked a question similar to this in the section 1 exam:</a:t>
            </a:r>
          </a:p>
          <a:p>
            <a:pPr marL="90000" indent="-90000"/>
            <a:r>
              <a:rPr lang="en-GB" sz="1050" dirty="0"/>
              <a:t>In this question you will be assessed on using good English, organising information clearly and using specialist terms where appropriate.</a:t>
            </a:r>
          </a:p>
          <a:p>
            <a:pPr marL="90000" indent="-90000"/>
            <a:r>
              <a:rPr lang="en-GB" sz="1050" dirty="0"/>
              <a:t>From the research that you have done, describe in detail how you are going to do your investigation.</a:t>
            </a:r>
          </a:p>
          <a:p>
            <a:pPr marL="0" indent="0">
              <a:buNone/>
            </a:pPr>
            <a:endParaRPr lang="en-GB" sz="1050" dirty="0" smtClean="0"/>
          </a:p>
          <a:p>
            <a:pPr marL="0" indent="0">
              <a:buNone/>
            </a:pPr>
            <a:endParaRPr lang="en-GB" sz="1050" dirty="0" smtClean="0"/>
          </a:p>
          <a:p>
            <a:endParaRPr lang="en-GB" sz="1050" dirty="0"/>
          </a:p>
          <a:p>
            <a:pPr marL="90000" indent="-90000"/>
            <a:endParaRPr lang="en-GB" sz="1050" dirty="0" smtClean="0"/>
          </a:p>
          <a:p>
            <a:pPr marL="90000" indent="-90000"/>
            <a:r>
              <a:rPr lang="en-GB" sz="1050" dirty="0" smtClean="0"/>
              <a:t>You should include: </a:t>
            </a:r>
          </a:p>
          <a:p>
            <a:pPr marL="490050" lvl="1" indent="-90000"/>
            <a:r>
              <a:rPr lang="en-GB" sz="1050" dirty="0" smtClean="0"/>
              <a:t>the equipment that you plan to use </a:t>
            </a:r>
          </a:p>
          <a:p>
            <a:pPr marL="490050" lvl="1" indent="-90000"/>
            <a:r>
              <a:rPr lang="en-GB" sz="1050" dirty="0" smtClean="0"/>
              <a:t>how you will use the equipment </a:t>
            </a:r>
          </a:p>
          <a:p>
            <a:pPr marL="490050" lvl="1" indent="-90000"/>
            <a:r>
              <a:rPr lang="en-GB" sz="1050" dirty="0" smtClean="0"/>
              <a:t>the </a:t>
            </a:r>
            <a:r>
              <a:rPr lang="en-GB" sz="1050" dirty="0"/>
              <a:t>measurements that you are going to make </a:t>
            </a:r>
            <a:endParaRPr lang="en-GB" sz="1050" dirty="0" smtClean="0"/>
          </a:p>
          <a:p>
            <a:pPr marL="490050" lvl="1" indent="-90000"/>
            <a:r>
              <a:rPr lang="en-GB" sz="1050" dirty="0" smtClean="0"/>
              <a:t>how </a:t>
            </a:r>
            <a:r>
              <a:rPr lang="en-GB" sz="1050" dirty="0"/>
              <a:t>you will make it a fair test </a:t>
            </a:r>
            <a:endParaRPr lang="en-GB" sz="1050" dirty="0" smtClean="0"/>
          </a:p>
          <a:p>
            <a:pPr marL="490050" lvl="1" indent="-90000"/>
            <a:r>
              <a:rPr lang="en-GB" sz="1050" dirty="0" smtClean="0"/>
              <a:t>a </a:t>
            </a:r>
            <a:r>
              <a:rPr lang="en-GB" sz="1050" dirty="0"/>
              <a:t>risk assessment</a:t>
            </a:r>
            <a:r>
              <a:rPr lang="en-GB" sz="1050" dirty="0" smtClean="0"/>
              <a:t>.                                                              </a:t>
            </a:r>
            <a:r>
              <a:rPr lang="en-GB" sz="1050" i="1" dirty="0" smtClean="0"/>
              <a:t>9 marks</a:t>
            </a:r>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Additional / Separate Science</a:t>
              </a:r>
            </a:p>
          </p:txBody>
        </p:sp>
      </p:grpSp>
      <p:graphicFrame>
        <p:nvGraphicFramePr>
          <p:cNvPr id="5" name="Table 4"/>
          <p:cNvGraphicFramePr>
            <a:graphicFrameLocks noGrp="1"/>
          </p:cNvGraphicFramePr>
          <p:nvPr>
            <p:extLst/>
          </p:nvPr>
        </p:nvGraphicFramePr>
        <p:xfrm>
          <a:off x="495298" y="3789040"/>
          <a:ext cx="8958206" cy="2903220"/>
        </p:xfrm>
        <a:graphic>
          <a:graphicData uri="http://schemas.openxmlformats.org/drawingml/2006/table">
            <a:tbl>
              <a:tblPr firstRow="1" bandRow="1">
                <a:tableStyleId>{5C22544A-7EE6-4342-B048-85BDC9FD1C3A}</a:tableStyleId>
              </a:tblPr>
              <a:tblGrid>
                <a:gridCol w="1073326"/>
                <a:gridCol w="792088"/>
                <a:gridCol w="2232248"/>
                <a:gridCol w="2430272"/>
                <a:gridCol w="2430272"/>
              </a:tblGrid>
              <a:tr h="144016">
                <a:tc>
                  <a:txBody>
                    <a:bodyPr/>
                    <a:lstStyle/>
                    <a:p>
                      <a:pPr algn="ctr"/>
                      <a:endParaRPr lang="en-GB" sz="1000" b="1" dirty="0">
                        <a:solidFill>
                          <a:schemeClr val="bg1"/>
                        </a:solidFill>
                      </a:endParaRPr>
                    </a:p>
                  </a:txBody>
                  <a:tcPr anchor="ctr">
                    <a:lnR w="38100" cap="flat" cmpd="sng" algn="ctr">
                      <a:solidFill>
                        <a:schemeClr val="bg1"/>
                      </a:solidFill>
                      <a:prstDash val="solid"/>
                      <a:round/>
                      <a:headEnd type="none" w="med" len="med"/>
                      <a:tailEnd type="none" w="med" len="med"/>
                    </a:lnR>
                  </a:tcPr>
                </a:tc>
                <a:tc>
                  <a:txBody>
                    <a:bodyPr/>
                    <a:lstStyle/>
                    <a:p>
                      <a:pPr algn="ctr"/>
                      <a:r>
                        <a:rPr lang="en-GB" sz="1050" dirty="0" smtClean="0"/>
                        <a:t>0 marks</a:t>
                      </a:r>
                      <a:endParaRPr lang="en-GB" sz="1050" dirty="0"/>
                    </a:p>
                  </a:txBody>
                  <a:tcPr anchor="ctr">
                    <a:lnL w="38100" cap="flat" cmpd="sng" algn="ctr">
                      <a:solidFill>
                        <a:schemeClr val="bg1"/>
                      </a:solidFill>
                      <a:prstDash val="solid"/>
                      <a:round/>
                      <a:headEnd type="none" w="med" len="med"/>
                      <a:tailEnd type="none" w="med" len="med"/>
                    </a:lnL>
                  </a:tcPr>
                </a:tc>
                <a:tc>
                  <a:txBody>
                    <a:bodyPr/>
                    <a:lstStyle/>
                    <a:p>
                      <a:pPr algn="ctr"/>
                      <a:r>
                        <a:rPr lang="en-GB" sz="1050" dirty="0" smtClean="0"/>
                        <a:t>1, 2 &amp; 3 marks</a:t>
                      </a:r>
                      <a:endParaRPr lang="en-GB" sz="1050" dirty="0"/>
                    </a:p>
                  </a:txBody>
                  <a:tcPr anchor="ctr"/>
                </a:tc>
                <a:tc>
                  <a:txBody>
                    <a:bodyPr/>
                    <a:lstStyle/>
                    <a:p>
                      <a:pPr algn="ctr"/>
                      <a:r>
                        <a:rPr lang="en-GB" sz="1050" dirty="0" smtClean="0"/>
                        <a:t>4, 5 &amp; 6 marks</a:t>
                      </a:r>
                      <a:endParaRPr lang="en-GB" sz="1050" dirty="0"/>
                    </a:p>
                  </a:txBody>
                  <a:tcPr anchor="ctr"/>
                </a:tc>
                <a:tc>
                  <a:txBody>
                    <a:bodyPr/>
                    <a:lstStyle/>
                    <a:p>
                      <a:pPr algn="ctr"/>
                      <a:r>
                        <a:rPr lang="en-GB" sz="1050" dirty="0" smtClean="0"/>
                        <a:t>7, 8 &amp; 9 marks</a:t>
                      </a:r>
                      <a:endParaRPr lang="en-GB" sz="1050" dirty="0"/>
                    </a:p>
                  </a:txBody>
                  <a:tcPr anchor="ctr"/>
                </a:tc>
              </a:tr>
              <a:tr h="0">
                <a:tc>
                  <a:txBody>
                    <a:bodyPr/>
                    <a:lstStyle/>
                    <a:p>
                      <a:pPr algn="ctr"/>
                      <a:r>
                        <a:rPr lang="en-GB" sz="1000" b="1" dirty="0" smtClean="0">
                          <a:solidFill>
                            <a:schemeClr val="bg1"/>
                          </a:solidFill>
                        </a:rPr>
                        <a:t>Equipment</a:t>
                      </a:r>
                      <a:endParaRPr lang="en-GB" sz="1000" b="1" dirty="0">
                        <a:solidFill>
                          <a:schemeClr val="bg1"/>
                        </a:solidFill>
                      </a:endParaRPr>
                    </a:p>
                  </a:txBody>
                  <a:tcPr anchor="ctr">
                    <a:lnR w="38100" cap="flat" cmpd="sng" algn="ctr">
                      <a:solidFill>
                        <a:schemeClr val="bg1"/>
                      </a:solidFill>
                      <a:prstDash val="solid"/>
                      <a:round/>
                      <a:headEnd type="none" w="med" len="med"/>
                      <a:tailEnd type="none" w="med" len="med"/>
                    </a:lnR>
                    <a:solidFill>
                      <a:schemeClr val="accent1"/>
                    </a:solidFill>
                  </a:tcPr>
                </a:tc>
                <a:tc rowSpan="6">
                  <a:txBody>
                    <a:bodyPr/>
                    <a:lstStyle/>
                    <a:p>
                      <a:pPr algn="ctr"/>
                      <a:r>
                        <a:rPr lang="en-GB" sz="800" b="0" i="0" u="none" strike="noStrike" kern="1200" baseline="0" dirty="0" smtClean="0">
                          <a:solidFill>
                            <a:schemeClr val="dk1"/>
                          </a:solidFill>
                          <a:latin typeface="+mn-lt"/>
                          <a:ea typeface="+mn-ea"/>
                          <a:cs typeface="+mn-cs"/>
                        </a:rPr>
                        <a:t>No creditworthy response</a:t>
                      </a:r>
                    </a:p>
                  </a:txBody>
                  <a:tcPr anchor="ctr">
                    <a:lnL w="38100"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Some of the necessary equipment is stated.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Most of the necessary equipment is stated.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Most of the necessary equipment is stated.</a:t>
                      </a:r>
                    </a:p>
                  </a:txBody>
                  <a:tcPr anchor="ctr"/>
                </a:tc>
              </a:tr>
              <a:tr h="0">
                <a:tc>
                  <a:txBody>
                    <a:bodyPr/>
                    <a:lstStyle/>
                    <a:p>
                      <a:pPr algn="ctr"/>
                      <a:r>
                        <a:rPr lang="en-GB" sz="1000" b="1" dirty="0" smtClean="0">
                          <a:solidFill>
                            <a:schemeClr val="bg1"/>
                          </a:solidFill>
                        </a:rPr>
                        <a:t>Method</a:t>
                      </a:r>
                      <a:endParaRPr lang="en-GB" sz="1000" b="1" dirty="0">
                        <a:solidFill>
                          <a:schemeClr val="bg1"/>
                        </a:solidFill>
                      </a:endParaRPr>
                    </a:p>
                  </a:txBody>
                  <a:tcPr anchor="ctr">
                    <a:lnR w="38100" cap="flat" cmpd="sng" algn="ctr">
                      <a:solidFill>
                        <a:schemeClr val="bg1"/>
                      </a:solidFill>
                      <a:prstDash val="solid"/>
                      <a:round/>
                      <a:headEnd type="none" w="med" len="med"/>
                      <a:tailEnd type="none" w="med" len="med"/>
                    </a:lnR>
                    <a:solidFill>
                      <a:schemeClr val="accent1"/>
                    </a:solidFill>
                  </a:tcPr>
                </a:tc>
                <a:tc vMerge="1">
                  <a:txBody>
                    <a:bodyPr/>
                    <a:lstStyle/>
                    <a:p>
                      <a:pPr algn="ctr"/>
                      <a:endParaRPr lang="en-GB" sz="1200" dirty="0"/>
                    </a:p>
                  </a:txBody>
                  <a:tcPr anchor="ctr">
                    <a:lnL w="38100"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The method described is weak but shows some understanding of the sequence of an investigation.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The method described will enable valid results to be collected.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The method described will enable valid results to be collected.</a:t>
                      </a:r>
                    </a:p>
                  </a:txBody>
                  <a:tcPr anchor="ctr"/>
                </a:tc>
              </a:tr>
              <a:tr h="0">
                <a:tc>
                  <a:txBody>
                    <a:bodyPr/>
                    <a:lstStyle/>
                    <a:p>
                      <a:pPr algn="ctr"/>
                      <a:r>
                        <a:rPr lang="en-GB" sz="1000" b="1" dirty="0" smtClean="0">
                          <a:solidFill>
                            <a:schemeClr val="bg1"/>
                          </a:solidFill>
                        </a:rPr>
                        <a:t>Measurements</a:t>
                      </a:r>
                      <a:endParaRPr lang="en-GB" sz="1000" b="1" dirty="0">
                        <a:solidFill>
                          <a:schemeClr val="bg1"/>
                        </a:solidFill>
                      </a:endParaRPr>
                    </a:p>
                  </a:txBody>
                  <a:tcPr anchor="ctr">
                    <a:lnR w="38100" cap="flat" cmpd="sng" algn="ctr">
                      <a:solidFill>
                        <a:schemeClr val="bg1"/>
                      </a:solidFill>
                      <a:prstDash val="solid"/>
                      <a:round/>
                      <a:headEnd type="none" w="med" len="med"/>
                      <a:tailEnd type="none" w="med" len="med"/>
                    </a:lnR>
                    <a:solidFill>
                      <a:schemeClr val="accent1"/>
                    </a:solidFill>
                  </a:tcPr>
                </a:tc>
                <a:tc vMerge="1">
                  <a:txBody>
                    <a:bodyPr/>
                    <a:lstStyle/>
                    <a:p>
                      <a:pPr algn="ctr"/>
                      <a:endParaRPr lang="en-GB" sz="1200" dirty="0"/>
                    </a:p>
                  </a:txBody>
                  <a:tcPr anchor="ctr">
                    <a:lnL w="38100"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The measurements to be made are stated.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The measurements to be made are stated and a at least one control variable is given.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The measurements to be made are stated and the significant control variables are clearly identified, with details of how they will be monitored or controlled.</a:t>
                      </a:r>
                    </a:p>
                  </a:txBody>
                  <a:tcPr anchor="ctr"/>
                </a:tc>
              </a:tr>
              <a:tr h="126856">
                <a:tc>
                  <a:txBody>
                    <a:bodyPr/>
                    <a:lstStyle/>
                    <a:p>
                      <a:pPr algn="ctr"/>
                      <a:r>
                        <a:rPr lang="en-GB" sz="1000" b="1" dirty="0" smtClean="0">
                          <a:solidFill>
                            <a:schemeClr val="bg1"/>
                          </a:solidFill>
                        </a:rPr>
                        <a:t>Risk assessment</a:t>
                      </a:r>
                      <a:endParaRPr lang="en-GB" sz="1000" b="1" dirty="0">
                        <a:solidFill>
                          <a:schemeClr val="bg1"/>
                        </a:solidFill>
                      </a:endParaRPr>
                    </a:p>
                  </a:txBody>
                  <a:tcPr anchor="ctr">
                    <a:lnR w="38100" cap="flat" cmpd="sng" algn="ctr">
                      <a:solidFill>
                        <a:schemeClr val="bg1"/>
                      </a:solidFill>
                      <a:prstDash val="solid"/>
                      <a:round/>
                      <a:headEnd type="none" w="med" len="med"/>
                      <a:tailEnd type="none" w="med" len="med"/>
                    </a:lnR>
                    <a:solidFill>
                      <a:schemeClr val="accent1"/>
                    </a:solidFill>
                  </a:tcPr>
                </a:tc>
                <a:tc vMerge="1">
                  <a:txBody>
                    <a:bodyPr/>
                    <a:lstStyle/>
                    <a:p>
                      <a:pPr algn="ctr"/>
                      <a:endParaRPr lang="en-GB" sz="1200" dirty="0"/>
                    </a:p>
                  </a:txBody>
                  <a:tcPr anchor="ctr">
                    <a:lnL w="38100"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An appropriate hazard is identified, but the corresponding risk assessment and control measure is weak or absent.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Any significant hazards are identified, together with a corresponding control measure but the risk assessment is weak or absent.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Any significant hazards are identified, together with an assessment of the associated risks and corresponding control measures.</a:t>
                      </a:r>
                    </a:p>
                  </a:txBody>
                  <a:tcPr anchor="ctr"/>
                </a:tc>
              </a:tr>
              <a:tr h="126856">
                <a:tc>
                  <a:txBody>
                    <a:bodyPr/>
                    <a:lstStyle/>
                    <a:p>
                      <a:pPr algn="ctr"/>
                      <a:r>
                        <a:rPr lang="en-GB" sz="1000" b="1" dirty="0" smtClean="0">
                          <a:solidFill>
                            <a:schemeClr val="bg1"/>
                          </a:solidFill>
                        </a:rPr>
                        <a:t>Organisation</a:t>
                      </a:r>
                      <a:endParaRPr lang="en-GB" sz="1000" b="1" dirty="0">
                        <a:solidFill>
                          <a:schemeClr val="bg1"/>
                        </a:solidFill>
                      </a:endParaRPr>
                    </a:p>
                  </a:txBody>
                  <a:tcPr anchor="ctr">
                    <a:lnR w="38100" cap="flat" cmpd="sng" algn="ctr">
                      <a:solidFill>
                        <a:schemeClr val="bg1"/>
                      </a:solidFill>
                      <a:prstDash val="solid"/>
                      <a:round/>
                      <a:headEnd type="none" w="med" len="med"/>
                      <a:tailEnd type="none" w="med" len="med"/>
                    </a:lnR>
                    <a:solidFill>
                      <a:schemeClr val="accent1"/>
                    </a:solidFill>
                  </a:tcPr>
                </a:tc>
                <a:tc vMerge="1">
                  <a:txBody>
                    <a:bodyPr/>
                    <a:lstStyle/>
                    <a:p>
                      <a:pPr algn="ctr"/>
                      <a:endParaRPr lang="en-GB" sz="1200" dirty="0"/>
                    </a:p>
                  </a:txBody>
                  <a:tcPr anchor="ctr">
                    <a:lnL w="38100"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The answer is poorly organised, with almost no specialist terms and little or no detail given.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The answer has some structure and organisation, use of specialist terms has been attempted but not always correctly, and some detail is given.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The answer is coherent and written in an organised, logical sequence, containing a range of relevant specialist terms used correctly.</a:t>
                      </a:r>
                    </a:p>
                  </a:txBody>
                  <a:tcPr anchor="ctr"/>
                </a:tc>
              </a:tr>
              <a:tr h="126856">
                <a:tc>
                  <a:txBody>
                    <a:bodyPr/>
                    <a:lstStyle/>
                    <a:p>
                      <a:pPr algn="ctr"/>
                      <a:r>
                        <a:rPr lang="en-GB" sz="1000" b="1" dirty="0" err="1" smtClean="0">
                          <a:solidFill>
                            <a:schemeClr val="bg1"/>
                          </a:solidFill>
                        </a:rPr>
                        <a:t>SPaG</a:t>
                      </a:r>
                      <a:endParaRPr lang="en-GB" sz="1000" b="1" dirty="0">
                        <a:solidFill>
                          <a:schemeClr val="bg1"/>
                        </a:solidFill>
                      </a:endParaRPr>
                    </a:p>
                  </a:txBody>
                  <a:tcPr anchor="ctr">
                    <a:lnR w="38100" cap="flat" cmpd="sng" algn="ctr">
                      <a:solidFill>
                        <a:schemeClr val="bg1"/>
                      </a:solidFill>
                      <a:prstDash val="solid"/>
                      <a:round/>
                      <a:headEnd type="none" w="med" len="med"/>
                      <a:tailEnd type="none" w="med" len="med"/>
                    </a:lnR>
                    <a:solidFill>
                      <a:schemeClr val="accent1"/>
                    </a:solidFill>
                  </a:tcPr>
                </a:tc>
                <a:tc vMerge="1">
                  <a:txBody>
                    <a:bodyPr/>
                    <a:lstStyle/>
                    <a:p>
                      <a:pPr algn="ctr"/>
                      <a:endParaRPr lang="en-GB" sz="1200" dirty="0"/>
                    </a:p>
                  </a:txBody>
                  <a:tcPr anchor="ctr">
                    <a:lnL w="38100" cap="flat" cmpd="sng" algn="ctr">
                      <a:solidFill>
                        <a:schemeClr val="bg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The answer shows very weak spelling, punctuation and grammar.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The answer shows reasonable spelling, punctuation and grammar although there may still be some errors.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kern="1200" baseline="0" dirty="0" smtClean="0">
                          <a:solidFill>
                            <a:schemeClr val="dk1"/>
                          </a:solidFill>
                          <a:latin typeface="+mn-lt"/>
                          <a:ea typeface="+mn-ea"/>
                          <a:cs typeface="+mn-cs"/>
                        </a:rPr>
                        <a:t>The answer shows almost faultless spelling, punctuation and grammar.</a:t>
                      </a:r>
                    </a:p>
                  </a:txBody>
                  <a:tcPr anchor="ctr"/>
                </a:tc>
              </a:tr>
            </a:tbl>
          </a:graphicData>
        </a:graphic>
      </p:graphicFrame>
    </p:spTree>
    <p:extLst>
      <p:ext uri="{BB962C8B-B14F-4D97-AF65-F5344CB8AC3E}">
        <p14:creationId xmlns:p14="http://schemas.microsoft.com/office/powerpoint/2010/main" val="34766101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Additional / Separate Science</a:t>
              </a:r>
            </a:p>
          </p:txBody>
        </p:sp>
      </p:grpSp>
      <p:sp>
        <p:nvSpPr>
          <p:cNvPr id="6" name="Rectangle 5"/>
          <p:cNvSpPr/>
          <p:nvPr/>
        </p:nvSpPr>
        <p:spPr>
          <a:xfrm>
            <a:off x="4520952" y="2512544"/>
            <a:ext cx="2185399" cy="340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6438283" y="5863579"/>
            <a:ext cx="1775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pic>
        <p:nvPicPr>
          <p:cNvPr id="3" name="Picture 2"/>
          <p:cNvPicPr>
            <a:picLocks noChangeAspect="1"/>
          </p:cNvPicPr>
          <p:nvPr/>
        </p:nvPicPr>
        <p:blipFill>
          <a:blip r:embed="rId3"/>
          <a:stretch>
            <a:fillRect/>
          </a:stretch>
        </p:blipFill>
        <p:spPr>
          <a:xfrm>
            <a:off x="452500" y="2369910"/>
            <a:ext cx="4209668" cy="4140000"/>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5221604" y="2369910"/>
            <a:ext cx="4208400" cy="3106445"/>
          </a:xfrm>
          <a:prstGeom prst="rect">
            <a:avLst/>
          </a:prstGeom>
          <a:ln>
            <a:solidFill>
              <a:schemeClr val="tx1"/>
            </a:solidFill>
          </a:ln>
        </p:spPr>
      </p:pic>
      <p:cxnSp>
        <p:nvCxnSpPr>
          <p:cNvPr id="22" name="Straight Arrow Connector 21"/>
          <p:cNvCxnSpPr>
            <a:stCxn id="21" idx="1"/>
          </p:cNvCxnSpPr>
          <p:nvPr/>
        </p:nvCxnSpPr>
        <p:spPr>
          <a:xfrm flipH="1" flipV="1">
            <a:off x="3440832" y="6186744"/>
            <a:ext cx="299745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21" idx="0"/>
          </p:cNvCxnSpPr>
          <p:nvPr/>
        </p:nvCxnSpPr>
        <p:spPr>
          <a:xfrm flipV="1">
            <a:off x="7325804" y="3861048"/>
            <a:ext cx="3460" cy="20025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750593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420888"/>
            <a:ext cx="8915400" cy="781752"/>
          </a:xfrm>
        </p:spPr>
        <p:style>
          <a:lnRef idx="2">
            <a:schemeClr val="dk1"/>
          </a:lnRef>
          <a:fillRef idx="1">
            <a:schemeClr val="lt1"/>
          </a:fillRef>
          <a:effectRef idx="0">
            <a:schemeClr val="dk1"/>
          </a:effectRef>
          <a:fontRef idx="minor">
            <a:schemeClr val="dk1"/>
          </a:fontRef>
        </p:style>
        <p:txBody>
          <a:bodyPr>
            <a:spAutoFit/>
          </a:bodyPr>
          <a:lstStyle/>
          <a:p>
            <a:pPr marL="0" indent="0">
              <a:buNone/>
            </a:pPr>
            <a:r>
              <a:rPr lang="en-GB" sz="1400" b="1" dirty="0"/>
              <a:t>Method(s</a:t>
            </a:r>
            <a:r>
              <a:rPr lang="en-GB" sz="1400" b="1" dirty="0" smtClean="0"/>
              <a:t>):</a:t>
            </a:r>
            <a:endParaRPr lang="en-GB" sz="1400" b="1" dirty="0"/>
          </a:p>
          <a:p>
            <a:pPr marL="90000" indent="-90000"/>
            <a:r>
              <a:rPr lang="en-US" sz="1400" dirty="0"/>
              <a:t>Briefly outline a possible method that could be used to collect useful data to </a:t>
            </a:r>
            <a:r>
              <a:rPr lang="en-US" sz="1400" dirty="0" smtClean="0"/>
              <a:t>investigate the </a:t>
            </a:r>
            <a:r>
              <a:rPr lang="en-US" sz="1400" dirty="0"/>
              <a:t>hypothesis. Think about what you will change, what you will control and what </a:t>
            </a:r>
            <a:r>
              <a:rPr lang="en-US" sz="1400" dirty="0" smtClean="0"/>
              <a:t>you </a:t>
            </a:r>
            <a:r>
              <a:rPr lang="en-GB" sz="1400" dirty="0" smtClean="0"/>
              <a:t>will </a:t>
            </a:r>
            <a:r>
              <a:rPr lang="en-GB" sz="1400" dirty="0"/>
              <a:t>measure.</a:t>
            </a:r>
            <a:endParaRPr lang="en-GB" sz="1400" dirty="0" smtClean="0"/>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88504" y="3356992"/>
            <a:ext cx="4392488" cy="198823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a:t>You may be asked a question similar to this in the section </a:t>
            </a:r>
            <a:r>
              <a:rPr lang="en-GB" sz="1400" b="1" dirty="0" smtClean="0"/>
              <a:t>1 </a:t>
            </a:r>
            <a:r>
              <a:rPr lang="en-GB" sz="1400" b="1" dirty="0"/>
              <a:t>exam:</a:t>
            </a:r>
          </a:p>
          <a:p>
            <a:pPr marL="90000" indent="-90000"/>
            <a:r>
              <a:rPr lang="en-GB" sz="1400" dirty="0" smtClean="0"/>
              <a:t>In your research you will have found other methods you could have used</a:t>
            </a:r>
          </a:p>
          <a:p>
            <a:pPr marL="90000" indent="-90000"/>
            <a:r>
              <a:rPr lang="en-GB" sz="1400" dirty="0" smtClean="0"/>
              <a:t>Briefly outline one other method you could have used.</a:t>
            </a:r>
          </a:p>
          <a:p>
            <a:pPr marL="90000" indent="-90000"/>
            <a:r>
              <a:rPr lang="en-GB" sz="1400" dirty="0" smtClean="0"/>
              <a:t>Explain why you chose not to do this method</a:t>
            </a:r>
          </a:p>
          <a:p>
            <a:pPr marL="0" indent="0" algn="r">
              <a:buNone/>
            </a:pPr>
            <a:r>
              <a:rPr lang="en-GB" sz="1400" i="1" dirty="0" smtClean="0"/>
              <a:t>3 marks</a:t>
            </a:r>
            <a:endParaRPr lang="en-GB" sz="1400" i="1" dirty="0"/>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dirty="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Additional / Separate Science</a:t>
              </a:r>
            </a:p>
          </p:txBody>
        </p:sp>
      </p:grpSp>
      <p:graphicFrame>
        <p:nvGraphicFramePr>
          <p:cNvPr id="20" name="Table 19"/>
          <p:cNvGraphicFramePr>
            <a:graphicFrameLocks noGrp="1"/>
          </p:cNvGraphicFramePr>
          <p:nvPr>
            <p:extLst/>
          </p:nvPr>
        </p:nvGraphicFramePr>
        <p:xfrm>
          <a:off x="5036642" y="3356992"/>
          <a:ext cx="4374058" cy="3101340"/>
        </p:xfrm>
        <a:graphic>
          <a:graphicData uri="http://schemas.openxmlformats.org/drawingml/2006/table">
            <a:tbl>
              <a:tblPr firstRow="1" bandRow="1">
                <a:tableStyleId>{5C22544A-7EE6-4342-B048-85BDC9FD1C3A}</a:tableStyleId>
              </a:tblPr>
              <a:tblGrid>
                <a:gridCol w="648072"/>
                <a:gridCol w="3725986"/>
              </a:tblGrid>
              <a:tr h="216375">
                <a:tc>
                  <a:txBody>
                    <a:bodyPr/>
                    <a:lstStyle/>
                    <a:p>
                      <a:pPr algn="ctr"/>
                      <a:r>
                        <a:rPr lang="en-GB" sz="1050" baseline="0" dirty="0" smtClean="0"/>
                        <a:t>Marks</a:t>
                      </a:r>
                      <a:endParaRPr lang="en-GB" sz="1050" dirty="0"/>
                    </a:p>
                  </a:txBody>
                  <a:tcPr anchor="ctr"/>
                </a:tc>
                <a:tc>
                  <a:txBody>
                    <a:bodyPr/>
                    <a:lstStyle/>
                    <a:p>
                      <a:pPr algn="ctr"/>
                      <a:r>
                        <a:rPr lang="en-GB" sz="1050" dirty="0" smtClean="0"/>
                        <a:t>Guidance</a:t>
                      </a:r>
                      <a:endParaRPr lang="en-GB" sz="1050" dirty="0"/>
                    </a:p>
                  </a:txBody>
                  <a:tcPr anchor="ctr"/>
                </a:tc>
              </a:tr>
              <a:tr h="0">
                <a:tc>
                  <a:txBody>
                    <a:bodyPr/>
                    <a:lstStyle/>
                    <a:p>
                      <a:pPr algn="ctr"/>
                      <a:r>
                        <a:rPr lang="en-GB" sz="1050" dirty="0" smtClean="0"/>
                        <a:t>0</a:t>
                      </a:r>
                      <a:endParaRPr lang="en-GB" sz="1050" dirty="0"/>
                    </a:p>
                  </a:txBody>
                  <a:tcPr anchor="ctr"/>
                </a:tc>
                <a:tc>
                  <a:txBody>
                    <a:bodyPr/>
                    <a:lstStyle/>
                    <a:p>
                      <a:pPr algn="ctr"/>
                      <a:r>
                        <a:rPr lang="en-GB" sz="1050" dirty="0" smtClean="0"/>
                        <a:t>No credit worthy response</a:t>
                      </a:r>
                      <a:endParaRPr lang="en-GB" sz="1050" dirty="0"/>
                    </a:p>
                  </a:txBody>
                  <a:tcPr anchor="ctr"/>
                </a:tc>
              </a:tr>
              <a:tr h="0">
                <a:tc>
                  <a:txBody>
                    <a:bodyPr/>
                    <a:lstStyle/>
                    <a:p>
                      <a:pPr algn="ctr"/>
                      <a:r>
                        <a:rPr lang="en-GB" sz="1050" dirty="0" smtClean="0"/>
                        <a:t>1</a:t>
                      </a:r>
                      <a:endParaRPr lang="en-GB" sz="1050" dirty="0"/>
                    </a:p>
                  </a:txBody>
                  <a:tcPr anchor="ctr"/>
                </a:tc>
                <a:tc>
                  <a:txBody>
                    <a:bodyPr/>
                    <a:lstStyle/>
                    <a:p>
                      <a:pPr algn="ctr"/>
                      <a:r>
                        <a:rPr lang="en-GB" sz="1050" b="0" i="0" u="none" strike="noStrike" kern="1200" baseline="0" dirty="0" smtClean="0">
                          <a:solidFill>
                            <a:schemeClr val="dk1"/>
                          </a:solidFill>
                          <a:latin typeface="+mn-lt"/>
                          <a:ea typeface="+mn-ea"/>
                          <a:cs typeface="+mn-cs"/>
                        </a:rPr>
                        <a:t>An alternative method is outlined briefly although some of the necessary steps may not be clear</a:t>
                      </a:r>
                    </a:p>
                    <a:p>
                      <a:pPr algn="ctr"/>
                      <a:r>
                        <a:rPr lang="en-GB" sz="1050" b="1" i="0" u="none" strike="noStrike" kern="1200" baseline="0" dirty="0" smtClean="0">
                          <a:solidFill>
                            <a:schemeClr val="dk1"/>
                          </a:solidFill>
                          <a:latin typeface="+mn-lt"/>
                          <a:ea typeface="+mn-ea"/>
                          <a:cs typeface="+mn-cs"/>
                        </a:rPr>
                        <a:t>OR</a:t>
                      </a:r>
                    </a:p>
                    <a:p>
                      <a:pPr algn="ctr"/>
                      <a:r>
                        <a:rPr lang="en-GB" sz="1050" b="0" i="0" u="none" strike="noStrike" kern="1200" baseline="0" dirty="0" smtClean="0">
                          <a:solidFill>
                            <a:schemeClr val="dk1"/>
                          </a:solidFill>
                          <a:latin typeface="+mn-lt"/>
                          <a:ea typeface="+mn-ea"/>
                          <a:cs typeface="+mn-cs"/>
                        </a:rPr>
                        <a:t>A suggestion is given as to why this alternative method would not have been as good as the one chosen</a:t>
                      </a:r>
                      <a:endParaRPr lang="en-GB" sz="800" b="0" i="0" u="none" strike="noStrike" kern="1200" baseline="0" dirty="0" smtClean="0">
                        <a:solidFill>
                          <a:schemeClr val="dk1"/>
                        </a:solidFill>
                        <a:latin typeface="+mn-lt"/>
                        <a:ea typeface="+mn-ea"/>
                        <a:cs typeface="+mn-cs"/>
                      </a:endParaRPr>
                    </a:p>
                  </a:txBody>
                  <a:tcPr anchor="ctr"/>
                </a:tc>
              </a:tr>
              <a:tr h="370840">
                <a:tc>
                  <a:txBody>
                    <a:bodyPr/>
                    <a:lstStyle/>
                    <a:p>
                      <a:pPr algn="ctr"/>
                      <a:r>
                        <a:rPr lang="en-GB" sz="1050" dirty="0" smtClean="0"/>
                        <a:t>2</a:t>
                      </a:r>
                      <a:endParaRPr lang="en-GB" sz="1050" dirty="0"/>
                    </a:p>
                  </a:txBody>
                  <a:tcPr anchor="ctr"/>
                </a:tc>
                <a:tc>
                  <a:txBody>
                    <a:bodyPr/>
                    <a:lstStyle/>
                    <a:p>
                      <a:pPr algn="ctr"/>
                      <a:r>
                        <a:rPr lang="en-GB" sz="1000" b="0" i="0" u="none" strike="noStrike" kern="1200" baseline="0" dirty="0" smtClean="0">
                          <a:solidFill>
                            <a:schemeClr val="dk1"/>
                          </a:solidFill>
                          <a:latin typeface="+mn-lt"/>
                          <a:ea typeface="+mn-ea"/>
                          <a:cs typeface="+mn-cs"/>
                        </a:rPr>
                        <a:t>An alternative method is outlined briefly although some of the necessary steps may not be clear</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smtClean="0">
                          <a:solidFill>
                            <a:schemeClr val="dk1"/>
                          </a:solidFill>
                          <a:latin typeface="+mn-lt"/>
                          <a:ea typeface="+mn-ea"/>
                          <a:cs typeface="+mn-cs"/>
                        </a:rPr>
                        <a:t>OR</a:t>
                      </a:r>
                    </a:p>
                    <a:p>
                      <a:pPr algn="ctr"/>
                      <a:r>
                        <a:rPr lang="en-GB" sz="1000" b="0" i="0" u="none" strike="noStrike" kern="1200" baseline="0" dirty="0" smtClean="0">
                          <a:solidFill>
                            <a:schemeClr val="dk1"/>
                          </a:solidFill>
                          <a:latin typeface="+mn-lt"/>
                          <a:ea typeface="+mn-ea"/>
                          <a:cs typeface="+mn-cs"/>
                        </a:rPr>
                        <a:t>A suggestion is given as to why this alternative method would not have been as good as the one chosen</a:t>
                      </a:r>
                      <a:endParaRPr lang="en-GB" sz="500" b="0" i="0" u="none" strike="noStrike" kern="1200" baseline="0" dirty="0" smtClean="0">
                        <a:solidFill>
                          <a:schemeClr val="dk1"/>
                        </a:solidFill>
                        <a:latin typeface="+mn-lt"/>
                        <a:ea typeface="+mn-ea"/>
                        <a:cs typeface="+mn-cs"/>
                      </a:endParaRPr>
                    </a:p>
                  </a:txBody>
                  <a:tcPr anchor="ctr"/>
                </a:tc>
              </a:tr>
              <a:tr h="370840">
                <a:tc>
                  <a:txBody>
                    <a:bodyPr/>
                    <a:lstStyle/>
                    <a:p>
                      <a:pPr algn="ctr"/>
                      <a:r>
                        <a:rPr lang="en-GB" sz="1050" dirty="0" smtClean="0"/>
                        <a:t>3</a:t>
                      </a:r>
                      <a:endParaRPr lang="en-GB" sz="1050" dirty="0"/>
                    </a:p>
                  </a:txBody>
                  <a:tcPr anchor="ctr"/>
                </a:tc>
                <a:tc>
                  <a:txBody>
                    <a:bodyPr/>
                    <a:lstStyle/>
                    <a:p>
                      <a:pPr algn="ctr"/>
                      <a:r>
                        <a:rPr lang="en-GB" sz="1000" b="0" i="0" u="none" strike="noStrike" kern="1200" baseline="0" dirty="0" smtClean="0">
                          <a:solidFill>
                            <a:schemeClr val="dk1"/>
                          </a:solidFill>
                          <a:latin typeface="+mn-lt"/>
                          <a:ea typeface="+mn-ea"/>
                          <a:cs typeface="+mn-cs"/>
                        </a:rPr>
                        <a:t>An alternative method is outlined in sufficient detail so that the necessary steps are clear</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smtClean="0">
                          <a:solidFill>
                            <a:schemeClr val="dk1"/>
                          </a:solidFill>
                          <a:latin typeface="+mn-lt"/>
                          <a:ea typeface="+mn-ea"/>
                          <a:cs typeface="+mn-cs"/>
                        </a:rPr>
                        <a:t>OR</a:t>
                      </a:r>
                    </a:p>
                    <a:p>
                      <a:r>
                        <a:rPr lang="en-GB" sz="1000" b="0" i="0" u="none" strike="noStrike" kern="1200" baseline="0" dirty="0" smtClean="0">
                          <a:solidFill>
                            <a:schemeClr val="dk1"/>
                          </a:solidFill>
                          <a:latin typeface="+mn-lt"/>
                          <a:ea typeface="+mn-ea"/>
                          <a:cs typeface="+mn-cs"/>
                        </a:rPr>
                        <a:t>A sensible explanation is given as to why this alternative method would not have been as good as the chosen one</a:t>
                      </a:r>
                    </a:p>
                  </a:txBody>
                  <a:tcPr anchor="ctr"/>
                </a:tc>
              </a:tr>
            </a:tbl>
          </a:graphicData>
        </a:graphic>
      </p:graphicFrame>
    </p:spTree>
    <p:extLst>
      <p:ext uri="{BB962C8B-B14F-4D97-AF65-F5344CB8AC3E}">
        <p14:creationId xmlns:p14="http://schemas.microsoft.com/office/powerpoint/2010/main" val="25276310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Additional / Separate Science</a:t>
              </a:r>
            </a:p>
          </p:txBody>
        </p:sp>
      </p:grpSp>
      <p:sp>
        <p:nvSpPr>
          <p:cNvPr id="6" name="Rectangle 5"/>
          <p:cNvSpPr/>
          <p:nvPr/>
        </p:nvSpPr>
        <p:spPr>
          <a:xfrm>
            <a:off x="4520952" y="2512544"/>
            <a:ext cx="2185399" cy="340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7678458" y="3140968"/>
            <a:ext cx="1775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pic>
        <p:nvPicPr>
          <p:cNvPr id="5" name="Picture 4"/>
          <p:cNvPicPr>
            <a:picLocks noChangeAspect="1"/>
          </p:cNvPicPr>
          <p:nvPr/>
        </p:nvPicPr>
        <p:blipFill>
          <a:blip r:embed="rId3"/>
          <a:stretch>
            <a:fillRect/>
          </a:stretch>
        </p:blipFill>
        <p:spPr>
          <a:xfrm>
            <a:off x="457442" y="2403627"/>
            <a:ext cx="6893075" cy="2160000"/>
          </a:xfrm>
          <a:prstGeom prst="rect">
            <a:avLst/>
          </a:prstGeom>
          <a:ln>
            <a:solidFill>
              <a:schemeClr val="tx1"/>
            </a:solidFill>
          </a:ln>
        </p:spPr>
      </p:pic>
      <p:cxnSp>
        <p:nvCxnSpPr>
          <p:cNvPr id="22" name="Straight Arrow Connector 21"/>
          <p:cNvCxnSpPr>
            <a:stCxn id="21" idx="1"/>
          </p:cNvCxnSpPr>
          <p:nvPr/>
        </p:nvCxnSpPr>
        <p:spPr>
          <a:xfrm flipH="1" flipV="1">
            <a:off x="7350517" y="3464133"/>
            <a:ext cx="32794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4"/>
          <a:stretch>
            <a:fillRect/>
          </a:stretch>
        </p:blipFill>
        <p:spPr>
          <a:xfrm>
            <a:off x="3268380" y="4581368"/>
            <a:ext cx="6185119" cy="2160000"/>
          </a:xfrm>
          <a:prstGeom prst="rect">
            <a:avLst/>
          </a:prstGeom>
          <a:ln>
            <a:solidFill>
              <a:schemeClr val="tx1"/>
            </a:solidFill>
          </a:ln>
        </p:spPr>
      </p:pic>
      <p:sp>
        <p:nvSpPr>
          <p:cNvPr id="23" name="TextBox 22"/>
          <p:cNvSpPr txBox="1"/>
          <p:nvPr/>
        </p:nvSpPr>
        <p:spPr>
          <a:xfrm>
            <a:off x="531499" y="5302949"/>
            <a:ext cx="1775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poor answer</a:t>
            </a:r>
            <a:endParaRPr lang="en-GB" dirty="0"/>
          </a:p>
        </p:txBody>
      </p:sp>
      <p:cxnSp>
        <p:nvCxnSpPr>
          <p:cNvPr id="24" name="Straight Arrow Connector 23"/>
          <p:cNvCxnSpPr>
            <a:stCxn id="23" idx="3"/>
          </p:cNvCxnSpPr>
          <p:nvPr/>
        </p:nvCxnSpPr>
        <p:spPr>
          <a:xfrm flipV="1">
            <a:off x="2306540" y="5626114"/>
            <a:ext cx="9902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712679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420888"/>
            <a:ext cx="8915400" cy="781752"/>
          </a:xfrm>
        </p:spPr>
        <p:style>
          <a:lnRef idx="2">
            <a:schemeClr val="dk1"/>
          </a:lnRef>
          <a:fillRef idx="1">
            <a:schemeClr val="lt1"/>
          </a:fillRef>
          <a:effectRef idx="0">
            <a:schemeClr val="dk1"/>
          </a:effectRef>
          <a:fontRef idx="minor">
            <a:schemeClr val="dk1"/>
          </a:fontRef>
        </p:style>
        <p:txBody>
          <a:bodyPr>
            <a:spAutoFit/>
          </a:bodyPr>
          <a:lstStyle/>
          <a:p>
            <a:pPr marL="0" indent="0">
              <a:buNone/>
            </a:pPr>
            <a:r>
              <a:rPr lang="en-GB" sz="1400" b="1" dirty="0"/>
              <a:t>Method(s</a:t>
            </a:r>
            <a:r>
              <a:rPr lang="en-GB" sz="1400" b="1" dirty="0" smtClean="0"/>
              <a:t>):</a:t>
            </a:r>
            <a:endParaRPr lang="en-GB" sz="1400" b="1" dirty="0"/>
          </a:p>
          <a:p>
            <a:pPr marL="90000" indent="-90000"/>
            <a:r>
              <a:rPr lang="en-US" sz="1400" dirty="0"/>
              <a:t>Briefly outline a possible method that could be used to collect useful data to </a:t>
            </a:r>
            <a:r>
              <a:rPr lang="en-US" sz="1400" dirty="0" smtClean="0"/>
              <a:t>investigate the </a:t>
            </a:r>
            <a:r>
              <a:rPr lang="en-US" sz="1400" dirty="0"/>
              <a:t>hypothesis. Think about what you will change, what you will control and what </a:t>
            </a:r>
            <a:r>
              <a:rPr lang="en-US" sz="1400" dirty="0" smtClean="0"/>
              <a:t>you </a:t>
            </a:r>
            <a:r>
              <a:rPr lang="en-GB" sz="1400" dirty="0" smtClean="0"/>
              <a:t>will </a:t>
            </a:r>
            <a:r>
              <a:rPr lang="en-GB" sz="1400" dirty="0"/>
              <a:t>measure.</a:t>
            </a:r>
            <a:endParaRPr lang="en-GB" sz="1400" dirty="0" smtClean="0"/>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88504" y="3356992"/>
            <a:ext cx="4392488" cy="1729704"/>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a:t>You may be asked a question similar to this in the section </a:t>
            </a:r>
            <a:r>
              <a:rPr lang="en-GB" sz="1400" b="1" dirty="0" smtClean="0"/>
              <a:t>1 </a:t>
            </a:r>
            <a:r>
              <a:rPr lang="en-GB" sz="1400" b="1" dirty="0"/>
              <a:t>exam:</a:t>
            </a:r>
          </a:p>
          <a:p>
            <a:pPr marL="90000" indent="-90000"/>
            <a:r>
              <a:rPr lang="en-GB" sz="1400" dirty="0"/>
              <a:t>When you have completed your investigation, you will be asked to compare your results with others. </a:t>
            </a:r>
          </a:p>
          <a:p>
            <a:pPr marL="90000" indent="-90000"/>
            <a:r>
              <a:rPr lang="en-GB" sz="1400" dirty="0"/>
              <a:t>Explain the advantages of comparing your results with the results of others. </a:t>
            </a:r>
            <a:endParaRPr lang="en-GB" sz="1400" dirty="0" smtClean="0"/>
          </a:p>
          <a:p>
            <a:pPr marL="0" indent="0" algn="r">
              <a:buNone/>
            </a:pPr>
            <a:r>
              <a:rPr lang="en-GB" sz="1400" i="1" dirty="0" smtClean="0"/>
              <a:t>3 marks</a:t>
            </a:r>
            <a:endParaRPr lang="en-GB" sz="1400" i="1" dirty="0"/>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dirty="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Additional / Separate Science</a:t>
              </a:r>
            </a:p>
          </p:txBody>
        </p:sp>
      </p:grpSp>
      <p:graphicFrame>
        <p:nvGraphicFramePr>
          <p:cNvPr id="20" name="Table 19"/>
          <p:cNvGraphicFramePr>
            <a:graphicFrameLocks noGrp="1"/>
          </p:cNvGraphicFramePr>
          <p:nvPr>
            <p:extLst/>
          </p:nvPr>
        </p:nvGraphicFramePr>
        <p:xfrm>
          <a:off x="5036642" y="3356992"/>
          <a:ext cx="4374058" cy="3223260"/>
        </p:xfrm>
        <a:graphic>
          <a:graphicData uri="http://schemas.openxmlformats.org/drawingml/2006/table">
            <a:tbl>
              <a:tblPr firstRow="1" bandRow="1">
                <a:tableStyleId>{5C22544A-7EE6-4342-B048-85BDC9FD1C3A}</a:tableStyleId>
              </a:tblPr>
              <a:tblGrid>
                <a:gridCol w="648072"/>
                <a:gridCol w="3725986"/>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050" dirty="0" smtClean="0"/>
                        <a:t>No credit worthy response</a:t>
                      </a:r>
                      <a:endParaRPr lang="en-GB" sz="1050" dirty="0"/>
                    </a:p>
                  </a:txBody>
                  <a:tcPr anchor="ctr"/>
                </a:tc>
              </a:tr>
              <a:tr h="0">
                <a:tc>
                  <a:txBody>
                    <a:bodyPr/>
                    <a:lstStyle/>
                    <a:p>
                      <a:pPr algn="ctr"/>
                      <a:r>
                        <a:rPr lang="en-GB" sz="1200" dirty="0" smtClean="0"/>
                        <a:t>1</a:t>
                      </a:r>
                      <a:endParaRPr lang="en-GB" sz="1200" dirty="0"/>
                    </a:p>
                  </a:txBody>
                  <a:tcPr anchor="ctr"/>
                </a:tc>
                <a:tc>
                  <a:txBody>
                    <a:bodyPr/>
                    <a:lstStyle/>
                    <a:p>
                      <a:pPr algn="ctr"/>
                      <a:r>
                        <a:rPr lang="en-GB" sz="1050" b="0" i="0" u="none" strike="noStrike" kern="1200" baseline="0" dirty="0" smtClean="0">
                          <a:solidFill>
                            <a:schemeClr val="dk1"/>
                          </a:solidFill>
                          <a:latin typeface="+mn-lt"/>
                          <a:ea typeface="+mn-ea"/>
                          <a:cs typeface="+mn-cs"/>
                        </a:rPr>
                        <a:t>Allows you to check your results</a:t>
                      </a:r>
                    </a:p>
                    <a:p>
                      <a:pPr algn="ctr"/>
                      <a:r>
                        <a:rPr lang="en-GB" sz="1050" b="1" i="0" u="none" strike="noStrike" kern="1200" baseline="0" dirty="0" smtClean="0">
                          <a:solidFill>
                            <a:schemeClr val="dk1"/>
                          </a:solidFill>
                          <a:latin typeface="+mn-lt"/>
                          <a:ea typeface="+mn-ea"/>
                          <a:cs typeface="+mn-cs"/>
                        </a:rPr>
                        <a:t>OR</a:t>
                      </a:r>
                    </a:p>
                    <a:p>
                      <a:pPr algn="ctr"/>
                      <a:r>
                        <a:rPr lang="en-GB" sz="1050" b="0" i="0" u="none" strike="noStrike" kern="1200" baseline="0" dirty="0" smtClean="0">
                          <a:solidFill>
                            <a:schemeClr val="dk1"/>
                          </a:solidFill>
                          <a:latin typeface="+mn-lt"/>
                          <a:ea typeface="+mn-ea"/>
                          <a:cs typeface="+mn-cs"/>
                        </a:rPr>
                        <a:t>calculate a more accurate mean</a:t>
                      </a:r>
                    </a:p>
                  </a:txBody>
                  <a:tcPr anchor="ctr"/>
                </a:tc>
              </a:tr>
              <a:tr h="370840">
                <a:tc>
                  <a:txBody>
                    <a:bodyPr/>
                    <a:lstStyle/>
                    <a:p>
                      <a:pPr algn="ctr"/>
                      <a:r>
                        <a:rPr lang="en-GB" sz="1200" dirty="0" smtClean="0"/>
                        <a:t>2</a:t>
                      </a:r>
                      <a:endParaRPr lang="en-GB" sz="1200" dirty="0"/>
                    </a:p>
                  </a:txBody>
                  <a:tcPr anchor="ctr"/>
                </a:tc>
                <a:tc>
                  <a:txBody>
                    <a:bodyPr/>
                    <a:lstStyle/>
                    <a:p>
                      <a:pPr algn="ctr"/>
                      <a:r>
                        <a:rPr lang="en-GB" sz="1050" b="0" i="0" u="none" strike="noStrike" kern="1200" baseline="0" dirty="0" smtClean="0">
                          <a:solidFill>
                            <a:schemeClr val="dk1"/>
                          </a:solidFill>
                          <a:latin typeface="+mn-lt"/>
                          <a:ea typeface="+mn-ea"/>
                          <a:cs typeface="+mn-cs"/>
                        </a:rPr>
                        <a:t>Enables you to check your results with those of others to see if there are any similarities or differences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b="1" i="0" u="none" strike="noStrike" kern="1200" baseline="0" dirty="0" smtClean="0">
                          <a:solidFill>
                            <a:schemeClr val="dk1"/>
                          </a:solidFill>
                          <a:latin typeface="+mn-lt"/>
                          <a:ea typeface="+mn-ea"/>
                          <a:cs typeface="+mn-cs"/>
                        </a:rPr>
                        <a:t>OR</a:t>
                      </a:r>
                    </a:p>
                    <a:p>
                      <a:pPr algn="ctr"/>
                      <a:r>
                        <a:rPr lang="en-GB" sz="1050" b="0" i="0" u="none" strike="noStrike" kern="1200" baseline="0" dirty="0" smtClean="0">
                          <a:solidFill>
                            <a:schemeClr val="dk1"/>
                          </a:solidFill>
                          <a:latin typeface="+mn-lt"/>
                          <a:ea typeface="+mn-ea"/>
                          <a:cs typeface="+mn-cs"/>
                        </a:rPr>
                        <a:t>With more results you are able to calculate a more accurate mean and minimize the effect of random errors</a:t>
                      </a:r>
                      <a:endParaRPr lang="en-GB" sz="800" b="0" i="0" u="none" strike="noStrike" kern="1200" baseline="0" dirty="0" smtClean="0">
                        <a:solidFill>
                          <a:schemeClr val="dk1"/>
                        </a:solidFill>
                        <a:latin typeface="+mn-lt"/>
                        <a:ea typeface="+mn-ea"/>
                        <a:cs typeface="+mn-cs"/>
                      </a:endParaRPr>
                    </a:p>
                  </a:txBody>
                  <a:tcPr anchor="ctr"/>
                </a:tc>
              </a:tr>
              <a:tr h="370840">
                <a:tc>
                  <a:txBody>
                    <a:bodyPr/>
                    <a:lstStyle/>
                    <a:p>
                      <a:pPr algn="ctr"/>
                      <a:r>
                        <a:rPr lang="en-GB" sz="1200" dirty="0" smtClean="0"/>
                        <a:t>3</a:t>
                      </a:r>
                      <a:endParaRPr lang="en-GB" sz="1200" dirty="0"/>
                    </a:p>
                  </a:txBody>
                  <a:tcPr anchor="ctr"/>
                </a:tc>
                <a:tc>
                  <a:txBody>
                    <a:bodyPr/>
                    <a:lstStyle/>
                    <a:p>
                      <a:pPr algn="ctr"/>
                      <a:r>
                        <a:rPr lang="en-GB" sz="1050" b="0" i="0" u="none" strike="noStrike" kern="1200" baseline="0" dirty="0" smtClean="0">
                          <a:solidFill>
                            <a:schemeClr val="dk1"/>
                          </a:solidFill>
                          <a:latin typeface="+mn-lt"/>
                          <a:ea typeface="+mn-ea"/>
                          <a:cs typeface="+mn-cs"/>
                        </a:rPr>
                        <a:t>Enables you to check your results with those of others to see if there are any similarities or differences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b="1" i="0" u="none" strike="noStrike" kern="1200" baseline="0" dirty="0" smtClean="0">
                          <a:solidFill>
                            <a:schemeClr val="dk1"/>
                          </a:solidFill>
                          <a:latin typeface="+mn-lt"/>
                          <a:ea typeface="+mn-ea"/>
                          <a:cs typeface="+mn-cs"/>
                        </a:rPr>
                        <a:t>OR</a:t>
                      </a:r>
                    </a:p>
                    <a:p>
                      <a:pPr algn="ctr"/>
                      <a:r>
                        <a:rPr lang="en-GB" sz="1050" b="0" i="0" u="none" strike="noStrike" kern="1200" baseline="0" dirty="0" smtClean="0">
                          <a:solidFill>
                            <a:schemeClr val="dk1"/>
                          </a:solidFill>
                          <a:latin typeface="+mn-lt"/>
                          <a:ea typeface="+mn-ea"/>
                          <a:cs typeface="+mn-cs"/>
                        </a:rPr>
                        <a:t>With more results you are able to calculate a more accurate mean and minimize the effect of random errors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b="1" i="0" u="none" strike="noStrike" kern="1200" baseline="0" dirty="0" smtClean="0">
                          <a:solidFill>
                            <a:schemeClr val="dk1"/>
                          </a:solidFill>
                          <a:latin typeface="+mn-lt"/>
                          <a:ea typeface="+mn-ea"/>
                          <a:cs typeface="+mn-cs"/>
                        </a:rPr>
                        <a:t>OR</a:t>
                      </a:r>
                    </a:p>
                    <a:p>
                      <a:pPr algn="ctr"/>
                      <a:r>
                        <a:rPr lang="en-GB" sz="1050" b="0" i="0" u="none" strike="noStrike" kern="1200" baseline="0" dirty="0" smtClean="0">
                          <a:solidFill>
                            <a:schemeClr val="dk1"/>
                          </a:solidFill>
                          <a:latin typeface="+mn-lt"/>
                          <a:ea typeface="+mn-ea"/>
                          <a:cs typeface="+mn-cs"/>
                        </a:rPr>
                        <a:t>Enables reproducibility to be confirmed</a:t>
                      </a:r>
                      <a:endParaRPr lang="en-GB" sz="800" b="0" i="0" u="none" strike="noStrike" kern="1200" baseline="0" dirty="0" smtClean="0">
                        <a:solidFill>
                          <a:schemeClr val="dk1"/>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32066231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dirty="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Additional / Separate Science</a:t>
              </a:r>
            </a:p>
          </p:txBody>
        </p:sp>
      </p:grpSp>
      <p:sp>
        <p:nvSpPr>
          <p:cNvPr id="6" name="Rectangle 5"/>
          <p:cNvSpPr/>
          <p:nvPr/>
        </p:nvSpPr>
        <p:spPr>
          <a:xfrm>
            <a:off x="4520952" y="2512544"/>
            <a:ext cx="2185399" cy="340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7678458" y="3140968"/>
            <a:ext cx="1775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sp>
        <p:nvSpPr>
          <p:cNvPr id="23" name="TextBox 22"/>
          <p:cNvSpPr txBox="1"/>
          <p:nvPr/>
        </p:nvSpPr>
        <p:spPr>
          <a:xfrm>
            <a:off x="531499" y="5302949"/>
            <a:ext cx="1775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poor answer</a:t>
            </a:r>
            <a:endParaRPr lang="en-GB" dirty="0"/>
          </a:p>
        </p:txBody>
      </p:sp>
      <p:pic>
        <p:nvPicPr>
          <p:cNvPr id="3" name="Picture 2"/>
          <p:cNvPicPr>
            <a:picLocks noChangeAspect="1"/>
          </p:cNvPicPr>
          <p:nvPr/>
        </p:nvPicPr>
        <p:blipFill>
          <a:blip r:embed="rId3"/>
          <a:stretch>
            <a:fillRect/>
          </a:stretch>
        </p:blipFill>
        <p:spPr>
          <a:xfrm>
            <a:off x="452504" y="2371144"/>
            <a:ext cx="6181164" cy="1980000"/>
          </a:xfrm>
          <a:prstGeom prst="rect">
            <a:avLst/>
          </a:prstGeom>
          <a:ln>
            <a:solidFill>
              <a:schemeClr val="tx1"/>
            </a:solidFill>
          </a:ln>
        </p:spPr>
      </p:pic>
      <p:cxnSp>
        <p:nvCxnSpPr>
          <p:cNvPr id="22" name="Straight Arrow Connector 21"/>
          <p:cNvCxnSpPr>
            <a:stCxn id="21" idx="1"/>
          </p:cNvCxnSpPr>
          <p:nvPr/>
        </p:nvCxnSpPr>
        <p:spPr>
          <a:xfrm flipH="1" flipV="1">
            <a:off x="6537176" y="3464133"/>
            <a:ext cx="114128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 name="Picture 3"/>
          <p:cNvPicPr>
            <a:picLocks noChangeAspect="1"/>
          </p:cNvPicPr>
          <p:nvPr/>
        </p:nvPicPr>
        <p:blipFill>
          <a:blip r:embed="rId4"/>
          <a:stretch>
            <a:fillRect/>
          </a:stretch>
        </p:blipFill>
        <p:spPr>
          <a:xfrm>
            <a:off x="3213776" y="4636114"/>
            <a:ext cx="6239723" cy="1980000"/>
          </a:xfrm>
          <a:prstGeom prst="rect">
            <a:avLst/>
          </a:prstGeom>
          <a:ln>
            <a:solidFill>
              <a:schemeClr val="tx1"/>
            </a:solidFill>
          </a:ln>
        </p:spPr>
      </p:pic>
      <p:cxnSp>
        <p:nvCxnSpPr>
          <p:cNvPr id="24" name="Straight Arrow Connector 23"/>
          <p:cNvCxnSpPr>
            <a:stCxn id="23" idx="3"/>
          </p:cNvCxnSpPr>
          <p:nvPr/>
        </p:nvCxnSpPr>
        <p:spPr>
          <a:xfrm flipV="1">
            <a:off x="2306540" y="5626114"/>
            <a:ext cx="9902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1837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3879785256"/>
              </p:ext>
            </p:extLst>
          </p:nvPr>
        </p:nvGraphicFramePr>
        <p:xfrm>
          <a:off x="360000" y="1628800"/>
          <a:ext cx="9129504"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96800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420888"/>
            <a:ext cx="8915400" cy="1040285"/>
          </a:xfrm>
        </p:spPr>
        <p:style>
          <a:lnRef idx="2">
            <a:schemeClr val="dk1"/>
          </a:lnRef>
          <a:fillRef idx="1">
            <a:schemeClr val="lt1"/>
          </a:fillRef>
          <a:effectRef idx="0">
            <a:schemeClr val="dk1"/>
          </a:effectRef>
          <a:fontRef idx="minor">
            <a:schemeClr val="dk1"/>
          </a:fontRef>
        </p:style>
        <p:txBody>
          <a:bodyPr>
            <a:spAutoFit/>
          </a:bodyPr>
          <a:lstStyle/>
          <a:p>
            <a:pPr marL="0" indent="0">
              <a:buNone/>
            </a:pPr>
            <a:r>
              <a:rPr lang="en-GB" sz="1400" b="1" dirty="0">
                <a:latin typeface="Arial-BoldMT"/>
              </a:rPr>
              <a:t>Risk assessment </a:t>
            </a:r>
            <a:r>
              <a:rPr lang="en-GB" sz="1400" b="1" dirty="0" smtClean="0">
                <a:latin typeface="Arial-BoldMT"/>
              </a:rPr>
              <a:t>issues:</a:t>
            </a:r>
            <a:endParaRPr lang="en-GB" sz="1400" b="1" dirty="0">
              <a:latin typeface="Arial-BoldMT"/>
            </a:endParaRPr>
          </a:p>
          <a:p>
            <a:pPr marL="90000" indent="-90000"/>
            <a:r>
              <a:rPr lang="en-GB" sz="1400" dirty="0">
                <a:latin typeface="ArialMT"/>
              </a:rPr>
              <a:t>Record any possible hazards in each method, and the risks they present. Explain how you will reduce these.</a:t>
            </a:r>
          </a:p>
          <a:p>
            <a:pPr marL="90000" indent="-90000"/>
            <a:r>
              <a:rPr lang="en-GB" sz="1400" dirty="0">
                <a:latin typeface="ArialMT"/>
              </a:rPr>
              <a:t>E.g. acid is an irritant and can cause holes in clothes. To reduce this risk I will wear goggles, wipe up spills and wash my hands</a:t>
            </a:r>
            <a:r>
              <a:rPr lang="en-GB" sz="1400" dirty="0" smtClean="0">
                <a:latin typeface="ArialMT"/>
              </a:rPr>
              <a:t>.</a:t>
            </a:r>
            <a:endParaRPr lang="en-GB" sz="1400" dirty="0"/>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88504" y="3642931"/>
            <a:ext cx="4392488" cy="1514261"/>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a:t>You may be asked a question similar to this in the section </a:t>
            </a:r>
            <a:r>
              <a:rPr lang="en-GB" sz="1400" b="1" dirty="0" smtClean="0"/>
              <a:t>1 </a:t>
            </a:r>
            <a:r>
              <a:rPr lang="en-GB" sz="1400" b="1" dirty="0"/>
              <a:t>exam:</a:t>
            </a:r>
          </a:p>
          <a:p>
            <a:pPr marL="90000" indent="-90000"/>
            <a:r>
              <a:rPr lang="en-GB" sz="1400" dirty="0"/>
              <a:t>Think about the hazards in your investigation. </a:t>
            </a:r>
          </a:p>
          <a:p>
            <a:pPr marL="90000" indent="-90000"/>
            <a:r>
              <a:rPr lang="en-GB" sz="1400" dirty="0"/>
              <a:t>Describe </a:t>
            </a:r>
            <a:r>
              <a:rPr lang="en-GB" sz="1400" b="1" dirty="0"/>
              <a:t>one </a:t>
            </a:r>
            <a:r>
              <a:rPr lang="en-GB" sz="1400" dirty="0"/>
              <a:t>hazard in your investigation and say how you would reduce any risks. </a:t>
            </a:r>
            <a:endParaRPr lang="en-GB" sz="1400" dirty="0" smtClean="0"/>
          </a:p>
          <a:p>
            <a:pPr marL="0" indent="0" algn="r">
              <a:buNone/>
            </a:pPr>
            <a:r>
              <a:rPr lang="en-GB" sz="1400" i="1" dirty="0" smtClean="0"/>
              <a:t>3 marks</a:t>
            </a:r>
            <a:endParaRPr lang="en-GB" sz="1400" i="1" dirty="0"/>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Additional / Separate Science</a:t>
              </a:r>
            </a:p>
          </p:txBody>
        </p:sp>
      </p:grpSp>
      <p:graphicFrame>
        <p:nvGraphicFramePr>
          <p:cNvPr id="20" name="Table 19"/>
          <p:cNvGraphicFramePr>
            <a:graphicFrameLocks noGrp="1"/>
          </p:cNvGraphicFramePr>
          <p:nvPr>
            <p:extLst/>
          </p:nvPr>
        </p:nvGraphicFramePr>
        <p:xfrm>
          <a:off x="5036642" y="3642931"/>
          <a:ext cx="4374058" cy="2468880"/>
        </p:xfrm>
        <a:graphic>
          <a:graphicData uri="http://schemas.openxmlformats.org/drawingml/2006/table">
            <a:tbl>
              <a:tblPr firstRow="1" bandRow="1">
                <a:tableStyleId>{5C22544A-7EE6-4342-B048-85BDC9FD1C3A}</a:tableStyleId>
              </a:tblPr>
              <a:tblGrid>
                <a:gridCol w="648072"/>
                <a:gridCol w="3725986"/>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200" dirty="0" smtClean="0"/>
                        <a:t>No credit worthy response</a:t>
                      </a:r>
                      <a:endParaRPr lang="en-GB" sz="12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An appropriate hazard is identified, but the corresponding risk assessment and control measure is weak or absent</a:t>
                      </a:r>
                    </a:p>
                  </a:txBody>
                  <a:tcPr anchor="ctr"/>
                </a:tc>
              </a:tr>
              <a:tr h="370840">
                <a:tc>
                  <a:txBody>
                    <a:bodyPr/>
                    <a:lstStyle/>
                    <a:p>
                      <a:pPr algn="ctr"/>
                      <a:r>
                        <a:rPr lang="en-GB" sz="1200" dirty="0" smtClean="0"/>
                        <a:t>2</a:t>
                      </a:r>
                      <a:endParaRPr lang="en-GB"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dk1"/>
                          </a:solidFill>
                          <a:latin typeface="+mn-lt"/>
                          <a:ea typeface="+mn-ea"/>
                          <a:cs typeface="+mn-cs"/>
                        </a:rPr>
                        <a:t>Any significant hazards are identified, together with a corresponding control measure but the risk assessment is weak or absent</a:t>
                      </a:r>
                    </a:p>
                  </a:txBody>
                  <a:tcPr anchor="ctr"/>
                </a:tc>
              </a:tr>
              <a:tr h="370840">
                <a:tc>
                  <a:txBody>
                    <a:bodyPr/>
                    <a:lstStyle/>
                    <a:p>
                      <a:pPr algn="ctr"/>
                      <a:r>
                        <a:rPr lang="en-GB" sz="1200" dirty="0" smtClean="0"/>
                        <a:t>3</a:t>
                      </a:r>
                      <a:endParaRPr lang="en-GB"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dk1"/>
                          </a:solidFill>
                          <a:latin typeface="+mn-lt"/>
                          <a:ea typeface="+mn-ea"/>
                          <a:cs typeface="+mn-cs"/>
                        </a:rPr>
                        <a:t>Any significant hazards are identified, together with an assessment of the associated risks and corresponding control measures</a:t>
                      </a:r>
                    </a:p>
                  </a:txBody>
                  <a:tcPr anchor="ctr"/>
                </a:tc>
              </a:tr>
            </a:tbl>
          </a:graphicData>
        </a:graphic>
      </p:graphicFrame>
    </p:spTree>
    <p:extLst>
      <p:ext uri="{BB962C8B-B14F-4D97-AF65-F5344CB8AC3E}">
        <p14:creationId xmlns:p14="http://schemas.microsoft.com/office/powerpoint/2010/main" val="35040059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4</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Additional / Separate Science</a:t>
              </a:r>
            </a:p>
          </p:txBody>
        </p:sp>
      </p:grpSp>
      <p:sp>
        <p:nvSpPr>
          <p:cNvPr id="6" name="Rectangle 5"/>
          <p:cNvSpPr/>
          <p:nvPr/>
        </p:nvSpPr>
        <p:spPr>
          <a:xfrm>
            <a:off x="4520952" y="2512544"/>
            <a:ext cx="2185399" cy="340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7678458" y="3140968"/>
            <a:ext cx="1775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22" name="Straight Arrow Connector 21"/>
          <p:cNvCxnSpPr>
            <a:stCxn id="21" idx="1"/>
          </p:cNvCxnSpPr>
          <p:nvPr/>
        </p:nvCxnSpPr>
        <p:spPr>
          <a:xfrm flipH="1" flipV="1">
            <a:off x="6763758" y="3464133"/>
            <a:ext cx="91470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 name="Picture 4"/>
          <p:cNvPicPr>
            <a:picLocks noChangeAspect="1"/>
          </p:cNvPicPr>
          <p:nvPr/>
        </p:nvPicPr>
        <p:blipFill>
          <a:blip r:embed="rId3"/>
          <a:stretch>
            <a:fillRect/>
          </a:stretch>
        </p:blipFill>
        <p:spPr>
          <a:xfrm>
            <a:off x="452505" y="2468893"/>
            <a:ext cx="6311253" cy="2520000"/>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2587451" y="5032544"/>
            <a:ext cx="6842553" cy="1260000"/>
          </a:xfrm>
          <a:prstGeom prst="rect">
            <a:avLst/>
          </a:prstGeom>
          <a:ln>
            <a:solidFill>
              <a:schemeClr val="tx1"/>
            </a:solidFill>
          </a:ln>
        </p:spPr>
      </p:pic>
      <p:cxnSp>
        <p:nvCxnSpPr>
          <p:cNvPr id="10" name="Straight Arrow Connector 9"/>
          <p:cNvCxnSpPr>
            <a:stCxn id="21" idx="2"/>
          </p:cNvCxnSpPr>
          <p:nvPr/>
        </p:nvCxnSpPr>
        <p:spPr>
          <a:xfrm flipH="1">
            <a:off x="8565978" y="3787299"/>
            <a:ext cx="1" cy="12452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37220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420888"/>
            <a:ext cx="6257900" cy="1772793"/>
          </a:xfr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GB" sz="1400" b="1" dirty="0" smtClean="0">
                <a:latin typeface="Arial-BoldMT"/>
              </a:rPr>
              <a:t>Producing a blank table:</a:t>
            </a:r>
            <a:endParaRPr lang="en-GB" sz="1400" b="1" dirty="0">
              <a:latin typeface="Arial-BoldMT"/>
            </a:endParaRPr>
          </a:p>
          <a:p>
            <a:pPr marL="90000" indent="-90000"/>
            <a:r>
              <a:rPr lang="en-GB" sz="1400" dirty="0" smtClean="0"/>
              <a:t>You will </a:t>
            </a:r>
            <a:r>
              <a:rPr lang="en-GB" sz="1400" dirty="0"/>
              <a:t>be required </a:t>
            </a:r>
            <a:r>
              <a:rPr lang="en-GB" sz="1400" dirty="0" smtClean="0"/>
              <a:t>to independently </a:t>
            </a:r>
            <a:r>
              <a:rPr lang="en-GB" sz="1400" dirty="0"/>
              <a:t>produce a blank table </a:t>
            </a:r>
            <a:r>
              <a:rPr lang="en-GB" sz="1400" dirty="0" smtClean="0"/>
              <a:t>for your </a:t>
            </a:r>
            <a:r>
              <a:rPr lang="en-GB" sz="1400" dirty="0"/>
              <a:t>results. </a:t>
            </a:r>
            <a:endParaRPr lang="en-GB" sz="1400" dirty="0" smtClean="0"/>
          </a:p>
          <a:p>
            <a:pPr marL="90000" indent="-90000"/>
            <a:r>
              <a:rPr lang="en-GB" sz="1400" dirty="0" smtClean="0"/>
              <a:t>This is done under exam conditions once the research notes have been completed and before you sit your Section 1 exam</a:t>
            </a:r>
            <a:endParaRPr lang="en-GB" sz="1400" dirty="0"/>
          </a:p>
          <a:p>
            <a:pPr marL="90000" indent="-90000"/>
            <a:r>
              <a:rPr lang="en-GB" sz="1400" dirty="0" smtClean="0"/>
              <a:t>The </a:t>
            </a:r>
            <a:r>
              <a:rPr lang="en-GB" sz="1400" dirty="0"/>
              <a:t>table should be </a:t>
            </a:r>
            <a:r>
              <a:rPr lang="en-GB" sz="1400" dirty="0" smtClean="0"/>
              <a:t>able to </a:t>
            </a:r>
            <a:r>
              <a:rPr lang="en-GB" sz="1400" dirty="0"/>
              <a:t>accommodate everything that </a:t>
            </a:r>
            <a:r>
              <a:rPr lang="en-GB" sz="1400" dirty="0" smtClean="0"/>
              <a:t>the you are </a:t>
            </a:r>
            <a:r>
              <a:rPr lang="en-GB" sz="1400" dirty="0"/>
              <a:t>going to </a:t>
            </a:r>
            <a:r>
              <a:rPr lang="en-GB" sz="1400" i="1" dirty="0"/>
              <a:t>measure </a:t>
            </a:r>
            <a:r>
              <a:rPr lang="en-GB" sz="1400" dirty="0"/>
              <a:t>and </a:t>
            </a:r>
            <a:r>
              <a:rPr lang="en-GB" sz="1400" i="1" dirty="0" smtClean="0"/>
              <a:t>record </a:t>
            </a:r>
            <a:r>
              <a:rPr lang="en-GB" sz="1400" dirty="0" smtClean="0"/>
              <a:t>during </a:t>
            </a:r>
            <a:r>
              <a:rPr lang="en-GB" sz="1400" dirty="0"/>
              <a:t>the investigation. </a:t>
            </a:r>
            <a:endParaRPr lang="en-GB" sz="1400" dirty="0" smtClean="0"/>
          </a:p>
          <a:p>
            <a:pPr marL="90000" indent="-90000"/>
            <a:r>
              <a:rPr lang="en-GB" sz="1400" dirty="0" smtClean="0"/>
              <a:t>The </a:t>
            </a:r>
            <a:r>
              <a:rPr lang="en-GB" sz="1400" dirty="0"/>
              <a:t>table </a:t>
            </a:r>
            <a:r>
              <a:rPr lang="en-GB" sz="1400" dirty="0" smtClean="0"/>
              <a:t>should include </a:t>
            </a:r>
            <a:r>
              <a:rPr lang="en-GB" sz="1400" dirty="0"/>
              <a:t>appropriate headings and units.</a:t>
            </a: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52500" y="1556792"/>
            <a:ext cx="518332" cy="740472"/>
            <a:chOff x="0" y="1314297"/>
            <a:chExt cx="518332" cy="740472"/>
          </a:xfrm>
        </p:grpSpPr>
        <p:sp>
          <p:nvSpPr>
            <p:cNvPr id="25" name="Chevron 24"/>
            <p:cNvSpPr/>
            <p:nvPr/>
          </p:nvSpPr>
          <p:spPr>
            <a:xfrm rot="5400000">
              <a:off x="-111070" y="1425367"/>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hevron 4"/>
            <p:cNvSpPr/>
            <p:nvPr/>
          </p:nvSpPr>
          <p:spPr>
            <a:xfrm>
              <a:off x="1" y="1573463"/>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4</a:t>
              </a:r>
              <a:endParaRPr lang="en-GB" sz="1500" b="1" kern="1200" dirty="0"/>
            </a:p>
          </p:txBody>
        </p:sp>
      </p:grpSp>
      <p:grpSp>
        <p:nvGrpSpPr>
          <p:cNvPr id="22" name="Group 21"/>
          <p:cNvGrpSpPr/>
          <p:nvPr/>
        </p:nvGrpSpPr>
        <p:grpSpPr>
          <a:xfrm>
            <a:off x="970831" y="1556792"/>
            <a:ext cx="8482668" cy="481307"/>
            <a:chOff x="518331" y="1314297"/>
            <a:chExt cx="8482668" cy="481307"/>
          </a:xfrm>
        </p:grpSpPr>
        <p:sp>
          <p:nvSpPr>
            <p:cNvPr id="23" name="Round Same Side Corner Rectangle 22"/>
            <p:cNvSpPr/>
            <p:nvPr/>
          </p:nvSpPr>
          <p:spPr>
            <a:xfrm rot="5400000">
              <a:off x="4519011" y="-2686383"/>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 Same Side Corner Rectangle 6"/>
            <p:cNvSpPr/>
            <p:nvPr/>
          </p:nvSpPr>
          <p:spPr>
            <a:xfrm>
              <a:off x="518331" y="1337792"/>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Additional / Separate Science</a:t>
              </a:r>
            </a:p>
          </p:txBody>
        </p:sp>
      </p:grpSp>
      <p:graphicFrame>
        <p:nvGraphicFramePr>
          <p:cNvPr id="3" name="Table 2"/>
          <p:cNvGraphicFramePr>
            <a:graphicFrameLocks noGrp="1"/>
          </p:cNvGraphicFramePr>
          <p:nvPr>
            <p:extLst/>
          </p:nvPr>
        </p:nvGraphicFramePr>
        <p:xfrm>
          <a:off x="523726" y="4365104"/>
          <a:ext cx="6229475" cy="2255519"/>
        </p:xfrm>
        <a:graphic>
          <a:graphicData uri="http://schemas.openxmlformats.org/drawingml/2006/table">
            <a:tbl>
              <a:tblPr firstRow="1" bandRow="1">
                <a:tableStyleId>{5C22544A-7EE6-4342-B048-85BDC9FD1C3A}</a:tableStyleId>
              </a:tblPr>
              <a:tblGrid>
                <a:gridCol w="1245895"/>
                <a:gridCol w="1245895"/>
                <a:gridCol w="1245895"/>
                <a:gridCol w="1245895"/>
                <a:gridCol w="1245895"/>
              </a:tblGrid>
              <a:tr h="370840">
                <a:tc rowSpan="2">
                  <a:txBody>
                    <a:bodyPr/>
                    <a:lstStyle/>
                    <a:p>
                      <a:pPr algn="ctr"/>
                      <a:r>
                        <a:rPr lang="en-GB" sz="1400" dirty="0" smtClean="0"/>
                        <a:t>Independent variable (units)</a:t>
                      </a:r>
                      <a:endParaRPr lang="en-GB" sz="1400" dirty="0"/>
                    </a:p>
                  </a:txBody>
                  <a:tcPr anchor="ctr">
                    <a:lnR w="28575" cap="flat" cmpd="sng" algn="ctr">
                      <a:solidFill>
                        <a:schemeClr val="bg1"/>
                      </a:solidFill>
                      <a:prstDash val="solid"/>
                      <a:round/>
                      <a:headEnd type="none" w="med" len="med"/>
                      <a:tailEnd type="none" w="med" len="med"/>
                    </a:lnR>
                  </a:tcPr>
                </a:tc>
                <a:tc gridSpan="4">
                  <a:txBody>
                    <a:bodyPr/>
                    <a:lstStyle/>
                    <a:p>
                      <a:pPr algn="ctr"/>
                      <a:r>
                        <a:rPr lang="en-GB" sz="1400" dirty="0" smtClean="0"/>
                        <a:t>Dependent variable</a:t>
                      </a:r>
                      <a:r>
                        <a:rPr lang="en-GB" sz="1400" baseline="0" dirty="0" smtClean="0"/>
                        <a:t> (units)</a:t>
                      </a:r>
                      <a:endParaRPr lang="en-GB" sz="1400" dirty="0"/>
                    </a:p>
                  </a:txBody>
                  <a:tcPr anchor="ctr">
                    <a:lnL w="28575"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GB" sz="1400" dirty="0"/>
                    </a:p>
                  </a:txBody>
                  <a:tcPr>
                    <a:lnB w="12700" cap="flat" cmpd="sng" algn="ctr">
                      <a:solidFill>
                        <a:schemeClr val="bg1"/>
                      </a:solidFill>
                      <a:prstDash val="solid"/>
                      <a:round/>
                      <a:headEnd type="none" w="med" len="med"/>
                      <a:tailEnd type="none" w="med" len="med"/>
                    </a:lnB>
                  </a:tcPr>
                </a:tc>
                <a:tc hMerge="1">
                  <a:txBody>
                    <a:bodyPr/>
                    <a:lstStyle/>
                    <a:p>
                      <a:endParaRPr lang="en-GB" sz="1400" dirty="0"/>
                    </a:p>
                  </a:txBody>
                  <a:tcPr>
                    <a:lnB w="12700" cap="flat" cmpd="sng" algn="ctr">
                      <a:solidFill>
                        <a:schemeClr val="bg1"/>
                      </a:solidFill>
                      <a:prstDash val="solid"/>
                      <a:round/>
                      <a:headEnd type="none" w="med" len="med"/>
                      <a:tailEnd type="none" w="med" len="med"/>
                    </a:lnB>
                  </a:tcPr>
                </a:tc>
                <a:tc hMerge="1">
                  <a:txBody>
                    <a:bodyPr/>
                    <a:lstStyle/>
                    <a:p>
                      <a:endParaRPr lang="en-GB" sz="1400" dirty="0"/>
                    </a:p>
                  </a:txBody>
                  <a:tcPr>
                    <a:lnB w="12700" cap="flat" cmpd="sng" algn="ctr">
                      <a:solidFill>
                        <a:schemeClr val="bg1"/>
                      </a:solidFill>
                      <a:prstDash val="solid"/>
                      <a:round/>
                      <a:headEnd type="none" w="med" len="med"/>
                      <a:tailEnd type="none" w="med" len="med"/>
                    </a:lnB>
                  </a:tcPr>
                </a:tc>
              </a:tr>
              <a:tr h="132576">
                <a:tc vMerge="1">
                  <a:txBody>
                    <a:bodyPr/>
                    <a:lstStyle/>
                    <a:p>
                      <a:endParaRPr lang="en-GB" sz="1400" dirty="0"/>
                    </a:p>
                  </a:txBody>
                  <a:tcPr>
                    <a:lnT w="12700" cap="flat" cmpd="sng" algn="ctr">
                      <a:solidFill>
                        <a:schemeClr val="bg1"/>
                      </a:solidFill>
                      <a:prstDash val="solid"/>
                      <a:round/>
                      <a:headEnd type="none" w="med" len="med"/>
                      <a:tailEnd type="none" w="med" len="med"/>
                    </a:lnT>
                  </a:tcPr>
                </a:tc>
                <a:tc>
                  <a:txBody>
                    <a:bodyPr/>
                    <a:lstStyle/>
                    <a:p>
                      <a:pPr algn="ctr"/>
                      <a:r>
                        <a:rPr lang="en-GB" sz="1400" b="1" dirty="0" smtClean="0">
                          <a:solidFill>
                            <a:schemeClr val="bg1"/>
                          </a:solidFill>
                        </a:rPr>
                        <a:t>Test 1</a:t>
                      </a:r>
                      <a:endParaRPr lang="en-GB" sz="1400" b="1" dirty="0">
                        <a:solidFill>
                          <a:schemeClr val="bg1"/>
                        </a:solidFill>
                      </a:endParaRPr>
                    </a:p>
                  </a:txBody>
                  <a:tcPr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b="1" dirty="0" smtClean="0">
                          <a:solidFill>
                            <a:schemeClr val="bg1"/>
                          </a:solidFill>
                        </a:rPr>
                        <a:t>Test 2</a:t>
                      </a:r>
                      <a:endParaRPr lang="en-GB" sz="1400" b="1" dirty="0">
                        <a:solidFill>
                          <a:schemeClr val="bg1"/>
                        </a:solidFill>
                      </a:endParaRP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b="1" dirty="0" smtClean="0">
                          <a:solidFill>
                            <a:schemeClr val="bg1"/>
                          </a:solidFill>
                        </a:rPr>
                        <a:t>Test 3</a:t>
                      </a:r>
                      <a:endParaRPr lang="en-GB" sz="1400" b="1" dirty="0">
                        <a:solidFill>
                          <a:schemeClr val="bg1"/>
                        </a:solidFill>
                      </a:endParaRP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b="1" dirty="0" smtClean="0">
                          <a:solidFill>
                            <a:schemeClr val="bg1"/>
                          </a:solidFill>
                        </a:rPr>
                        <a:t>Mean</a:t>
                      </a:r>
                      <a:endParaRPr lang="en-GB" sz="1400" b="1" dirty="0">
                        <a:solidFill>
                          <a:schemeClr val="bg1"/>
                        </a:solidFill>
                      </a:endParaRP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0">
                <a:tc>
                  <a:txBody>
                    <a:bodyPr/>
                    <a:lstStyle/>
                    <a:p>
                      <a:pPr algn="ctr"/>
                      <a:endParaRPr lang="en-GB" sz="1400"/>
                    </a:p>
                  </a:txBody>
                  <a:tcPr anchor="ctr"/>
                </a:tc>
                <a:tc>
                  <a:txBody>
                    <a:bodyPr/>
                    <a:lstStyle/>
                    <a:p>
                      <a:pPr algn="ctr"/>
                      <a:endParaRPr lang="en-GB" sz="1400" dirty="0"/>
                    </a:p>
                  </a:txBody>
                  <a:tcPr anchor="ctr">
                    <a:lnT w="28575" cap="flat" cmpd="sng" algn="ctr">
                      <a:solidFill>
                        <a:schemeClr val="bg1"/>
                      </a:solidFill>
                      <a:prstDash val="solid"/>
                      <a:round/>
                      <a:headEnd type="none" w="med" len="med"/>
                      <a:tailEnd type="none" w="med" len="med"/>
                    </a:lnT>
                  </a:tcPr>
                </a:tc>
                <a:tc>
                  <a:txBody>
                    <a:bodyPr/>
                    <a:lstStyle/>
                    <a:p>
                      <a:pPr algn="ctr"/>
                      <a:endParaRPr lang="en-GB" sz="1400" dirty="0"/>
                    </a:p>
                  </a:txBody>
                  <a:tcPr anchor="ctr">
                    <a:lnT w="28575" cap="flat" cmpd="sng" algn="ctr">
                      <a:solidFill>
                        <a:schemeClr val="bg1"/>
                      </a:solidFill>
                      <a:prstDash val="solid"/>
                      <a:round/>
                      <a:headEnd type="none" w="med" len="med"/>
                      <a:tailEnd type="none" w="med" len="med"/>
                    </a:lnT>
                  </a:tcPr>
                </a:tc>
                <a:tc>
                  <a:txBody>
                    <a:bodyPr/>
                    <a:lstStyle/>
                    <a:p>
                      <a:pPr algn="ctr"/>
                      <a:endParaRPr lang="en-GB" sz="1400"/>
                    </a:p>
                  </a:txBody>
                  <a:tcPr anchor="ctr">
                    <a:lnT w="28575" cap="flat" cmpd="sng" algn="ctr">
                      <a:solidFill>
                        <a:schemeClr val="bg1"/>
                      </a:solidFill>
                      <a:prstDash val="solid"/>
                      <a:round/>
                      <a:headEnd type="none" w="med" len="med"/>
                      <a:tailEnd type="none" w="med" len="med"/>
                    </a:lnT>
                  </a:tcPr>
                </a:tc>
                <a:tc>
                  <a:txBody>
                    <a:bodyPr/>
                    <a:lstStyle/>
                    <a:p>
                      <a:pPr algn="ctr"/>
                      <a:endParaRPr lang="en-GB" sz="1400" dirty="0"/>
                    </a:p>
                  </a:txBody>
                  <a:tcPr anchor="ctr">
                    <a:lnT w="28575" cap="flat" cmpd="sng" algn="ctr">
                      <a:solidFill>
                        <a:schemeClr val="bg1"/>
                      </a:solidFill>
                      <a:prstDash val="solid"/>
                      <a:round/>
                      <a:headEnd type="none" w="med" len="med"/>
                      <a:tailEnd type="none" w="med" len="med"/>
                    </a:lnT>
                  </a:tcPr>
                </a:tc>
              </a:tr>
              <a:tr h="0">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a:p>
                  </a:txBody>
                  <a:tcPr anchor="ctr"/>
                </a:tc>
              </a:tr>
              <a:tr h="0">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endParaRPr lang="en-GB" sz="1400"/>
                    </a:p>
                  </a:txBody>
                  <a:tcPr anchor="ctr"/>
                </a:tc>
              </a:tr>
              <a:tr h="137512">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dirty="0"/>
                    </a:p>
                  </a:txBody>
                  <a:tcPr anchor="ctr"/>
                </a:tc>
                <a:tc>
                  <a:txBody>
                    <a:bodyPr/>
                    <a:lstStyle/>
                    <a:p>
                      <a:pPr algn="ctr"/>
                      <a:endParaRPr lang="en-GB" sz="1400" dirty="0"/>
                    </a:p>
                  </a:txBody>
                  <a:tcPr anchor="ctr"/>
                </a:tc>
              </a:tr>
              <a:tr h="137512">
                <a:tc>
                  <a:txBody>
                    <a:bodyPr/>
                    <a:lstStyle/>
                    <a:p>
                      <a:pPr algn="ctr"/>
                      <a:endParaRPr lang="en-GB" sz="1400" dirty="0"/>
                    </a:p>
                  </a:txBody>
                  <a:tcPr anchor="ctr"/>
                </a:tc>
                <a:tc>
                  <a:txBody>
                    <a:bodyPr/>
                    <a:lstStyle/>
                    <a:p>
                      <a:pPr algn="ctr"/>
                      <a:endParaRPr lang="en-GB" sz="1400"/>
                    </a:p>
                  </a:txBody>
                  <a:tcPr anchor="ctr"/>
                </a:tc>
                <a:tc>
                  <a:txBody>
                    <a:bodyPr/>
                    <a:lstStyle/>
                    <a:p>
                      <a:pPr algn="ctr"/>
                      <a:endParaRPr lang="en-GB" sz="1400"/>
                    </a:p>
                  </a:txBody>
                  <a:tcPr anchor="ctr"/>
                </a:tc>
                <a:tc>
                  <a:txBody>
                    <a:bodyPr/>
                    <a:lstStyle/>
                    <a:p>
                      <a:pPr algn="ctr"/>
                      <a:endParaRPr lang="en-GB" sz="1400" dirty="0"/>
                    </a:p>
                  </a:txBody>
                  <a:tcPr anchor="ctr"/>
                </a:tc>
                <a:tc>
                  <a:txBody>
                    <a:bodyPr/>
                    <a:lstStyle/>
                    <a:p>
                      <a:pPr algn="ctr"/>
                      <a:endParaRPr lang="en-GB" sz="1400" dirty="0"/>
                    </a:p>
                  </a:txBody>
                  <a:tcPr anchor="ctr"/>
                </a:tc>
              </a:tr>
            </a:tbl>
          </a:graphicData>
        </a:graphic>
      </p:graphicFrame>
      <p:sp>
        <p:nvSpPr>
          <p:cNvPr id="27" name="Content Placeholder 3"/>
          <p:cNvSpPr txBox="1">
            <a:spLocks/>
          </p:cNvSpPr>
          <p:nvPr/>
        </p:nvSpPr>
        <p:spPr>
          <a:xfrm>
            <a:off x="6900931" y="5373216"/>
            <a:ext cx="2556283" cy="95410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GB" sz="1400" dirty="0" smtClean="0"/>
              <a:t>You may need to include additional information (e.g. start temp, end temp and change in temp).</a:t>
            </a:r>
          </a:p>
        </p:txBody>
      </p:sp>
      <p:graphicFrame>
        <p:nvGraphicFramePr>
          <p:cNvPr id="14" name="Table 13"/>
          <p:cNvGraphicFramePr>
            <a:graphicFrameLocks noGrp="1"/>
          </p:cNvGraphicFramePr>
          <p:nvPr>
            <p:extLst/>
          </p:nvPr>
        </p:nvGraphicFramePr>
        <p:xfrm>
          <a:off x="6897216" y="2420888"/>
          <a:ext cx="2556283" cy="2766060"/>
        </p:xfrm>
        <a:graphic>
          <a:graphicData uri="http://schemas.openxmlformats.org/drawingml/2006/table">
            <a:tbl>
              <a:tblPr firstRow="1" bandRow="1">
                <a:tableStyleId>{5C22544A-7EE6-4342-B048-85BDC9FD1C3A}</a:tableStyleId>
              </a:tblPr>
              <a:tblGrid>
                <a:gridCol w="576064"/>
                <a:gridCol w="1980219"/>
              </a:tblGrid>
              <a:tr h="216375">
                <a:tc>
                  <a:txBody>
                    <a:bodyPr/>
                    <a:lstStyle/>
                    <a:p>
                      <a:pPr algn="ctr"/>
                      <a:r>
                        <a:rPr lang="en-GB" sz="1050" baseline="0" dirty="0" smtClean="0"/>
                        <a:t>Marks</a:t>
                      </a:r>
                      <a:endParaRPr lang="en-GB" sz="1050" dirty="0"/>
                    </a:p>
                  </a:txBody>
                  <a:tcPr anchor="ctr"/>
                </a:tc>
                <a:tc>
                  <a:txBody>
                    <a:bodyPr/>
                    <a:lstStyle/>
                    <a:p>
                      <a:pPr algn="ctr"/>
                      <a:r>
                        <a:rPr lang="en-GB" sz="1050" dirty="0" smtClean="0"/>
                        <a:t>Guidance</a:t>
                      </a:r>
                      <a:endParaRPr lang="en-GB" sz="1050" dirty="0"/>
                    </a:p>
                  </a:txBody>
                  <a:tcPr anchor="ctr"/>
                </a:tc>
              </a:tr>
              <a:tr h="0">
                <a:tc>
                  <a:txBody>
                    <a:bodyPr/>
                    <a:lstStyle/>
                    <a:p>
                      <a:pPr algn="ctr"/>
                      <a:r>
                        <a:rPr lang="en-GB" sz="1050" dirty="0" smtClean="0"/>
                        <a:t>0</a:t>
                      </a:r>
                      <a:endParaRPr lang="en-GB" sz="1050" dirty="0"/>
                    </a:p>
                  </a:txBody>
                  <a:tcPr anchor="ctr"/>
                </a:tc>
                <a:tc>
                  <a:txBody>
                    <a:bodyPr/>
                    <a:lstStyle/>
                    <a:p>
                      <a:pPr algn="ctr"/>
                      <a:r>
                        <a:rPr lang="en-GB" sz="1050" b="0" i="0" u="none" strike="noStrike" kern="1200" baseline="0" dirty="0" smtClean="0">
                          <a:solidFill>
                            <a:schemeClr val="dk1"/>
                          </a:solidFill>
                          <a:latin typeface="+mn-lt"/>
                          <a:ea typeface="+mn-ea"/>
                          <a:cs typeface="+mn-cs"/>
                        </a:rPr>
                        <a:t>No table or a table with incomplete headings or units for the measured variables.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baseline="0" dirty="0" smtClean="0">
                          <a:solidFill>
                            <a:schemeClr val="dk1"/>
                          </a:solidFill>
                          <a:latin typeface="+mn-lt"/>
                          <a:ea typeface="+mn-ea"/>
                          <a:cs typeface="+mn-cs"/>
                        </a:rPr>
                        <a:t>Fewer than half of the required elements are present. </a:t>
                      </a:r>
                    </a:p>
                  </a:txBody>
                  <a:tcPr anchor="ctr"/>
                </a:tc>
              </a:tr>
              <a:tr h="0">
                <a:tc>
                  <a:txBody>
                    <a:bodyPr/>
                    <a:lstStyle/>
                    <a:p>
                      <a:pPr algn="ctr"/>
                      <a:r>
                        <a:rPr lang="en-GB" sz="1050" dirty="0" smtClean="0"/>
                        <a:t>1</a:t>
                      </a:r>
                      <a:endParaRPr lang="en-GB" sz="105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baseline="0" dirty="0" smtClean="0">
                          <a:solidFill>
                            <a:schemeClr val="dk1"/>
                          </a:solidFill>
                          <a:latin typeface="+mn-lt"/>
                          <a:ea typeface="+mn-ea"/>
                          <a:cs typeface="+mn-cs"/>
                        </a:rPr>
                        <a:t>A table with incomplete headings or units for the measured variables.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baseline="0" dirty="0" smtClean="0">
                          <a:solidFill>
                            <a:schemeClr val="dk1"/>
                          </a:solidFill>
                          <a:latin typeface="+mn-lt"/>
                          <a:ea typeface="+mn-ea"/>
                          <a:cs typeface="+mn-cs"/>
                        </a:rPr>
                        <a:t>At least half of the required elements should be present.</a:t>
                      </a:r>
                    </a:p>
                  </a:txBody>
                  <a:tcPr anchor="ctr"/>
                </a:tc>
              </a:tr>
              <a:tr h="370840">
                <a:tc>
                  <a:txBody>
                    <a:bodyPr/>
                    <a:lstStyle/>
                    <a:p>
                      <a:pPr algn="ctr"/>
                      <a:r>
                        <a:rPr lang="en-GB" sz="1050" dirty="0" smtClean="0"/>
                        <a:t>2</a:t>
                      </a:r>
                      <a:endParaRPr lang="en-GB" sz="105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baseline="0" dirty="0" smtClean="0">
                          <a:solidFill>
                            <a:schemeClr val="dk1"/>
                          </a:solidFill>
                          <a:latin typeface="+mn-lt"/>
                          <a:ea typeface="+mn-ea"/>
                          <a:cs typeface="+mn-cs"/>
                        </a:rPr>
                        <a:t>Correct headings and units present for all measured variables.</a:t>
                      </a:r>
                    </a:p>
                  </a:txBody>
                  <a:tcPr anchor="ctr"/>
                </a:tc>
              </a:tr>
            </a:tbl>
          </a:graphicData>
        </a:graphic>
      </p:graphicFrame>
    </p:spTree>
    <p:extLst>
      <p:ext uri="{BB962C8B-B14F-4D97-AF65-F5344CB8AC3E}">
        <p14:creationId xmlns:p14="http://schemas.microsoft.com/office/powerpoint/2010/main" val="22444135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52500" y="1556792"/>
            <a:ext cx="518332" cy="740472"/>
            <a:chOff x="0" y="1314297"/>
            <a:chExt cx="518332" cy="740472"/>
          </a:xfrm>
        </p:grpSpPr>
        <p:sp>
          <p:nvSpPr>
            <p:cNvPr id="25" name="Chevron 24"/>
            <p:cNvSpPr/>
            <p:nvPr/>
          </p:nvSpPr>
          <p:spPr>
            <a:xfrm rot="5400000">
              <a:off x="-111070" y="1425367"/>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hevron 4"/>
            <p:cNvSpPr/>
            <p:nvPr/>
          </p:nvSpPr>
          <p:spPr>
            <a:xfrm>
              <a:off x="1" y="1573463"/>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4</a:t>
              </a:r>
              <a:endParaRPr lang="en-GB" sz="1500" b="1" kern="1200" dirty="0"/>
            </a:p>
          </p:txBody>
        </p:sp>
      </p:grpSp>
      <p:grpSp>
        <p:nvGrpSpPr>
          <p:cNvPr id="22" name="Group 21"/>
          <p:cNvGrpSpPr/>
          <p:nvPr/>
        </p:nvGrpSpPr>
        <p:grpSpPr>
          <a:xfrm>
            <a:off x="970831" y="1556792"/>
            <a:ext cx="8482668" cy="481307"/>
            <a:chOff x="518331" y="1314297"/>
            <a:chExt cx="8482668" cy="481307"/>
          </a:xfrm>
        </p:grpSpPr>
        <p:sp>
          <p:nvSpPr>
            <p:cNvPr id="23" name="Round Same Side Corner Rectangle 22"/>
            <p:cNvSpPr/>
            <p:nvPr/>
          </p:nvSpPr>
          <p:spPr>
            <a:xfrm rot="5400000">
              <a:off x="4519011" y="-2686383"/>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 Same Side Corner Rectangle 6"/>
            <p:cNvSpPr/>
            <p:nvPr/>
          </p:nvSpPr>
          <p:spPr>
            <a:xfrm>
              <a:off x="518331" y="1337792"/>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1 exam – Additional / Separate Science</a:t>
              </a:r>
            </a:p>
          </p:txBody>
        </p:sp>
      </p:grpSp>
      <p:pic>
        <p:nvPicPr>
          <p:cNvPr id="6" name="Picture 5"/>
          <p:cNvPicPr>
            <a:picLocks noChangeAspect="1"/>
          </p:cNvPicPr>
          <p:nvPr/>
        </p:nvPicPr>
        <p:blipFill>
          <a:blip r:embed="rId3"/>
          <a:stretch>
            <a:fillRect/>
          </a:stretch>
        </p:blipFill>
        <p:spPr>
          <a:xfrm>
            <a:off x="452501" y="2467275"/>
            <a:ext cx="5004815" cy="1800000"/>
          </a:xfrm>
          <a:prstGeom prst="rect">
            <a:avLst/>
          </a:prstGeom>
        </p:spPr>
      </p:pic>
      <p:pic>
        <p:nvPicPr>
          <p:cNvPr id="7" name="Picture 6"/>
          <p:cNvPicPr>
            <a:picLocks noChangeAspect="1"/>
          </p:cNvPicPr>
          <p:nvPr/>
        </p:nvPicPr>
        <p:blipFill>
          <a:blip r:embed="rId4"/>
          <a:stretch>
            <a:fillRect/>
          </a:stretch>
        </p:blipFill>
        <p:spPr>
          <a:xfrm>
            <a:off x="4474758" y="3177286"/>
            <a:ext cx="4978741" cy="2520000"/>
          </a:xfrm>
          <a:prstGeom prst="rect">
            <a:avLst/>
          </a:prstGeom>
        </p:spPr>
      </p:pic>
      <p:pic>
        <p:nvPicPr>
          <p:cNvPr id="8" name="Picture 7"/>
          <p:cNvPicPr>
            <a:picLocks noChangeAspect="1"/>
          </p:cNvPicPr>
          <p:nvPr/>
        </p:nvPicPr>
        <p:blipFill>
          <a:blip r:embed="rId5"/>
          <a:stretch>
            <a:fillRect/>
          </a:stretch>
        </p:blipFill>
        <p:spPr>
          <a:xfrm>
            <a:off x="1046532" y="3672914"/>
            <a:ext cx="5012472" cy="828000"/>
          </a:xfrm>
          <a:prstGeom prst="rect">
            <a:avLst/>
          </a:prstGeom>
        </p:spPr>
      </p:pic>
      <p:pic>
        <p:nvPicPr>
          <p:cNvPr id="9" name="Picture 8"/>
          <p:cNvPicPr>
            <a:picLocks noChangeAspect="1"/>
          </p:cNvPicPr>
          <p:nvPr/>
        </p:nvPicPr>
        <p:blipFill>
          <a:blip r:embed="rId6"/>
          <a:stretch>
            <a:fillRect/>
          </a:stretch>
        </p:blipFill>
        <p:spPr>
          <a:xfrm>
            <a:off x="6028321" y="2429630"/>
            <a:ext cx="2854173" cy="589969"/>
          </a:xfrm>
          <a:prstGeom prst="rect">
            <a:avLst/>
          </a:prstGeom>
        </p:spPr>
      </p:pic>
      <p:pic>
        <p:nvPicPr>
          <p:cNvPr id="11" name="Picture 10"/>
          <p:cNvPicPr>
            <a:picLocks noChangeAspect="1"/>
          </p:cNvPicPr>
          <p:nvPr/>
        </p:nvPicPr>
        <p:blipFill>
          <a:blip r:embed="rId7"/>
          <a:stretch>
            <a:fillRect/>
          </a:stretch>
        </p:blipFill>
        <p:spPr>
          <a:xfrm>
            <a:off x="406864" y="4601215"/>
            <a:ext cx="5114862" cy="1620000"/>
          </a:xfrm>
          <a:prstGeom prst="rect">
            <a:avLst/>
          </a:prstGeom>
        </p:spPr>
      </p:pic>
      <p:pic>
        <p:nvPicPr>
          <p:cNvPr id="10" name="Picture 9"/>
          <p:cNvPicPr>
            <a:picLocks noChangeAspect="1"/>
          </p:cNvPicPr>
          <p:nvPr/>
        </p:nvPicPr>
        <p:blipFill>
          <a:blip r:embed="rId8"/>
          <a:stretch>
            <a:fillRect/>
          </a:stretch>
        </p:blipFill>
        <p:spPr>
          <a:xfrm>
            <a:off x="4309184" y="4954973"/>
            <a:ext cx="4799128" cy="1800000"/>
          </a:xfrm>
          <a:prstGeom prst="rect">
            <a:avLst/>
          </a:prstGeom>
        </p:spPr>
      </p:pic>
      <p:sp>
        <p:nvSpPr>
          <p:cNvPr id="28" name="Content Placeholder 3"/>
          <p:cNvSpPr txBox="1">
            <a:spLocks/>
          </p:cNvSpPr>
          <p:nvPr/>
        </p:nvSpPr>
        <p:spPr>
          <a:xfrm>
            <a:off x="850665" y="6309320"/>
            <a:ext cx="2806191" cy="30777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GB" sz="1400" dirty="0" smtClean="0"/>
              <a:t>All these tables scored full marks</a:t>
            </a:r>
          </a:p>
        </p:txBody>
      </p:sp>
    </p:spTree>
    <p:extLst>
      <p:ext uri="{BB962C8B-B14F-4D97-AF65-F5344CB8AC3E}">
        <p14:creationId xmlns:p14="http://schemas.microsoft.com/office/powerpoint/2010/main" val="441176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5</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smtClean="0"/>
                <a:t>Practical</a:t>
              </a:r>
              <a:endParaRPr lang="en-GB" sz="2700" dirty="0"/>
            </a:p>
          </p:txBody>
        </p:sp>
      </p:grpSp>
      <p:sp>
        <p:nvSpPr>
          <p:cNvPr id="60" name="Content Placeholder 3"/>
          <p:cNvSpPr>
            <a:spLocks noGrp="1"/>
          </p:cNvSpPr>
          <p:nvPr>
            <p:ph idx="1"/>
          </p:nvPr>
        </p:nvSpPr>
        <p:spPr>
          <a:xfrm>
            <a:off x="495300" y="2420887"/>
            <a:ext cx="8934704" cy="1988237"/>
          </a:xfr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GB" sz="1400" b="1" dirty="0" smtClean="0"/>
              <a:t>Carrying out the practical:</a:t>
            </a:r>
          </a:p>
          <a:p>
            <a:pPr marL="90000" indent="-90000"/>
            <a:r>
              <a:rPr lang="en-GB" sz="1400" dirty="0" smtClean="0"/>
              <a:t>You can use the method and results table you came up with in Section 1 but it is likely that you will be provided with a method to follow and results table to fill in so class results can be collected.</a:t>
            </a:r>
          </a:p>
          <a:p>
            <a:pPr marL="90000" indent="-90000"/>
            <a:r>
              <a:rPr lang="en-GB" sz="1400" dirty="0" smtClean="0"/>
              <a:t>There </a:t>
            </a:r>
            <a:r>
              <a:rPr lang="en-GB" sz="1400" dirty="0"/>
              <a:t>is no specified time limit for </a:t>
            </a:r>
            <a:r>
              <a:rPr lang="en-GB" sz="1400" dirty="0" smtClean="0"/>
              <a:t>the practical </a:t>
            </a:r>
            <a:r>
              <a:rPr lang="en-GB" sz="1400" dirty="0"/>
              <a:t>work, although it is </a:t>
            </a:r>
            <a:r>
              <a:rPr lang="en-GB" sz="1400" dirty="0" smtClean="0"/>
              <a:t>anticipated that </a:t>
            </a:r>
            <a:r>
              <a:rPr lang="en-GB" sz="1400" dirty="0"/>
              <a:t>most experiments should </a:t>
            </a:r>
            <a:r>
              <a:rPr lang="en-GB" sz="1400" dirty="0" smtClean="0"/>
              <a:t>be capable </a:t>
            </a:r>
            <a:r>
              <a:rPr lang="en-GB" sz="1400" dirty="0"/>
              <a:t>of being completed within a </a:t>
            </a:r>
            <a:r>
              <a:rPr lang="en-GB" sz="1400" dirty="0" smtClean="0"/>
              <a:t>one hour </a:t>
            </a:r>
            <a:r>
              <a:rPr lang="en-GB" sz="1400" dirty="0"/>
              <a:t>lesson. </a:t>
            </a:r>
            <a:endParaRPr lang="en-GB" sz="1400" dirty="0" smtClean="0"/>
          </a:p>
          <a:p>
            <a:pPr marL="90000" indent="-90000"/>
            <a:r>
              <a:rPr lang="en-GB" sz="1400" dirty="0" smtClean="0"/>
              <a:t>If </a:t>
            </a:r>
            <a:r>
              <a:rPr lang="en-GB" sz="1400" dirty="0"/>
              <a:t>necessary however, </a:t>
            </a:r>
            <a:r>
              <a:rPr lang="en-GB" sz="1400" dirty="0" smtClean="0"/>
              <a:t>the experiment </a:t>
            </a:r>
            <a:r>
              <a:rPr lang="en-GB" sz="1400" dirty="0"/>
              <a:t>may be continued over </a:t>
            </a:r>
            <a:r>
              <a:rPr lang="en-GB" sz="1400" dirty="0" smtClean="0"/>
              <a:t>a number </a:t>
            </a:r>
            <a:r>
              <a:rPr lang="en-GB" sz="1400" dirty="0"/>
              <a:t>of lessons. Any paperwork, </a:t>
            </a:r>
            <a:r>
              <a:rPr lang="en-GB" sz="1400" dirty="0" smtClean="0"/>
              <a:t>e.g. result </a:t>
            </a:r>
            <a:r>
              <a:rPr lang="en-GB" sz="1400" dirty="0"/>
              <a:t>tables, </a:t>
            </a:r>
            <a:r>
              <a:rPr lang="en-GB" sz="1400" dirty="0" smtClean="0"/>
              <a:t>will </a:t>
            </a:r>
            <a:r>
              <a:rPr lang="en-GB" sz="1400" dirty="0"/>
              <a:t>be collected </a:t>
            </a:r>
            <a:r>
              <a:rPr lang="en-GB" sz="1400" dirty="0" smtClean="0"/>
              <a:t>in at </a:t>
            </a:r>
            <a:r>
              <a:rPr lang="en-GB" sz="1400" dirty="0"/>
              <a:t>the end of the first lesson, and </a:t>
            </a:r>
            <a:r>
              <a:rPr lang="en-GB" sz="1400" dirty="0" smtClean="0"/>
              <a:t>returned to </a:t>
            </a:r>
            <a:r>
              <a:rPr lang="en-GB" sz="1400" dirty="0"/>
              <a:t>the </a:t>
            </a:r>
            <a:r>
              <a:rPr lang="en-GB" sz="1400" dirty="0" smtClean="0"/>
              <a:t>you </a:t>
            </a:r>
            <a:r>
              <a:rPr lang="en-GB" sz="1400" dirty="0"/>
              <a:t>at the start of the </a:t>
            </a:r>
            <a:r>
              <a:rPr lang="en-GB" sz="1400" dirty="0" smtClean="0"/>
              <a:t>next lesson.</a:t>
            </a:r>
          </a:p>
          <a:p>
            <a:pPr marL="90000" indent="-90000"/>
            <a:r>
              <a:rPr lang="en-GB" sz="1400" dirty="0" smtClean="0"/>
              <a:t>All results will be pooled together in the second lesson so everyone has a class set of results.</a:t>
            </a:r>
          </a:p>
        </p:txBody>
      </p:sp>
      <p:sp>
        <p:nvSpPr>
          <p:cNvPr id="3" name="TextBox 2"/>
          <p:cNvSpPr txBox="1"/>
          <p:nvPr/>
        </p:nvSpPr>
        <p:spPr>
          <a:xfrm>
            <a:off x="495300" y="4581128"/>
            <a:ext cx="3521596"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err="1" smtClean="0"/>
              <a:t>Categoric</a:t>
            </a:r>
            <a:r>
              <a:rPr lang="en-GB" sz="1400" b="1" dirty="0" smtClean="0"/>
              <a:t> data:</a:t>
            </a:r>
          </a:p>
          <a:p>
            <a:pPr marL="90000" indent="-90000">
              <a:buFont typeface="Arial" panose="020B0604020202020204" pitchFamily="34" charset="0"/>
              <a:buChar char="•"/>
            </a:pPr>
            <a:r>
              <a:rPr lang="en-GB" sz="1400" dirty="0" err="1" smtClean="0"/>
              <a:t>Categoric</a:t>
            </a:r>
            <a:r>
              <a:rPr lang="en-GB" sz="1400" dirty="0" smtClean="0"/>
              <a:t>  values  have  values  that  are  labels.  E.g.  names  of  plants  or  types  of  material.</a:t>
            </a:r>
          </a:p>
          <a:p>
            <a:pPr marL="90000" indent="-90000">
              <a:buFont typeface="Arial" panose="020B0604020202020204" pitchFamily="34" charset="0"/>
              <a:buChar char="•"/>
            </a:pPr>
            <a:r>
              <a:rPr lang="en-GB" sz="1400" dirty="0" smtClean="0"/>
              <a:t>You  would  normally  use  a  bar  chart  to  represent  this  data.</a:t>
            </a:r>
            <a:endParaRPr lang="en-GB" sz="1400" dirty="0"/>
          </a:p>
        </p:txBody>
      </p:sp>
      <p:sp>
        <p:nvSpPr>
          <p:cNvPr id="13" name="TextBox 12"/>
          <p:cNvSpPr txBox="1"/>
          <p:nvPr/>
        </p:nvSpPr>
        <p:spPr>
          <a:xfrm>
            <a:off x="4160912" y="4581128"/>
            <a:ext cx="5274703"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smtClean="0"/>
              <a:t>Continuous data:</a:t>
            </a:r>
          </a:p>
          <a:p>
            <a:pPr marL="90000" indent="-90000">
              <a:buFont typeface="Arial" panose="020B0604020202020204" pitchFamily="34" charset="0"/>
              <a:buChar char="•"/>
            </a:pPr>
            <a:r>
              <a:rPr lang="en-GB" sz="1400" dirty="0" smtClean="0"/>
              <a:t>Continuous values can have values (called a quantity) that can be given a magnitude either by counting (as in the case of number of shrimp) or by the measurement (e.g. light intensity, flow rate etc.)</a:t>
            </a:r>
          </a:p>
          <a:p>
            <a:pPr marL="90000" indent="-90000">
              <a:buFont typeface="Arial" panose="020B0604020202020204" pitchFamily="34" charset="0"/>
              <a:buChar char="•"/>
            </a:pPr>
            <a:r>
              <a:rPr lang="en-GB" sz="1400" dirty="0" smtClean="0"/>
              <a:t>You would normally use a line graph to represent this data.</a:t>
            </a:r>
            <a:endParaRPr lang="en-GB" sz="1400" dirty="0"/>
          </a:p>
        </p:txBody>
      </p:sp>
    </p:spTree>
    <p:extLst>
      <p:ext uri="{BB962C8B-B14F-4D97-AF65-F5344CB8AC3E}">
        <p14:creationId xmlns:p14="http://schemas.microsoft.com/office/powerpoint/2010/main" val="735108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420888"/>
            <a:ext cx="4385692" cy="781752"/>
          </a:xfr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GB" sz="1400" b="1" dirty="0" smtClean="0">
                <a:latin typeface="Arial-BoldMT"/>
              </a:rPr>
              <a:t>Producing a graph or bar chart:</a:t>
            </a:r>
            <a:endParaRPr lang="en-GB" sz="1400" b="1" dirty="0">
              <a:latin typeface="Arial-BoldMT"/>
            </a:endParaRPr>
          </a:p>
          <a:p>
            <a:pPr marL="90000" indent="-90000"/>
            <a:r>
              <a:rPr lang="en-GB" sz="1400" dirty="0" smtClean="0"/>
              <a:t>You will </a:t>
            </a:r>
            <a:r>
              <a:rPr lang="en-GB" sz="1400" dirty="0"/>
              <a:t>be required to draw </a:t>
            </a:r>
            <a:r>
              <a:rPr lang="en-GB" sz="1400" dirty="0" smtClean="0"/>
              <a:t>a graph </a:t>
            </a:r>
            <a:r>
              <a:rPr lang="en-GB" sz="1400" dirty="0"/>
              <a:t>or bar chart of </a:t>
            </a:r>
            <a:r>
              <a:rPr lang="en-GB" sz="1400" dirty="0" smtClean="0"/>
              <a:t>your </a:t>
            </a:r>
            <a:r>
              <a:rPr lang="en-GB" sz="1400" dirty="0"/>
              <a:t>results</a:t>
            </a: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52500" y="1556792"/>
            <a:ext cx="518332" cy="740472"/>
            <a:chOff x="0" y="1314297"/>
            <a:chExt cx="518332" cy="740472"/>
          </a:xfrm>
        </p:grpSpPr>
        <p:sp>
          <p:nvSpPr>
            <p:cNvPr id="25" name="Chevron 24"/>
            <p:cNvSpPr/>
            <p:nvPr/>
          </p:nvSpPr>
          <p:spPr>
            <a:xfrm rot="5400000">
              <a:off x="-111070" y="1425367"/>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hevron 4"/>
            <p:cNvSpPr/>
            <p:nvPr/>
          </p:nvSpPr>
          <p:spPr>
            <a:xfrm>
              <a:off x="1" y="1573463"/>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6</a:t>
              </a:r>
              <a:endParaRPr lang="en-GB" sz="1500" b="1" kern="1200" dirty="0"/>
            </a:p>
          </p:txBody>
        </p:sp>
      </p:grpSp>
      <p:grpSp>
        <p:nvGrpSpPr>
          <p:cNvPr id="22" name="Group 21"/>
          <p:cNvGrpSpPr/>
          <p:nvPr/>
        </p:nvGrpSpPr>
        <p:grpSpPr>
          <a:xfrm>
            <a:off x="970831" y="1556792"/>
            <a:ext cx="8482668" cy="481307"/>
            <a:chOff x="518331" y="1314297"/>
            <a:chExt cx="8482668" cy="481307"/>
          </a:xfrm>
        </p:grpSpPr>
        <p:sp>
          <p:nvSpPr>
            <p:cNvPr id="23" name="Round Same Side Corner Rectangle 22"/>
            <p:cNvSpPr/>
            <p:nvPr/>
          </p:nvSpPr>
          <p:spPr>
            <a:xfrm rot="5400000">
              <a:off x="4519011" y="-2686383"/>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 Same Side Corner Rectangle 6"/>
            <p:cNvSpPr/>
            <p:nvPr/>
          </p:nvSpPr>
          <p:spPr>
            <a:xfrm>
              <a:off x="518331" y="1337792"/>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Complete practical and draw a graph of your results</a:t>
              </a:r>
            </a:p>
          </p:txBody>
        </p:sp>
      </p:grpSp>
      <p:graphicFrame>
        <p:nvGraphicFramePr>
          <p:cNvPr id="14" name="Table 13"/>
          <p:cNvGraphicFramePr>
            <a:graphicFrameLocks noGrp="1"/>
          </p:cNvGraphicFramePr>
          <p:nvPr>
            <p:extLst>
              <p:ext uri="{D42A27DB-BD31-4B8C-83A1-F6EECF244321}">
                <p14:modId xmlns:p14="http://schemas.microsoft.com/office/powerpoint/2010/main" val="4041151633"/>
              </p:ext>
            </p:extLst>
          </p:nvPr>
        </p:nvGraphicFramePr>
        <p:xfrm>
          <a:off x="4977910" y="2420888"/>
          <a:ext cx="4475596" cy="4137660"/>
        </p:xfrm>
        <a:graphic>
          <a:graphicData uri="http://schemas.openxmlformats.org/drawingml/2006/table">
            <a:tbl>
              <a:tblPr firstRow="1" bandRow="1">
                <a:tableStyleId>{5C22544A-7EE6-4342-B048-85BDC9FD1C3A}</a:tableStyleId>
              </a:tblPr>
              <a:tblGrid>
                <a:gridCol w="623162"/>
                <a:gridCol w="1296144"/>
                <a:gridCol w="2556290"/>
              </a:tblGrid>
              <a:tr h="216375">
                <a:tc>
                  <a:txBody>
                    <a:bodyPr/>
                    <a:lstStyle/>
                    <a:p>
                      <a:pPr algn="ctr"/>
                      <a:r>
                        <a:rPr lang="en-GB" sz="1050" baseline="0" dirty="0" smtClean="0"/>
                        <a:t>Marks</a:t>
                      </a:r>
                      <a:endParaRPr lang="en-GB" sz="1050" dirty="0"/>
                    </a:p>
                  </a:txBody>
                  <a:tcPr anchor="ctr"/>
                </a:tc>
                <a:tc>
                  <a:txBody>
                    <a:bodyPr/>
                    <a:lstStyle/>
                    <a:p>
                      <a:pPr algn="ctr"/>
                      <a:r>
                        <a:rPr lang="en-GB" sz="1050" dirty="0" smtClean="0"/>
                        <a:t>Answer</a:t>
                      </a:r>
                      <a:endParaRPr lang="en-GB" sz="1050" dirty="0"/>
                    </a:p>
                  </a:txBody>
                  <a:tcPr anchor="ctr"/>
                </a:tc>
                <a:tc>
                  <a:txBody>
                    <a:bodyPr/>
                    <a:lstStyle/>
                    <a:p>
                      <a:pPr algn="ctr"/>
                      <a:r>
                        <a:rPr lang="en-GB" sz="1050" dirty="0" smtClean="0"/>
                        <a:t>Additional guidance</a:t>
                      </a:r>
                      <a:endParaRPr lang="en-GB" sz="1050" dirty="0"/>
                    </a:p>
                  </a:txBody>
                  <a:tcPr anchor="ctr"/>
                </a:tc>
              </a:tr>
              <a:tr h="0">
                <a:tc>
                  <a:txBody>
                    <a:bodyPr/>
                    <a:lstStyle/>
                    <a:p>
                      <a:pPr algn="ctr"/>
                      <a:r>
                        <a:rPr lang="en-GB" sz="1050" dirty="0" smtClean="0"/>
                        <a:t>1</a:t>
                      </a:r>
                      <a:endParaRPr lang="en-GB" sz="1050" dirty="0"/>
                    </a:p>
                  </a:txBody>
                  <a:tcPr anchor="ctr"/>
                </a:tc>
                <a:tc>
                  <a:txBody>
                    <a:bodyPr/>
                    <a:lstStyle/>
                    <a:p>
                      <a:pPr algn="ctr"/>
                      <a:r>
                        <a:rPr lang="en-GB" sz="1050" b="0" i="0" u="none" strike="noStrike" kern="1200" baseline="0" dirty="0" smtClean="0">
                          <a:solidFill>
                            <a:schemeClr val="dk1"/>
                          </a:solidFill>
                          <a:latin typeface="+mn-lt"/>
                          <a:ea typeface="+mn-ea"/>
                          <a:cs typeface="+mn-cs"/>
                        </a:rPr>
                        <a:t>X axis: suitable scales chosen and labelled with quantity and units.</a:t>
                      </a:r>
                      <a:endParaRPr lang="en-GB" sz="600" b="0" i="0" u="none" strike="noStrike" kern="1200" baseline="0" dirty="0" smtClean="0">
                        <a:solidFill>
                          <a:schemeClr val="dk1"/>
                        </a:solidFill>
                        <a:latin typeface="+mn-lt"/>
                        <a:ea typeface="+mn-ea"/>
                        <a:cs typeface="+mn-cs"/>
                      </a:endParaRPr>
                    </a:p>
                  </a:txBody>
                  <a:tcPr anchor="ctr"/>
                </a:tc>
                <a:tc>
                  <a:txBody>
                    <a:bodyPr/>
                    <a:lstStyle/>
                    <a:p>
                      <a:pPr algn="ctr"/>
                      <a:r>
                        <a:rPr lang="en-GB" sz="1050" b="0" i="0" u="none" strike="noStrike" kern="1200" baseline="0" dirty="0" smtClean="0">
                          <a:solidFill>
                            <a:schemeClr val="dk1"/>
                          </a:solidFill>
                          <a:latin typeface="+mn-lt"/>
                          <a:ea typeface="+mn-ea"/>
                          <a:cs typeface="+mn-cs"/>
                        </a:rPr>
                        <a:t>Scale should be such that the plots occupy at least one third of each axis.</a:t>
                      </a:r>
                    </a:p>
                    <a:p>
                      <a:pPr algn="ctr"/>
                      <a:r>
                        <a:rPr lang="en-GB" sz="1050" b="0" i="0" u="none" strike="noStrike" kern="1200" baseline="0" dirty="0" smtClean="0">
                          <a:solidFill>
                            <a:schemeClr val="dk1"/>
                          </a:solidFill>
                          <a:latin typeface="+mn-lt"/>
                          <a:ea typeface="+mn-ea"/>
                          <a:cs typeface="+mn-cs"/>
                        </a:rPr>
                        <a:t>Accept axes reversed.</a:t>
                      </a:r>
                      <a:endParaRPr lang="en-GB" sz="600" b="0" i="0" u="none" strike="noStrike" kern="1200" baseline="0" dirty="0" smtClean="0">
                        <a:solidFill>
                          <a:schemeClr val="dk1"/>
                        </a:solidFill>
                        <a:latin typeface="+mn-lt"/>
                        <a:ea typeface="+mn-ea"/>
                        <a:cs typeface="+mn-cs"/>
                      </a:endParaRPr>
                    </a:p>
                  </a:txBody>
                  <a:tcPr anchor="ctr"/>
                </a:tc>
              </a:tr>
              <a:tr h="0">
                <a:tc>
                  <a:txBody>
                    <a:bodyPr/>
                    <a:lstStyle/>
                    <a:p>
                      <a:pPr algn="ctr"/>
                      <a:r>
                        <a:rPr lang="en-GB" sz="1050" dirty="0" smtClean="0"/>
                        <a:t>1</a:t>
                      </a:r>
                      <a:endParaRPr lang="en-GB" sz="1050" dirty="0"/>
                    </a:p>
                  </a:txBody>
                  <a:tcPr anchor="ctr"/>
                </a:tc>
                <a:tc>
                  <a:txBody>
                    <a:bodyPr/>
                    <a:lstStyle/>
                    <a:p>
                      <a:pPr algn="ctr"/>
                      <a:r>
                        <a:rPr lang="en-GB" sz="1050" b="0" i="0" u="none" strike="noStrike" kern="1200" baseline="0" dirty="0" smtClean="0">
                          <a:solidFill>
                            <a:schemeClr val="dk1"/>
                          </a:solidFill>
                          <a:latin typeface="+mn-lt"/>
                          <a:ea typeface="+mn-ea"/>
                          <a:cs typeface="+mn-cs"/>
                        </a:rPr>
                        <a:t>Y axis: suitable scales chosen and labelled with quantity and units.</a:t>
                      </a:r>
                      <a:endParaRPr lang="en-GB" sz="600" b="0" i="0" u="none" strike="noStrike" kern="1200" baseline="0" dirty="0" smtClean="0">
                        <a:solidFill>
                          <a:schemeClr val="dk1"/>
                        </a:solidFill>
                        <a:latin typeface="+mn-lt"/>
                        <a:ea typeface="+mn-ea"/>
                        <a:cs typeface="+mn-cs"/>
                      </a:endParaRPr>
                    </a:p>
                  </a:txBody>
                  <a:tcPr anchor="ctr"/>
                </a:tc>
                <a:tc>
                  <a:txBody>
                    <a:bodyPr/>
                    <a:lstStyle/>
                    <a:p>
                      <a:pPr algn="ctr"/>
                      <a:r>
                        <a:rPr lang="en-GB" sz="1050" b="0" i="0" u="none" strike="noStrike" kern="1200" baseline="0" dirty="0" smtClean="0">
                          <a:solidFill>
                            <a:schemeClr val="dk1"/>
                          </a:solidFill>
                          <a:latin typeface="+mn-lt"/>
                          <a:ea typeface="+mn-ea"/>
                          <a:cs typeface="+mn-cs"/>
                        </a:rPr>
                        <a:t>It may not always be necessary to show the origin.</a:t>
                      </a:r>
                      <a:endParaRPr lang="en-GB" sz="600" b="0" i="0" u="none" strike="noStrike" kern="1200" baseline="0" dirty="0" smtClean="0">
                        <a:solidFill>
                          <a:schemeClr val="dk1"/>
                        </a:solidFill>
                        <a:latin typeface="+mn-lt"/>
                        <a:ea typeface="+mn-ea"/>
                        <a:cs typeface="+mn-cs"/>
                      </a:endParaRPr>
                    </a:p>
                  </a:txBody>
                  <a:tcPr anchor="ctr"/>
                </a:tc>
              </a:tr>
              <a:tr h="370840">
                <a:tc>
                  <a:txBody>
                    <a:bodyPr/>
                    <a:lstStyle/>
                    <a:p>
                      <a:pPr algn="ctr"/>
                      <a:r>
                        <a:rPr lang="en-GB" sz="1050" dirty="0" smtClean="0"/>
                        <a:t>1</a:t>
                      </a:r>
                      <a:endParaRPr lang="en-GB" sz="1050" dirty="0"/>
                    </a:p>
                  </a:txBody>
                  <a:tcPr anchor="ctr"/>
                </a:tc>
                <a:tc>
                  <a:txBody>
                    <a:bodyPr/>
                    <a:lstStyle/>
                    <a:p>
                      <a:pPr algn="ctr"/>
                      <a:r>
                        <a:rPr lang="en-GB" sz="1050" b="0" i="0" u="none" strike="noStrike" kern="1200" baseline="0" dirty="0" smtClean="0">
                          <a:solidFill>
                            <a:schemeClr val="dk1"/>
                          </a:solidFill>
                          <a:latin typeface="+mn-lt"/>
                          <a:ea typeface="+mn-ea"/>
                          <a:cs typeface="+mn-cs"/>
                        </a:rPr>
                        <a:t>Points or bars plotted correctly to within ± 1 mm.</a:t>
                      </a:r>
                      <a:endParaRPr lang="en-GB" sz="600" b="0" i="0" u="none" strike="noStrike" kern="1200" baseline="0" dirty="0" smtClean="0">
                        <a:solidFill>
                          <a:schemeClr val="dk1"/>
                        </a:solidFill>
                        <a:latin typeface="+mn-lt"/>
                        <a:ea typeface="+mn-ea"/>
                        <a:cs typeface="+mn-cs"/>
                      </a:endParaRPr>
                    </a:p>
                  </a:txBody>
                  <a:tcPr anchor="ctr"/>
                </a:tc>
                <a:tc>
                  <a:txBody>
                    <a:bodyPr/>
                    <a:lstStyle/>
                    <a:p>
                      <a:pPr algn="ctr"/>
                      <a:r>
                        <a:rPr lang="en-GB" sz="1050" b="0" i="0" u="none" strike="noStrike" kern="1200" baseline="0" dirty="0" smtClean="0">
                          <a:solidFill>
                            <a:schemeClr val="dk1"/>
                          </a:solidFill>
                          <a:latin typeface="+mn-lt"/>
                          <a:ea typeface="+mn-ea"/>
                          <a:cs typeface="+mn-cs"/>
                        </a:rPr>
                        <a:t>Allow one plotting error out of each 5 points/bars plotted.</a:t>
                      </a:r>
                      <a:endParaRPr lang="en-GB" sz="600" b="0" i="0" u="none" strike="noStrike" kern="1200" baseline="0" dirty="0" smtClean="0">
                        <a:solidFill>
                          <a:schemeClr val="dk1"/>
                        </a:solidFill>
                        <a:latin typeface="+mn-lt"/>
                        <a:ea typeface="+mn-ea"/>
                        <a:cs typeface="+mn-cs"/>
                      </a:endParaRPr>
                    </a:p>
                  </a:txBody>
                  <a:tcPr anchor="ctr"/>
                </a:tc>
              </a:tr>
              <a:tr h="370840">
                <a:tc>
                  <a:txBody>
                    <a:bodyPr/>
                    <a:lstStyle/>
                    <a:p>
                      <a:pPr algn="ctr"/>
                      <a:r>
                        <a:rPr lang="en-GB" sz="1050" dirty="0" smtClean="0"/>
                        <a:t>1</a:t>
                      </a:r>
                      <a:endParaRPr lang="en-GB" sz="1050" dirty="0"/>
                    </a:p>
                  </a:txBody>
                  <a:tcPr anchor="ctr"/>
                </a:tc>
                <a:tc>
                  <a:txBody>
                    <a:bodyPr/>
                    <a:lstStyle/>
                    <a:p>
                      <a:pPr algn="ctr"/>
                      <a:r>
                        <a:rPr lang="en-GB" sz="1050" b="0" i="0" u="none" strike="noStrike" kern="1200" baseline="0" dirty="0" smtClean="0">
                          <a:solidFill>
                            <a:schemeClr val="dk1"/>
                          </a:solidFill>
                          <a:latin typeface="+mn-lt"/>
                          <a:ea typeface="+mn-ea"/>
                          <a:cs typeface="+mn-cs"/>
                        </a:rPr>
                        <a:t>Suitable line drawn on graph or bars correctly labelled on bar chart.</a:t>
                      </a:r>
                      <a:endParaRPr lang="en-GB" sz="600" b="0" i="0" u="none" strike="noStrike" kern="1200" baseline="0" dirty="0" smtClean="0">
                        <a:solidFill>
                          <a:schemeClr val="dk1"/>
                        </a:solidFill>
                        <a:latin typeface="+mn-lt"/>
                        <a:ea typeface="+mn-ea"/>
                        <a:cs typeface="+mn-cs"/>
                      </a:endParaRPr>
                    </a:p>
                  </a:txBody>
                  <a:tcPr anchor="ctr"/>
                </a:tc>
                <a:tc>
                  <a:txBody>
                    <a:bodyPr/>
                    <a:lstStyle/>
                    <a:p>
                      <a:r>
                        <a:rPr lang="en-GB" sz="1050" b="0" i="0" u="none" strike="noStrike" kern="1200" baseline="0" dirty="0" smtClean="0">
                          <a:solidFill>
                            <a:schemeClr val="dk1"/>
                          </a:solidFill>
                          <a:latin typeface="+mn-lt"/>
                          <a:ea typeface="+mn-ea"/>
                          <a:cs typeface="+mn-cs"/>
                        </a:rPr>
                        <a:t>Allow error carried forward from incorrect points.</a:t>
                      </a:r>
                    </a:p>
                    <a:p>
                      <a:r>
                        <a:rPr lang="en-GB" sz="1050" b="0" i="0" u="none" strike="noStrike" kern="1200" baseline="0" dirty="0" smtClean="0">
                          <a:solidFill>
                            <a:schemeClr val="dk1"/>
                          </a:solidFill>
                          <a:latin typeface="+mn-lt"/>
                          <a:ea typeface="+mn-ea"/>
                          <a:cs typeface="+mn-cs"/>
                        </a:rPr>
                        <a:t>If wrong type of graph / chart, maximum 3 marks.</a:t>
                      </a:r>
                    </a:p>
                    <a:p>
                      <a:r>
                        <a:rPr lang="en-GB" sz="1050" b="0" i="0" u="none" strike="noStrike" kern="1200" baseline="0" dirty="0" smtClean="0">
                          <a:solidFill>
                            <a:schemeClr val="dk1"/>
                          </a:solidFill>
                          <a:latin typeface="+mn-lt"/>
                          <a:ea typeface="+mn-ea"/>
                          <a:cs typeface="+mn-cs"/>
                        </a:rPr>
                        <a:t>If the independent variable is:</a:t>
                      </a:r>
                    </a:p>
                    <a:p>
                      <a:pPr marL="90000" indent="-90000">
                        <a:buFont typeface="Arial" panose="020B0604020202020204" pitchFamily="34" charset="0"/>
                        <a:buChar char="•"/>
                      </a:pPr>
                      <a:r>
                        <a:rPr lang="en-GB" sz="1050" b="0" i="0" u="none" strike="noStrike" kern="1200" baseline="0" dirty="0" err="1" smtClean="0">
                          <a:solidFill>
                            <a:schemeClr val="dk1"/>
                          </a:solidFill>
                          <a:latin typeface="+mn-lt"/>
                          <a:ea typeface="+mn-ea"/>
                          <a:cs typeface="+mn-cs"/>
                        </a:rPr>
                        <a:t>categoric</a:t>
                      </a:r>
                      <a:r>
                        <a:rPr lang="en-GB" sz="1050" b="0" i="0" u="none" strike="noStrike" kern="1200" baseline="0" dirty="0" smtClean="0">
                          <a:solidFill>
                            <a:schemeClr val="dk1"/>
                          </a:solidFill>
                          <a:latin typeface="+mn-lt"/>
                          <a:ea typeface="+mn-ea"/>
                          <a:cs typeface="+mn-cs"/>
                        </a:rPr>
                        <a:t>, a bar chart should be drawn</a:t>
                      </a:r>
                    </a:p>
                    <a:p>
                      <a:pPr marL="90000" indent="-90000">
                        <a:buFont typeface="Arial" panose="020B0604020202020204" pitchFamily="34" charset="0"/>
                        <a:buChar char="•"/>
                      </a:pPr>
                      <a:r>
                        <a:rPr lang="en-GB" sz="1050" b="0" i="0" u="none" strike="noStrike" kern="1200" baseline="0" dirty="0" smtClean="0">
                          <a:solidFill>
                            <a:schemeClr val="dk1"/>
                          </a:solidFill>
                          <a:latin typeface="+mn-lt"/>
                          <a:ea typeface="+mn-ea"/>
                          <a:cs typeface="+mn-cs"/>
                        </a:rPr>
                        <a:t>continuous, a best fit line should be drawn</a:t>
                      </a:r>
                    </a:p>
                    <a:p>
                      <a:r>
                        <a:rPr lang="en-GB" sz="1050" b="1" i="0" u="none" strike="noStrike" kern="1200" baseline="0" dirty="0" smtClean="0">
                          <a:solidFill>
                            <a:schemeClr val="dk1"/>
                          </a:solidFill>
                          <a:latin typeface="+mn-lt"/>
                          <a:ea typeface="+mn-ea"/>
                          <a:cs typeface="+mn-cs"/>
                        </a:rPr>
                        <a:t>N.B. </a:t>
                      </a:r>
                      <a:r>
                        <a:rPr lang="en-GB" sz="1050" b="0" i="0" u="none" strike="noStrike" kern="1200" baseline="0" dirty="0" smtClean="0">
                          <a:solidFill>
                            <a:schemeClr val="dk1"/>
                          </a:solidFill>
                          <a:latin typeface="+mn-lt"/>
                          <a:ea typeface="+mn-ea"/>
                          <a:cs typeface="+mn-cs"/>
                        </a:rPr>
                        <a:t>If no line is possible because there is no correlation, candidates should state this on the graph to gain the mark</a:t>
                      </a:r>
                      <a:endParaRPr lang="en-GB" sz="600" b="0" i="0" u="none" strike="noStrike" kern="1200" baseline="0" dirty="0" smtClean="0">
                        <a:solidFill>
                          <a:schemeClr val="dk1"/>
                        </a:solidFill>
                        <a:latin typeface="+mn-lt"/>
                        <a:ea typeface="+mn-ea"/>
                        <a:cs typeface="+mn-cs"/>
                      </a:endParaRPr>
                    </a:p>
                  </a:txBody>
                  <a:tcPr anchor="ctr"/>
                </a:tc>
              </a:tr>
            </a:tbl>
          </a:graphicData>
        </a:graphic>
      </p:graphicFrame>
      <p:cxnSp>
        <p:nvCxnSpPr>
          <p:cNvPr id="9" name="Straight Arrow Connector 8"/>
          <p:cNvCxnSpPr/>
          <p:nvPr/>
        </p:nvCxnSpPr>
        <p:spPr>
          <a:xfrm flipV="1">
            <a:off x="848544" y="3269189"/>
            <a:ext cx="0" cy="29523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848544" y="6221517"/>
            <a:ext cx="40324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rot="16200000">
            <a:off x="-849160" y="4097919"/>
            <a:ext cx="2952328" cy="276999"/>
          </a:xfrm>
          <a:prstGeom prst="rect">
            <a:avLst/>
          </a:prstGeom>
          <a:noFill/>
        </p:spPr>
        <p:txBody>
          <a:bodyPr wrap="square" rtlCol="0">
            <a:spAutoFit/>
          </a:bodyPr>
          <a:lstStyle/>
          <a:p>
            <a:r>
              <a:rPr lang="en-GB" sz="1200" dirty="0" smtClean="0"/>
              <a:t>Dependent variable (units)</a:t>
            </a:r>
            <a:endParaRPr lang="en-GB" sz="1200" dirty="0"/>
          </a:p>
        </p:txBody>
      </p:sp>
      <p:sp>
        <p:nvSpPr>
          <p:cNvPr id="28" name="TextBox 27"/>
          <p:cNvSpPr txBox="1"/>
          <p:nvPr/>
        </p:nvSpPr>
        <p:spPr>
          <a:xfrm>
            <a:off x="1760488" y="6315958"/>
            <a:ext cx="2952328" cy="276999"/>
          </a:xfrm>
          <a:prstGeom prst="rect">
            <a:avLst/>
          </a:prstGeom>
          <a:noFill/>
        </p:spPr>
        <p:txBody>
          <a:bodyPr wrap="square" rtlCol="0">
            <a:spAutoFit/>
          </a:bodyPr>
          <a:lstStyle/>
          <a:p>
            <a:r>
              <a:rPr lang="en-GB" sz="1200" dirty="0" smtClean="0"/>
              <a:t>Independent variable (units)</a:t>
            </a:r>
            <a:endParaRPr lang="en-GB" sz="1200" dirty="0"/>
          </a:p>
        </p:txBody>
      </p:sp>
      <p:sp>
        <p:nvSpPr>
          <p:cNvPr id="3" name="TextBox 2"/>
          <p:cNvSpPr txBox="1"/>
          <p:nvPr/>
        </p:nvSpPr>
        <p:spPr>
          <a:xfrm>
            <a:off x="970830" y="3212976"/>
            <a:ext cx="3766146"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Title:</a:t>
            </a:r>
          </a:p>
          <a:p>
            <a:pPr marL="90000" indent="-90000">
              <a:buFont typeface="Arial" panose="020B0604020202020204" pitchFamily="34" charset="0"/>
              <a:buChar char="•"/>
            </a:pPr>
            <a:r>
              <a:rPr lang="en-GB" sz="1200" dirty="0" smtClean="0"/>
              <a:t>This should describe what your graph shows</a:t>
            </a:r>
            <a:endParaRPr lang="en-GB" sz="1200" dirty="0"/>
          </a:p>
        </p:txBody>
      </p:sp>
      <p:sp>
        <p:nvSpPr>
          <p:cNvPr id="18" name="TextBox 17"/>
          <p:cNvSpPr txBox="1"/>
          <p:nvPr/>
        </p:nvSpPr>
        <p:spPr>
          <a:xfrm>
            <a:off x="970830" y="3674641"/>
            <a:ext cx="3741986"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Line of best fit:</a:t>
            </a:r>
          </a:p>
          <a:p>
            <a:pPr marL="90000" indent="-90000">
              <a:buFont typeface="Arial" panose="020B0604020202020204" pitchFamily="34" charset="0"/>
              <a:buChar char="•"/>
            </a:pPr>
            <a:r>
              <a:rPr lang="en-GB" sz="1200" dirty="0" smtClean="0"/>
              <a:t>This </a:t>
            </a:r>
            <a:r>
              <a:rPr lang="en-GB" sz="1200" dirty="0"/>
              <a:t>goes roughly through the middle of all the scatter points on a graph. The closer the points are to the line of best fit the stronger we can say the correlation is</a:t>
            </a:r>
            <a:r>
              <a:rPr lang="en-GB" sz="1200" dirty="0" smtClean="0"/>
              <a:t>.</a:t>
            </a:r>
          </a:p>
          <a:p>
            <a:pPr marL="90000" indent="-90000">
              <a:buFont typeface="Arial" panose="020B0604020202020204" pitchFamily="34" charset="0"/>
              <a:buChar char="•"/>
            </a:pPr>
            <a:r>
              <a:rPr lang="en-GB" sz="1200" dirty="0" smtClean="0"/>
              <a:t>It can be a </a:t>
            </a:r>
            <a:r>
              <a:rPr lang="en-GB" sz="1200" b="1" dirty="0" smtClean="0"/>
              <a:t>curve.</a:t>
            </a:r>
            <a:endParaRPr lang="en-GB" sz="1200" b="1" dirty="0"/>
          </a:p>
        </p:txBody>
      </p:sp>
      <p:sp>
        <p:nvSpPr>
          <p:cNvPr id="19" name="TextBox 18"/>
          <p:cNvSpPr txBox="1"/>
          <p:nvPr/>
        </p:nvSpPr>
        <p:spPr>
          <a:xfrm>
            <a:off x="970830" y="4865908"/>
            <a:ext cx="3781231"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Anomalous results:</a:t>
            </a:r>
          </a:p>
          <a:p>
            <a:pPr marL="90000" indent="-90000">
              <a:buFont typeface="Arial" panose="020B0604020202020204" pitchFamily="34" charset="0"/>
              <a:buChar char="•"/>
            </a:pPr>
            <a:r>
              <a:rPr lang="en-GB" sz="1200" dirty="0" smtClean="0"/>
              <a:t>Put a ring round any outliers to show you know they do not if the pattern.</a:t>
            </a:r>
            <a:endParaRPr lang="en-GB" sz="1200" b="1" dirty="0"/>
          </a:p>
        </p:txBody>
      </p:sp>
      <p:sp>
        <p:nvSpPr>
          <p:cNvPr id="27" name="TextBox 26"/>
          <p:cNvSpPr txBox="1"/>
          <p:nvPr/>
        </p:nvSpPr>
        <p:spPr>
          <a:xfrm>
            <a:off x="990831" y="5506430"/>
            <a:ext cx="3766146"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Jagged line:</a:t>
            </a:r>
          </a:p>
          <a:p>
            <a:pPr marL="90000" indent="-90000">
              <a:buFont typeface="Arial" panose="020B0604020202020204" pitchFamily="34" charset="0"/>
              <a:buChar char="•"/>
            </a:pPr>
            <a:r>
              <a:rPr lang="en-GB" sz="1200" dirty="0"/>
              <a:t>These indicate a </a:t>
            </a:r>
            <a:r>
              <a:rPr lang="en-GB" sz="1200" b="1" dirty="0"/>
              <a:t>broken scale</a:t>
            </a:r>
            <a:r>
              <a:rPr lang="en-GB" sz="1200" dirty="0" smtClean="0"/>
              <a:t>. A </a:t>
            </a:r>
            <a:r>
              <a:rPr lang="en-GB" sz="1200" dirty="0"/>
              <a:t>broken scale is used when values close to 0 are not required.</a:t>
            </a:r>
          </a:p>
        </p:txBody>
      </p:sp>
    </p:spTree>
    <p:extLst>
      <p:ext uri="{BB962C8B-B14F-4D97-AF65-F5344CB8AC3E}">
        <p14:creationId xmlns:p14="http://schemas.microsoft.com/office/powerpoint/2010/main" val="19223735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52500" y="1556792"/>
            <a:ext cx="518332" cy="740472"/>
            <a:chOff x="0" y="1314297"/>
            <a:chExt cx="518332" cy="740472"/>
          </a:xfrm>
        </p:grpSpPr>
        <p:sp>
          <p:nvSpPr>
            <p:cNvPr id="25" name="Chevron 24"/>
            <p:cNvSpPr/>
            <p:nvPr/>
          </p:nvSpPr>
          <p:spPr>
            <a:xfrm rot="5400000">
              <a:off x="-111070" y="1425367"/>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hevron 4"/>
            <p:cNvSpPr/>
            <p:nvPr/>
          </p:nvSpPr>
          <p:spPr>
            <a:xfrm>
              <a:off x="1" y="1573463"/>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6</a:t>
              </a:r>
              <a:endParaRPr lang="en-GB" sz="1500" b="1" kern="1200" dirty="0"/>
            </a:p>
          </p:txBody>
        </p:sp>
      </p:grpSp>
      <p:grpSp>
        <p:nvGrpSpPr>
          <p:cNvPr id="22" name="Group 21"/>
          <p:cNvGrpSpPr/>
          <p:nvPr/>
        </p:nvGrpSpPr>
        <p:grpSpPr>
          <a:xfrm>
            <a:off x="970831" y="1556792"/>
            <a:ext cx="8482668" cy="481307"/>
            <a:chOff x="518331" y="1314297"/>
            <a:chExt cx="8482668" cy="481307"/>
          </a:xfrm>
        </p:grpSpPr>
        <p:sp>
          <p:nvSpPr>
            <p:cNvPr id="23" name="Round Same Side Corner Rectangle 22"/>
            <p:cNvSpPr/>
            <p:nvPr/>
          </p:nvSpPr>
          <p:spPr>
            <a:xfrm rot="5400000">
              <a:off x="4519011" y="-2686383"/>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 Same Side Corner Rectangle 6"/>
            <p:cNvSpPr/>
            <p:nvPr/>
          </p:nvSpPr>
          <p:spPr>
            <a:xfrm>
              <a:off x="518331" y="1337792"/>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Complete practical and draw a graph of your results</a:t>
              </a:r>
            </a:p>
          </p:txBody>
        </p:sp>
      </p:grpSp>
      <p:sp>
        <p:nvSpPr>
          <p:cNvPr id="28" name="Content Placeholder 3"/>
          <p:cNvSpPr txBox="1">
            <a:spLocks/>
          </p:cNvSpPr>
          <p:nvPr/>
        </p:nvSpPr>
        <p:spPr>
          <a:xfrm>
            <a:off x="3477897" y="6183033"/>
            <a:ext cx="2950207" cy="30777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GB" sz="1400" dirty="0" smtClean="0"/>
              <a:t>All these graphs scored full marks</a:t>
            </a:r>
          </a:p>
        </p:txBody>
      </p:sp>
      <p:pic>
        <p:nvPicPr>
          <p:cNvPr id="3" name="Picture 2"/>
          <p:cNvPicPr>
            <a:picLocks noChangeAspect="1"/>
          </p:cNvPicPr>
          <p:nvPr/>
        </p:nvPicPr>
        <p:blipFill>
          <a:blip r:embed="rId3"/>
          <a:stretch>
            <a:fillRect/>
          </a:stretch>
        </p:blipFill>
        <p:spPr>
          <a:xfrm>
            <a:off x="6400285" y="2464988"/>
            <a:ext cx="3053214" cy="3558299"/>
          </a:xfrm>
          <a:prstGeom prst="rect">
            <a:avLst/>
          </a:prstGeom>
        </p:spPr>
      </p:pic>
      <p:pic>
        <p:nvPicPr>
          <p:cNvPr id="5" name="Picture 4"/>
          <p:cNvPicPr>
            <a:picLocks noChangeAspect="1"/>
          </p:cNvPicPr>
          <p:nvPr/>
        </p:nvPicPr>
        <p:blipFill>
          <a:blip r:embed="rId4"/>
          <a:stretch>
            <a:fillRect/>
          </a:stretch>
        </p:blipFill>
        <p:spPr>
          <a:xfrm>
            <a:off x="2516940" y="3143287"/>
            <a:ext cx="2313640" cy="2880000"/>
          </a:xfrm>
          <a:prstGeom prst="rect">
            <a:avLst/>
          </a:prstGeom>
        </p:spPr>
      </p:pic>
      <p:pic>
        <p:nvPicPr>
          <p:cNvPr id="4" name="Picture 3"/>
          <p:cNvPicPr>
            <a:picLocks noChangeAspect="1"/>
          </p:cNvPicPr>
          <p:nvPr/>
        </p:nvPicPr>
        <p:blipFill>
          <a:blip r:embed="rId5"/>
          <a:stretch>
            <a:fillRect/>
          </a:stretch>
        </p:blipFill>
        <p:spPr>
          <a:xfrm>
            <a:off x="3673760" y="2459287"/>
            <a:ext cx="2684095" cy="1944000"/>
          </a:xfrm>
          <a:prstGeom prst="rect">
            <a:avLst/>
          </a:prstGeom>
        </p:spPr>
      </p:pic>
      <p:pic>
        <p:nvPicPr>
          <p:cNvPr id="12" name="Picture 11"/>
          <p:cNvPicPr>
            <a:picLocks noChangeAspect="1"/>
          </p:cNvPicPr>
          <p:nvPr/>
        </p:nvPicPr>
        <p:blipFill>
          <a:blip r:embed="rId6"/>
          <a:stretch>
            <a:fillRect/>
          </a:stretch>
        </p:blipFill>
        <p:spPr>
          <a:xfrm>
            <a:off x="359307" y="2459287"/>
            <a:ext cx="2157633" cy="3564000"/>
          </a:xfrm>
          <a:prstGeom prst="rect">
            <a:avLst/>
          </a:prstGeom>
        </p:spPr>
      </p:pic>
    </p:spTree>
    <p:extLst>
      <p:ext uri="{BB962C8B-B14F-4D97-AF65-F5344CB8AC3E}">
        <p14:creationId xmlns:p14="http://schemas.microsoft.com/office/powerpoint/2010/main" val="42273394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a:t>
              </a:r>
              <a:r>
                <a:rPr lang="en-GB" sz="2700" dirty="0" smtClean="0"/>
                <a:t>2 exam – Science A</a:t>
              </a:r>
              <a:endParaRPr lang="en-GB" sz="2700" dirty="0"/>
            </a:p>
          </p:txBody>
        </p:sp>
      </p:grpSp>
      <p:sp>
        <p:nvSpPr>
          <p:cNvPr id="60" name="Content Placeholder 3"/>
          <p:cNvSpPr>
            <a:spLocks noGrp="1"/>
          </p:cNvSpPr>
          <p:nvPr>
            <p:ph idx="1"/>
          </p:nvPr>
        </p:nvSpPr>
        <p:spPr>
          <a:xfrm>
            <a:off x="495300" y="2348879"/>
            <a:ext cx="4385692" cy="4248473"/>
          </a:xfrm>
        </p:spPr>
        <p:style>
          <a:lnRef idx="2">
            <a:schemeClr val="dk1"/>
          </a:lnRef>
          <a:fillRef idx="1">
            <a:schemeClr val="lt1"/>
          </a:fillRef>
          <a:effectRef idx="0">
            <a:schemeClr val="dk1"/>
          </a:effectRef>
          <a:fontRef idx="minor">
            <a:schemeClr val="dk1"/>
          </a:fontRef>
        </p:style>
        <p:txBody>
          <a:bodyPr wrap="square">
            <a:noAutofit/>
          </a:bodyPr>
          <a:lstStyle/>
          <a:p>
            <a:pPr marL="0" indent="0">
              <a:spcBef>
                <a:spcPts val="100"/>
              </a:spcBef>
              <a:buNone/>
            </a:pPr>
            <a:r>
              <a:rPr lang="en-GB" sz="1400" b="1" dirty="0" smtClean="0"/>
              <a:t>Section 2 Exam:</a:t>
            </a:r>
          </a:p>
          <a:p>
            <a:pPr marL="90000" indent="-90000">
              <a:spcBef>
                <a:spcPts val="100"/>
              </a:spcBef>
            </a:pPr>
            <a:r>
              <a:rPr lang="en-GB" sz="1400" dirty="0" smtClean="0"/>
              <a:t>Up </a:t>
            </a:r>
            <a:r>
              <a:rPr lang="en-GB" sz="1400" dirty="0"/>
              <a:t>to </a:t>
            </a:r>
            <a:r>
              <a:rPr lang="en-GB" sz="1400" dirty="0" smtClean="0"/>
              <a:t>50 </a:t>
            </a:r>
            <a:r>
              <a:rPr lang="en-GB" sz="1400" dirty="0"/>
              <a:t>minutes is </a:t>
            </a:r>
            <a:r>
              <a:rPr lang="en-GB" sz="1400" dirty="0" smtClean="0"/>
              <a:t>allowed for </a:t>
            </a:r>
            <a:r>
              <a:rPr lang="en-GB" sz="1400" dirty="0"/>
              <a:t>this. </a:t>
            </a:r>
            <a:endParaRPr lang="en-GB" sz="1400" dirty="0" smtClean="0"/>
          </a:p>
          <a:p>
            <a:pPr marL="90000" indent="-90000">
              <a:spcBef>
                <a:spcPts val="100"/>
              </a:spcBef>
            </a:pPr>
            <a:r>
              <a:rPr lang="en-GB" sz="1400" dirty="0" smtClean="0"/>
              <a:t>The </a:t>
            </a:r>
            <a:r>
              <a:rPr lang="en-GB" sz="1400" dirty="0"/>
              <a:t>test may be taken in </a:t>
            </a:r>
            <a:r>
              <a:rPr lang="en-GB" sz="1400" dirty="0" smtClean="0"/>
              <a:t>the normal </a:t>
            </a:r>
            <a:r>
              <a:rPr lang="en-GB" sz="1400" dirty="0"/>
              <a:t>teaching room, provided </a:t>
            </a:r>
            <a:r>
              <a:rPr lang="en-GB" sz="1400" dirty="0" smtClean="0"/>
              <a:t>that you </a:t>
            </a:r>
            <a:r>
              <a:rPr lang="en-GB" sz="1400" dirty="0"/>
              <a:t>can be accommodated </a:t>
            </a:r>
            <a:r>
              <a:rPr lang="en-GB" sz="1400" dirty="0" smtClean="0"/>
              <a:t>in such </a:t>
            </a:r>
            <a:r>
              <a:rPr lang="en-GB" sz="1400" dirty="0"/>
              <a:t>a way as to prevent </a:t>
            </a:r>
            <a:r>
              <a:rPr lang="en-GB" sz="1400" dirty="0" smtClean="0"/>
              <a:t>any </a:t>
            </a:r>
            <a:r>
              <a:rPr lang="en-GB" sz="1400" dirty="0"/>
              <a:t>copying </a:t>
            </a:r>
            <a:r>
              <a:rPr lang="en-GB" sz="1400" dirty="0" smtClean="0"/>
              <a:t>or unauthorised </a:t>
            </a:r>
            <a:r>
              <a:rPr lang="en-GB" sz="1400" dirty="0"/>
              <a:t>collaboration</a:t>
            </a:r>
            <a:r>
              <a:rPr lang="en-GB" sz="1400" dirty="0" smtClean="0"/>
              <a:t>. However the test will usually take place in the hall, dance studio or drama studio depending on their availability.</a:t>
            </a:r>
          </a:p>
          <a:p>
            <a:pPr marL="90000" indent="-90000">
              <a:spcBef>
                <a:spcPts val="100"/>
              </a:spcBef>
            </a:pPr>
            <a:r>
              <a:rPr lang="en-GB" sz="1400" dirty="0" smtClean="0"/>
              <a:t>If you normally have a reader, extra time, scribe etc. for exams then you will have the same arrangements made for the ISA exam.</a:t>
            </a:r>
          </a:p>
          <a:p>
            <a:pPr marL="90000" indent="-90000">
              <a:spcBef>
                <a:spcPts val="100"/>
              </a:spcBef>
            </a:pPr>
            <a:r>
              <a:rPr lang="en-GB" sz="1400" dirty="0" smtClean="0"/>
              <a:t>Section </a:t>
            </a:r>
            <a:r>
              <a:rPr lang="en-GB" sz="1400" dirty="0"/>
              <a:t>1 of the ISA will contain </a:t>
            </a:r>
            <a:r>
              <a:rPr lang="en-GB" sz="1400" dirty="0" smtClean="0"/>
              <a:t>questions concerning </a:t>
            </a:r>
            <a:r>
              <a:rPr lang="en-GB" sz="1400" dirty="0"/>
              <a:t>conclusions and evaluation</a:t>
            </a:r>
            <a:r>
              <a:rPr lang="en-GB" sz="1400" dirty="0" smtClean="0"/>
              <a:t> </a:t>
            </a:r>
            <a:r>
              <a:rPr lang="en-GB" sz="1400" dirty="0"/>
              <a:t>and is worth </a:t>
            </a:r>
            <a:r>
              <a:rPr lang="en-GB" sz="1400" dirty="0" smtClean="0"/>
              <a:t>30 </a:t>
            </a:r>
            <a:r>
              <a:rPr lang="en-GB" sz="1400" dirty="0"/>
              <a:t>marks </a:t>
            </a:r>
            <a:r>
              <a:rPr lang="en-GB" sz="1400" dirty="0" smtClean="0"/>
              <a:t>of the </a:t>
            </a:r>
            <a:r>
              <a:rPr lang="en-GB" sz="1400" dirty="0"/>
              <a:t>overall 50 allocated to the </a:t>
            </a:r>
            <a:r>
              <a:rPr lang="en-GB" sz="1400" dirty="0" smtClean="0"/>
              <a:t>Controlled Assessment.</a:t>
            </a:r>
          </a:p>
          <a:p>
            <a:pPr marL="90000" indent="-90000">
              <a:spcBef>
                <a:spcPts val="100"/>
              </a:spcBef>
            </a:pPr>
            <a:r>
              <a:rPr lang="en-GB" sz="1400" dirty="0" smtClean="0"/>
              <a:t>You may </a:t>
            </a:r>
            <a:r>
              <a:rPr lang="en-GB" sz="1400" dirty="0"/>
              <a:t>use </a:t>
            </a:r>
            <a:r>
              <a:rPr lang="en-GB" sz="1400" dirty="0" smtClean="0"/>
              <a:t>your Candidate Research </a:t>
            </a:r>
            <a:r>
              <a:rPr lang="en-GB" sz="1400" dirty="0"/>
              <a:t>notes </a:t>
            </a:r>
            <a:r>
              <a:rPr lang="en-GB" sz="1400" dirty="0" smtClean="0"/>
              <a:t>sheet, which you filled in during your research.</a:t>
            </a:r>
          </a:p>
          <a:p>
            <a:pPr marL="90000" indent="-90000">
              <a:spcBef>
                <a:spcPts val="100"/>
              </a:spcBef>
            </a:pPr>
            <a:r>
              <a:rPr lang="en-GB" sz="1400" dirty="0" smtClean="0"/>
              <a:t>You will also be given a data sheet with 4 case studies.</a:t>
            </a:r>
            <a:endParaRPr lang="en-GB" sz="1400" dirty="0"/>
          </a:p>
        </p:txBody>
      </p:sp>
      <p:sp>
        <p:nvSpPr>
          <p:cNvPr id="12" name="Content Placeholder 3"/>
          <p:cNvSpPr txBox="1">
            <a:spLocks/>
          </p:cNvSpPr>
          <p:nvPr/>
        </p:nvSpPr>
        <p:spPr>
          <a:xfrm>
            <a:off x="5044312" y="2348879"/>
            <a:ext cx="4385692" cy="4248473"/>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spcBef>
                <a:spcPts val="0"/>
              </a:spcBef>
              <a:buFont typeface="Arial" pitchFamily="34" charset="0"/>
              <a:buNone/>
            </a:pPr>
            <a:r>
              <a:rPr lang="en-GB" sz="1250" b="1" dirty="0" smtClean="0"/>
              <a:t>Section 2 Exam:</a:t>
            </a:r>
          </a:p>
          <a:p>
            <a:pPr marL="0" indent="0">
              <a:spcBef>
                <a:spcPts val="0"/>
              </a:spcBef>
              <a:buNone/>
            </a:pPr>
            <a:r>
              <a:rPr lang="en-GB" sz="1250" dirty="0" smtClean="0"/>
              <a:t>There are normally 4 questions, some of these questions are made up of more than one part:</a:t>
            </a:r>
          </a:p>
          <a:p>
            <a:pPr marL="90000" indent="-90000">
              <a:spcBef>
                <a:spcPts val="0"/>
              </a:spcBef>
              <a:buFont typeface="+mj-lt"/>
              <a:buAutoNum type="arabicPeriod"/>
            </a:pPr>
            <a:r>
              <a:rPr lang="en-GB" sz="1250" dirty="0" smtClean="0"/>
              <a:t>Analyse and evaluate your results</a:t>
            </a:r>
          </a:p>
          <a:p>
            <a:pPr marL="628650" lvl="1" indent="-228600">
              <a:spcBef>
                <a:spcPts val="0"/>
              </a:spcBef>
              <a:buFont typeface="+mj-lt"/>
              <a:buAutoNum type="alphaLcParenR"/>
            </a:pPr>
            <a:r>
              <a:rPr lang="en-GB" sz="1250" dirty="0" smtClean="0"/>
              <a:t>What were the variables in the investigation you did?</a:t>
            </a:r>
          </a:p>
          <a:p>
            <a:pPr marL="628650" lvl="1" indent="-228600">
              <a:spcBef>
                <a:spcPts val="0"/>
              </a:spcBef>
              <a:buFont typeface="+mj-lt"/>
              <a:buAutoNum type="alphaLcParenR" startAt="2"/>
            </a:pPr>
            <a:r>
              <a:rPr lang="en-GB" sz="1250" dirty="0" smtClean="0"/>
              <a:t>-    e)   These questions are on a variety of topics         	     and may vary in number from ISA to ISA</a:t>
            </a:r>
          </a:p>
          <a:p>
            <a:pPr marL="90000" indent="-90000">
              <a:spcBef>
                <a:spcPts val="0"/>
              </a:spcBef>
              <a:buFont typeface="+mj-lt"/>
              <a:buAutoNum type="arabicPeriod" startAt="2"/>
            </a:pPr>
            <a:r>
              <a:rPr lang="en-GB" sz="1250" dirty="0" smtClean="0"/>
              <a:t>Analyse and evaluate the data given in the case studies</a:t>
            </a:r>
          </a:p>
          <a:p>
            <a:pPr marL="628650" lvl="1" indent="-228600">
              <a:spcBef>
                <a:spcPts val="0"/>
              </a:spcBef>
              <a:buFont typeface="+mj-lt"/>
              <a:buAutoNum type="alphaLcParenR"/>
              <a:tabLst>
                <a:tab pos="0" algn="l"/>
              </a:tabLst>
            </a:pPr>
            <a:r>
              <a:rPr lang="en-GB" sz="1250" dirty="0" smtClean="0"/>
              <a:t>Sketch graph</a:t>
            </a:r>
          </a:p>
          <a:p>
            <a:pPr marL="628650" lvl="1" indent="-228600">
              <a:spcBef>
                <a:spcPts val="0"/>
              </a:spcBef>
              <a:buFont typeface="+mj-lt"/>
              <a:buAutoNum type="alphaLcParenR"/>
              <a:tabLst>
                <a:tab pos="0" algn="l"/>
              </a:tabLst>
            </a:pPr>
            <a:r>
              <a:rPr lang="en-GB" sz="1250" dirty="0" smtClean="0"/>
              <a:t>Explain whether or not the results on the Secondary data sheet support the given hypothesis</a:t>
            </a:r>
          </a:p>
          <a:p>
            <a:pPr marL="628650" lvl="1" indent="-228600">
              <a:spcBef>
                <a:spcPts val="0"/>
              </a:spcBef>
              <a:buFont typeface="+mj-lt"/>
              <a:buAutoNum type="alphaLcParenR"/>
              <a:tabLst>
                <a:tab pos="0" algn="l"/>
              </a:tabLst>
            </a:pPr>
            <a:r>
              <a:rPr lang="en-GB" sz="1250" dirty="0" smtClean="0"/>
              <a:t>Analysis of Case Study 4</a:t>
            </a:r>
          </a:p>
          <a:p>
            <a:pPr marL="0" lvl="1" indent="0" algn="ctr">
              <a:spcBef>
                <a:spcPts val="0"/>
              </a:spcBef>
              <a:buNone/>
              <a:tabLst>
                <a:tab pos="0" algn="l"/>
              </a:tabLst>
            </a:pPr>
            <a:r>
              <a:rPr lang="en-GB" sz="1250" dirty="0" smtClean="0"/>
              <a:t>This is only a guide there may be more questions based on the case studies</a:t>
            </a:r>
          </a:p>
          <a:p>
            <a:pPr marL="90000" indent="-90000">
              <a:spcBef>
                <a:spcPts val="0"/>
              </a:spcBef>
              <a:buFont typeface="+mj-lt"/>
              <a:buAutoNum type="arabicPeriod" startAt="3"/>
            </a:pPr>
            <a:r>
              <a:rPr lang="en-GB" sz="1250" dirty="0"/>
              <a:t>How could the results from your investigation be useful in the context that you have researched? </a:t>
            </a:r>
            <a:endParaRPr lang="en-GB" sz="1250" dirty="0" smtClean="0"/>
          </a:p>
          <a:p>
            <a:pPr marL="0" indent="0" algn="r">
              <a:spcBef>
                <a:spcPts val="0"/>
              </a:spcBef>
              <a:buNone/>
            </a:pPr>
            <a:r>
              <a:rPr lang="en-GB" sz="1250" i="1" dirty="0" smtClean="0"/>
              <a:t>3 marks</a:t>
            </a:r>
          </a:p>
          <a:p>
            <a:pPr marL="90000" indent="-90000">
              <a:spcBef>
                <a:spcPts val="0"/>
              </a:spcBef>
              <a:buFont typeface="+mj-lt"/>
              <a:buAutoNum type="arabicPeriod" startAt="4"/>
            </a:pPr>
            <a:r>
              <a:rPr lang="en-GB" sz="1250" dirty="0" smtClean="0"/>
              <a:t>Submit the graph or bar chart you have drawn of your results</a:t>
            </a:r>
          </a:p>
          <a:p>
            <a:pPr marL="0" indent="0" algn="r">
              <a:spcBef>
                <a:spcPts val="0"/>
              </a:spcBef>
              <a:buNone/>
            </a:pPr>
            <a:r>
              <a:rPr lang="en-GB" sz="1250" i="1" dirty="0" smtClean="0"/>
              <a:t>4 marks</a:t>
            </a:r>
            <a:endParaRPr lang="en-GB" sz="1250" i="1" dirty="0"/>
          </a:p>
        </p:txBody>
      </p:sp>
    </p:spTree>
    <p:extLst>
      <p:ext uri="{BB962C8B-B14F-4D97-AF65-F5344CB8AC3E}">
        <p14:creationId xmlns:p14="http://schemas.microsoft.com/office/powerpoint/2010/main" val="16855460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420888"/>
            <a:ext cx="4385692" cy="781752"/>
          </a:xfr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GB" sz="1400" b="1" dirty="0" smtClean="0"/>
              <a:t>Variables:</a:t>
            </a:r>
            <a:endParaRPr lang="en-GB" sz="1400" b="1" dirty="0"/>
          </a:p>
          <a:p>
            <a:pPr marL="90000" lvl="0" indent="-90000"/>
            <a:r>
              <a:rPr lang="en-GB" sz="1400" dirty="0" smtClean="0"/>
              <a:t>These are physical, chemical or biological quantities or characteristics</a:t>
            </a:r>
            <a:endParaRPr lang="en-GB" sz="1400" dirty="0"/>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95300" y="3405948"/>
            <a:ext cx="4385692" cy="2031325"/>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a:t>You may be asked a question similar to this in the section </a:t>
            </a:r>
            <a:r>
              <a:rPr lang="en-GB" sz="1400" b="1" dirty="0" smtClean="0"/>
              <a:t>2 </a:t>
            </a:r>
            <a:r>
              <a:rPr lang="en-GB" sz="1400" b="1" dirty="0"/>
              <a:t>exam:</a:t>
            </a:r>
          </a:p>
          <a:p>
            <a:pPr marL="90000" indent="-90000"/>
            <a:r>
              <a:rPr lang="en-GB" sz="1400" dirty="0" smtClean="0"/>
              <a:t>What </a:t>
            </a:r>
            <a:r>
              <a:rPr lang="en-GB" sz="1400" dirty="0"/>
              <a:t>were the variables in the investigation that you did?</a:t>
            </a:r>
          </a:p>
          <a:p>
            <a:pPr marL="90000" indent="-90000"/>
            <a:r>
              <a:rPr lang="en-GB" sz="1400" dirty="0"/>
              <a:t>The independent variable was  </a:t>
            </a:r>
            <a:endParaRPr lang="en-GB" sz="1400" dirty="0" smtClean="0"/>
          </a:p>
          <a:p>
            <a:pPr marL="90000" indent="-90000"/>
            <a:r>
              <a:rPr lang="en-GB" sz="1400" dirty="0" smtClean="0"/>
              <a:t>The </a:t>
            </a:r>
            <a:r>
              <a:rPr lang="en-GB" sz="1400" dirty="0"/>
              <a:t>dependent variable was </a:t>
            </a:r>
            <a:endParaRPr lang="en-GB" sz="1400" dirty="0" smtClean="0"/>
          </a:p>
          <a:p>
            <a:pPr marL="90000" indent="-90000"/>
            <a:r>
              <a:rPr lang="en-GB" sz="1400" dirty="0" smtClean="0"/>
              <a:t>One </a:t>
            </a:r>
            <a:r>
              <a:rPr lang="en-GB" sz="1400" dirty="0"/>
              <a:t>control variable was </a:t>
            </a:r>
            <a:endParaRPr lang="en-GB" sz="1400" dirty="0" smtClean="0"/>
          </a:p>
          <a:p>
            <a:pPr marL="0" indent="0" algn="r">
              <a:buNone/>
            </a:pPr>
            <a:r>
              <a:rPr lang="en-GB" sz="1400" i="1" dirty="0" smtClean="0"/>
              <a:t>3 marks</a:t>
            </a:r>
            <a:endParaRPr lang="en-GB" sz="1400" i="1" dirty="0"/>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dirty="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graphicFrame>
        <p:nvGraphicFramePr>
          <p:cNvPr id="20" name="Table 19"/>
          <p:cNvGraphicFramePr>
            <a:graphicFrameLocks noGrp="1"/>
          </p:cNvGraphicFramePr>
          <p:nvPr>
            <p:extLst>
              <p:ext uri="{D42A27DB-BD31-4B8C-83A1-F6EECF244321}">
                <p14:modId xmlns:p14="http://schemas.microsoft.com/office/powerpoint/2010/main" val="1420791577"/>
              </p:ext>
            </p:extLst>
          </p:nvPr>
        </p:nvGraphicFramePr>
        <p:xfrm>
          <a:off x="5043438" y="4437112"/>
          <a:ext cx="4374058" cy="1564640"/>
        </p:xfrm>
        <a:graphic>
          <a:graphicData uri="http://schemas.openxmlformats.org/drawingml/2006/table">
            <a:tbl>
              <a:tblPr firstRow="1" bandRow="1">
                <a:tableStyleId>{5C22544A-7EE6-4342-B048-85BDC9FD1C3A}</a:tableStyleId>
              </a:tblPr>
              <a:tblGrid>
                <a:gridCol w="636438"/>
                <a:gridCol w="3737620"/>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200" dirty="0" smtClean="0"/>
                        <a:t>No credit worthy response</a:t>
                      </a:r>
                      <a:endParaRPr lang="en-GB" sz="12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Any </a:t>
                      </a:r>
                      <a:r>
                        <a:rPr lang="en-GB" sz="1200" b="1" i="0" u="none" strike="noStrike" kern="1200" baseline="0" dirty="0" smtClean="0">
                          <a:solidFill>
                            <a:schemeClr val="dk1"/>
                          </a:solidFill>
                          <a:latin typeface="+mn-lt"/>
                          <a:ea typeface="+mn-ea"/>
                          <a:cs typeface="+mn-cs"/>
                        </a:rPr>
                        <a:t>one </a:t>
                      </a:r>
                      <a:r>
                        <a:rPr lang="en-GB" sz="1200" b="0" i="0" u="none" strike="noStrike" kern="1200" baseline="0" dirty="0" smtClean="0">
                          <a:solidFill>
                            <a:schemeClr val="dk1"/>
                          </a:solidFill>
                          <a:latin typeface="+mn-lt"/>
                          <a:ea typeface="+mn-ea"/>
                          <a:cs typeface="+mn-cs"/>
                        </a:rPr>
                        <a:t>variable correctly identified</a:t>
                      </a:r>
                    </a:p>
                  </a:txBody>
                  <a:tcPr anchor="ctr"/>
                </a:tc>
              </a:tr>
              <a:tr h="370840">
                <a:tc>
                  <a:txBody>
                    <a:bodyPr/>
                    <a:lstStyle/>
                    <a:p>
                      <a:pPr algn="ctr"/>
                      <a:r>
                        <a:rPr lang="en-GB" sz="1200" dirty="0" smtClean="0"/>
                        <a:t>2</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Any </a:t>
                      </a:r>
                      <a:r>
                        <a:rPr lang="en-GB" sz="1200" b="1" i="0" u="none" strike="noStrike" kern="1200" baseline="0" dirty="0" smtClean="0">
                          <a:solidFill>
                            <a:schemeClr val="dk1"/>
                          </a:solidFill>
                          <a:latin typeface="+mn-lt"/>
                          <a:ea typeface="+mn-ea"/>
                          <a:cs typeface="+mn-cs"/>
                        </a:rPr>
                        <a:t>two </a:t>
                      </a:r>
                      <a:r>
                        <a:rPr lang="en-GB" sz="1200" b="0" i="0" u="none" strike="noStrike" kern="1200" baseline="0" dirty="0" smtClean="0">
                          <a:solidFill>
                            <a:schemeClr val="dk1"/>
                          </a:solidFill>
                          <a:latin typeface="+mn-lt"/>
                          <a:ea typeface="+mn-ea"/>
                          <a:cs typeface="+mn-cs"/>
                        </a:rPr>
                        <a:t>variables correctly identified</a:t>
                      </a:r>
                    </a:p>
                  </a:txBody>
                  <a:tcPr anchor="ctr"/>
                </a:tc>
              </a:tr>
              <a:tr h="370840">
                <a:tc>
                  <a:txBody>
                    <a:bodyPr/>
                    <a:lstStyle/>
                    <a:p>
                      <a:pPr algn="ctr"/>
                      <a:r>
                        <a:rPr lang="en-GB" sz="1200" dirty="0" smtClean="0"/>
                        <a:t>3</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Any </a:t>
                      </a:r>
                      <a:r>
                        <a:rPr lang="en-GB" sz="1200" b="1" i="0" u="none" strike="noStrike" kern="1200" baseline="0" dirty="0" smtClean="0">
                          <a:solidFill>
                            <a:schemeClr val="dk1"/>
                          </a:solidFill>
                          <a:latin typeface="+mn-lt"/>
                          <a:ea typeface="+mn-ea"/>
                          <a:cs typeface="+mn-cs"/>
                        </a:rPr>
                        <a:t>three </a:t>
                      </a:r>
                      <a:r>
                        <a:rPr lang="en-GB" sz="1200" b="0" i="0" u="none" strike="noStrike" kern="1200" baseline="0" dirty="0" smtClean="0">
                          <a:solidFill>
                            <a:schemeClr val="dk1"/>
                          </a:solidFill>
                          <a:latin typeface="+mn-lt"/>
                          <a:ea typeface="+mn-ea"/>
                          <a:cs typeface="+mn-cs"/>
                        </a:rPr>
                        <a:t>variables correctly identified</a:t>
                      </a:r>
                    </a:p>
                  </a:txBody>
                  <a:tcPr anchor="ctr"/>
                </a:tc>
              </a:tr>
            </a:tbl>
          </a:graphicData>
        </a:graphic>
      </p:graphicFrame>
      <p:sp>
        <p:nvSpPr>
          <p:cNvPr id="3" name="Rectangle 2"/>
          <p:cNvSpPr/>
          <p:nvPr/>
        </p:nvSpPr>
        <p:spPr>
          <a:xfrm>
            <a:off x="5025008" y="2420888"/>
            <a:ext cx="4385692"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00" b="1" dirty="0">
                <a:latin typeface="Arial" panose="020B0604020202020204" pitchFamily="34" charset="0"/>
              </a:rPr>
              <a:t>State, give, name, write </a:t>
            </a:r>
            <a:r>
              <a:rPr lang="en-GB" sz="1400" b="1" dirty="0" smtClean="0">
                <a:latin typeface="Arial" panose="020B0604020202020204" pitchFamily="34" charset="0"/>
              </a:rPr>
              <a:t>down:</a:t>
            </a:r>
            <a:endParaRPr lang="en-GB" sz="1400" b="1" dirty="0">
              <a:latin typeface="Arial" panose="020B0604020202020204" pitchFamily="34" charset="0"/>
            </a:endParaRPr>
          </a:p>
          <a:p>
            <a:pPr marL="90000" indent="-90000">
              <a:buFont typeface="Arial" panose="020B0604020202020204" pitchFamily="34" charset="0"/>
              <a:buChar char="•"/>
            </a:pPr>
            <a:r>
              <a:rPr lang="en-GB" sz="1400" dirty="0">
                <a:latin typeface="Arial" panose="020B0604020202020204" pitchFamily="34" charset="0"/>
              </a:rPr>
              <a:t>Only a short answer is required, not an explanation or a description. Often it can be answered with </a:t>
            </a:r>
            <a:r>
              <a:rPr lang="en-GB" sz="1400" dirty="0" smtClean="0">
                <a:latin typeface="Arial" panose="020B0604020202020204" pitchFamily="34" charset="0"/>
              </a:rPr>
              <a:t>a single </a:t>
            </a:r>
            <a:r>
              <a:rPr lang="en-GB" sz="1400" dirty="0">
                <a:latin typeface="Arial" panose="020B0604020202020204" pitchFamily="34" charset="0"/>
              </a:rPr>
              <a:t>word, phrase or sentence.</a:t>
            </a:r>
          </a:p>
          <a:p>
            <a:pPr marL="90000" indent="-90000">
              <a:buFont typeface="Arial" panose="020B0604020202020204" pitchFamily="34" charset="0"/>
              <a:buChar char="•"/>
            </a:pPr>
            <a:r>
              <a:rPr lang="en-GB" sz="1400" dirty="0">
                <a:latin typeface="Arial" panose="020B0604020202020204" pitchFamily="34" charset="0"/>
              </a:rPr>
              <a:t>If the question asks the </a:t>
            </a:r>
            <a:r>
              <a:rPr lang="en-GB" sz="1400" dirty="0" smtClean="0">
                <a:latin typeface="Arial" panose="020B0604020202020204" pitchFamily="34" charset="0"/>
              </a:rPr>
              <a:t>you </a:t>
            </a:r>
            <a:r>
              <a:rPr lang="en-GB" sz="1400" dirty="0">
                <a:latin typeface="Arial" panose="020B0604020202020204" pitchFamily="34" charset="0"/>
              </a:rPr>
              <a:t>to state, give, or write down </a:t>
            </a:r>
            <a:r>
              <a:rPr lang="en-GB" sz="1400" b="1" dirty="0">
                <a:latin typeface="Arial" panose="020B0604020202020204" pitchFamily="34" charset="0"/>
              </a:rPr>
              <a:t>one </a:t>
            </a:r>
            <a:r>
              <a:rPr lang="en-GB" sz="1400" dirty="0">
                <a:latin typeface="Arial" panose="020B0604020202020204" pitchFamily="34" charset="0"/>
              </a:rPr>
              <a:t>(or </a:t>
            </a:r>
            <a:r>
              <a:rPr lang="en-GB" sz="1400" b="1" dirty="0">
                <a:latin typeface="Arial" panose="020B0604020202020204" pitchFamily="34" charset="0"/>
              </a:rPr>
              <a:t>two </a:t>
            </a:r>
            <a:r>
              <a:rPr lang="en-GB" sz="1400" dirty="0" err="1">
                <a:latin typeface="Arial" panose="020B0604020202020204" pitchFamily="34" charset="0"/>
              </a:rPr>
              <a:t>etc</a:t>
            </a:r>
            <a:r>
              <a:rPr lang="en-GB" sz="1400" dirty="0">
                <a:latin typeface="Arial" panose="020B0604020202020204" pitchFamily="34" charset="0"/>
              </a:rPr>
              <a:t>) examples, </a:t>
            </a:r>
            <a:r>
              <a:rPr lang="en-GB" sz="1400" dirty="0" smtClean="0">
                <a:latin typeface="Arial" panose="020B0604020202020204" pitchFamily="34" charset="0"/>
              </a:rPr>
              <a:t>they should </a:t>
            </a:r>
            <a:r>
              <a:rPr lang="en-GB" sz="1400" dirty="0">
                <a:latin typeface="Arial" panose="020B0604020202020204" pitchFamily="34" charset="0"/>
              </a:rPr>
              <a:t>write down </a:t>
            </a:r>
            <a:r>
              <a:rPr lang="en-GB" sz="1400" b="1" dirty="0">
                <a:latin typeface="Arial" panose="020B0604020202020204" pitchFamily="34" charset="0"/>
              </a:rPr>
              <a:t>only </a:t>
            </a:r>
            <a:r>
              <a:rPr lang="en-GB" sz="1400" dirty="0">
                <a:latin typeface="Arial" panose="020B0604020202020204" pitchFamily="34" charset="0"/>
              </a:rPr>
              <a:t>the specified number of answers, or they may lose marks for any </a:t>
            </a:r>
            <a:r>
              <a:rPr lang="en-GB" sz="1400" dirty="0" smtClean="0">
                <a:latin typeface="Arial" panose="020B0604020202020204" pitchFamily="34" charset="0"/>
              </a:rPr>
              <a:t>wrong examples </a:t>
            </a:r>
            <a:r>
              <a:rPr lang="en-GB" sz="1400" dirty="0">
                <a:latin typeface="Arial" panose="020B0604020202020204" pitchFamily="34" charset="0"/>
              </a:rPr>
              <a:t>given.</a:t>
            </a:r>
            <a:endParaRPr lang="en-GB" sz="1400" dirty="0"/>
          </a:p>
        </p:txBody>
      </p:sp>
    </p:spTree>
    <p:extLst>
      <p:ext uri="{BB962C8B-B14F-4D97-AF65-F5344CB8AC3E}">
        <p14:creationId xmlns:p14="http://schemas.microsoft.com/office/powerpoint/2010/main" val="31603980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sp>
        <p:nvSpPr>
          <p:cNvPr id="6" name="Rectangle 5"/>
          <p:cNvSpPr/>
          <p:nvPr/>
        </p:nvSpPr>
        <p:spPr>
          <a:xfrm>
            <a:off x="4520952" y="2512544"/>
            <a:ext cx="2185399" cy="340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7678458" y="3140968"/>
            <a:ext cx="1775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22" name="Straight Arrow Connector 21"/>
          <p:cNvCxnSpPr>
            <a:stCxn id="21" idx="1"/>
          </p:cNvCxnSpPr>
          <p:nvPr/>
        </p:nvCxnSpPr>
        <p:spPr>
          <a:xfrm flipH="1" flipV="1">
            <a:off x="7350517" y="3464133"/>
            <a:ext cx="32794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428419" y="5265994"/>
            <a:ext cx="1775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24" name="Straight Arrow Connector 23"/>
          <p:cNvCxnSpPr>
            <a:stCxn id="23" idx="3"/>
            <a:endCxn id="7" idx="1"/>
          </p:cNvCxnSpPr>
          <p:nvPr/>
        </p:nvCxnSpPr>
        <p:spPr>
          <a:xfrm>
            <a:off x="2203460" y="5589160"/>
            <a:ext cx="5911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3"/>
          <a:stretch>
            <a:fillRect/>
          </a:stretch>
        </p:blipFill>
        <p:spPr>
          <a:xfrm>
            <a:off x="416496" y="2492896"/>
            <a:ext cx="6938184" cy="1800000"/>
          </a:xfrm>
          <a:prstGeom prst="rect">
            <a:avLst/>
          </a:prstGeom>
          <a:ln>
            <a:solidFill>
              <a:schemeClr val="tx1"/>
            </a:solidFill>
          </a:ln>
        </p:spPr>
      </p:pic>
      <p:sp>
        <p:nvSpPr>
          <p:cNvPr id="4" name="Rectangle 3"/>
          <p:cNvSpPr/>
          <p:nvPr/>
        </p:nvSpPr>
        <p:spPr>
          <a:xfrm>
            <a:off x="416496" y="4124351"/>
            <a:ext cx="1440160" cy="168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a:stretch>
            <a:fillRect/>
          </a:stretch>
        </p:blipFill>
        <p:spPr>
          <a:xfrm>
            <a:off x="2794656" y="4869160"/>
            <a:ext cx="6635348" cy="1440000"/>
          </a:xfrm>
          <a:prstGeom prst="rect">
            <a:avLst/>
          </a:prstGeom>
          <a:ln>
            <a:solidFill>
              <a:schemeClr val="tx1"/>
            </a:solidFill>
          </a:ln>
        </p:spPr>
      </p:pic>
    </p:spTree>
    <p:extLst>
      <p:ext uri="{BB962C8B-B14F-4D97-AF65-F5344CB8AC3E}">
        <p14:creationId xmlns:p14="http://schemas.microsoft.com/office/powerpoint/2010/main" val="3013664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3026911999"/>
              </p:ext>
            </p:extLst>
          </p:nvPr>
        </p:nvGraphicFramePr>
        <p:xfrm>
          <a:off x="360000" y="1628800"/>
          <a:ext cx="9129504"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15891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420888"/>
            <a:ext cx="3305572" cy="1246494"/>
          </a:xfrm>
        </p:spPr>
        <p:style>
          <a:lnRef idx="2">
            <a:schemeClr val="dk1"/>
          </a:lnRef>
          <a:fillRef idx="1">
            <a:schemeClr val="lt1"/>
          </a:fillRef>
          <a:effectRef idx="0">
            <a:schemeClr val="dk1"/>
          </a:effectRef>
          <a:fontRef idx="minor">
            <a:schemeClr val="dk1"/>
          </a:fontRef>
        </p:style>
        <p:txBody>
          <a:bodyPr wrap="square">
            <a:noAutofit/>
          </a:bodyPr>
          <a:lstStyle/>
          <a:p>
            <a:pPr marL="0" indent="0">
              <a:buNone/>
            </a:pPr>
            <a:r>
              <a:rPr lang="en-GB" sz="1400" b="1" dirty="0" smtClean="0"/>
              <a:t>Resolution:</a:t>
            </a:r>
            <a:endParaRPr lang="en-GB" sz="1400" b="1" dirty="0"/>
          </a:p>
          <a:p>
            <a:pPr marL="90000" indent="-90000"/>
            <a:r>
              <a:rPr lang="en-GB" sz="1400" dirty="0" smtClean="0"/>
              <a:t>This is the smallest change in quantity being measured (input) of a measuring instrument that gives a perceptible change in the reading.</a:t>
            </a:r>
            <a:endParaRPr lang="en-GB" sz="1400" dirty="0"/>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95300" y="3861048"/>
            <a:ext cx="4385692" cy="2936188"/>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a:t>You may be asked a question similar to this in the section </a:t>
            </a:r>
            <a:r>
              <a:rPr lang="en-GB" sz="1400" b="1" dirty="0" smtClean="0"/>
              <a:t>2 </a:t>
            </a:r>
            <a:r>
              <a:rPr lang="en-GB" sz="1400" b="1" dirty="0"/>
              <a:t>exam:</a:t>
            </a:r>
          </a:p>
          <a:p>
            <a:pPr marL="90000" indent="-90000"/>
            <a:r>
              <a:rPr lang="en-GB" sz="1400" dirty="0" smtClean="0"/>
              <a:t>Think about the way in which you took your measurements.</a:t>
            </a:r>
          </a:p>
          <a:p>
            <a:pPr marL="90000" indent="-90000"/>
            <a:r>
              <a:rPr lang="en-GB" sz="1400" dirty="0" smtClean="0"/>
              <a:t>Resolution means the smallest scale division on the measuring instrument that you were using.</a:t>
            </a:r>
          </a:p>
          <a:p>
            <a:pPr marL="90000" indent="-90000"/>
            <a:r>
              <a:rPr lang="en-GB" sz="1400" dirty="0" smtClean="0"/>
              <a:t>What was the </a:t>
            </a:r>
            <a:r>
              <a:rPr lang="en-GB" sz="1400" b="1" dirty="0" smtClean="0"/>
              <a:t>resolution</a:t>
            </a:r>
            <a:r>
              <a:rPr lang="en-GB" sz="1400" dirty="0" smtClean="0"/>
              <a:t> of your measurement for…</a:t>
            </a:r>
          </a:p>
          <a:p>
            <a:pPr marL="90000" indent="-90000"/>
            <a:r>
              <a:rPr lang="en-GB" sz="1400" dirty="0" smtClean="0"/>
              <a:t>Do you think that this resolution was appropriate for this investigation?</a:t>
            </a:r>
          </a:p>
          <a:p>
            <a:pPr marL="90000" indent="-90000"/>
            <a:r>
              <a:rPr lang="en-GB" sz="1400" dirty="0" smtClean="0"/>
              <a:t>Explain your answer</a:t>
            </a:r>
          </a:p>
          <a:p>
            <a:pPr marL="0" indent="0" algn="r">
              <a:buNone/>
            </a:pPr>
            <a:r>
              <a:rPr lang="en-GB" sz="1400" i="1" dirty="0" smtClean="0"/>
              <a:t>3 marks</a:t>
            </a:r>
            <a:endParaRPr lang="en-GB" sz="1400" i="1" dirty="0"/>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sp>
        <p:nvSpPr>
          <p:cNvPr id="20" name="Content Placeholder 3"/>
          <p:cNvSpPr txBox="1">
            <a:spLocks/>
          </p:cNvSpPr>
          <p:nvPr/>
        </p:nvSpPr>
        <p:spPr>
          <a:xfrm>
            <a:off x="3944888" y="2420887"/>
            <a:ext cx="5491788" cy="1246495"/>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spcBef>
                <a:spcPts val="100"/>
              </a:spcBef>
              <a:buNone/>
            </a:pPr>
            <a:r>
              <a:rPr lang="en-GB" sz="1400" b="1" dirty="0" smtClean="0"/>
              <a:t>Explain:</a:t>
            </a:r>
            <a:endParaRPr lang="en-GB" sz="1400" b="1" dirty="0"/>
          </a:p>
          <a:p>
            <a:pPr marL="90000" indent="-90000">
              <a:spcBef>
                <a:spcPts val="100"/>
              </a:spcBef>
            </a:pPr>
            <a:r>
              <a:rPr lang="en-GB" sz="1400" dirty="0" smtClean="0"/>
              <a:t>You </a:t>
            </a:r>
            <a:r>
              <a:rPr lang="en-GB" sz="1400" dirty="0"/>
              <a:t>should make something clear, or state the reasons for something happening.</a:t>
            </a:r>
          </a:p>
          <a:p>
            <a:pPr marL="90000" indent="-90000">
              <a:spcBef>
                <a:spcPts val="100"/>
              </a:spcBef>
            </a:pPr>
            <a:r>
              <a:rPr lang="en-GB" sz="1400" dirty="0"/>
              <a:t>The points in the answer </a:t>
            </a:r>
            <a:r>
              <a:rPr lang="en-GB" sz="1400" b="1" dirty="0"/>
              <a:t>must </a:t>
            </a:r>
            <a:r>
              <a:rPr lang="en-GB" sz="1400" dirty="0"/>
              <a:t>be linked coherently and logically.</a:t>
            </a:r>
          </a:p>
          <a:p>
            <a:pPr marL="90000" indent="-90000">
              <a:spcBef>
                <a:spcPts val="100"/>
              </a:spcBef>
            </a:pPr>
            <a:r>
              <a:rPr lang="en-GB" sz="1400" dirty="0"/>
              <a:t>The answer should </a:t>
            </a:r>
            <a:r>
              <a:rPr lang="en-GB" sz="1400" b="1" dirty="0"/>
              <a:t>not </a:t>
            </a:r>
            <a:r>
              <a:rPr lang="en-GB" sz="1400" dirty="0"/>
              <a:t>be a simple list of reasons.</a:t>
            </a:r>
          </a:p>
        </p:txBody>
      </p:sp>
      <p:graphicFrame>
        <p:nvGraphicFramePr>
          <p:cNvPr id="21" name="Table 20"/>
          <p:cNvGraphicFramePr>
            <a:graphicFrameLocks noGrp="1"/>
          </p:cNvGraphicFramePr>
          <p:nvPr>
            <p:extLst>
              <p:ext uri="{D42A27DB-BD31-4B8C-83A1-F6EECF244321}">
                <p14:modId xmlns:p14="http://schemas.microsoft.com/office/powerpoint/2010/main" val="782464245"/>
              </p:ext>
            </p:extLst>
          </p:nvPr>
        </p:nvGraphicFramePr>
        <p:xfrm>
          <a:off x="5025008" y="3861048"/>
          <a:ext cx="4428490" cy="2651760"/>
        </p:xfrm>
        <a:graphic>
          <a:graphicData uri="http://schemas.openxmlformats.org/drawingml/2006/table">
            <a:tbl>
              <a:tblPr firstRow="1" bandRow="1">
                <a:tableStyleId>{5C22544A-7EE6-4342-B048-85BDC9FD1C3A}</a:tableStyleId>
              </a:tblPr>
              <a:tblGrid>
                <a:gridCol w="656137"/>
                <a:gridCol w="3772353"/>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000" dirty="0" smtClean="0"/>
                        <a:t>No credit worthy response</a:t>
                      </a:r>
                      <a:endParaRPr lang="en-GB" sz="10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000" b="0" i="0" u="none" strike="noStrike" kern="1200" baseline="0" dirty="0" smtClean="0">
                          <a:solidFill>
                            <a:schemeClr val="dk1"/>
                          </a:solidFill>
                          <a:latin typeface="+mn-lt"/>
                          <a:ea typeface="+mn-ea"/>
                          <a:cs typeface="+mn-cs"/>
                        </a:rPr>
                        <a:t>A correct value for the resolution is given</a:t>
                      </a:r>
                    </a:p>
                    <a:p>
                      <a:pPr algn="ctr"/>
                      <a:r>
                        <a:rPr lang="en-GB" sz="1000" b="1" i="0" u="none" strike="noStrike" kern="1200" baseline="0" dirty="0" smtClean="0">
                          <a:solidFill>
                            <a:schemeClr val="dk1"/>
                          </a:solidFill>
                          <a:latin typeface="+mn-lt"/>
                          <a:ea typeface="+mn-ea"/>
                          <a:cs typeface="+mn-cs"/>
                        </a:rPr>
                        <a:t>OR</a:t>
                      </a:r>
                    </a:p>
                    <a:p>
                      <a:pPr algn="ctr"/>
                      <a:r>
                        <a:rPr lang="en-GB" sz="1000" b="0" i="0" u="none" strike="noStrike" kern="1200" baseline="0" dirty="0" smtClean="0">
                          <a:solidFill>
                            <a:schemeClr val="dk1"/>
                          </a:solidFill>
                          <a:latin typeface="+mn-lt"/>
                          <a:ea typeface="+mn-ea"/>
                          <a:cs typeface="+mn-cs"/>
                        </a:rPr>
                        <a:t>A sensible but incorrect value is given for the resolution, with a correct statement appropriate to the resolution they have given.</a:t>
                      </a:r>
                      <a:endParaRPr lang="en-GB" sz="1000" dirty="0"/>
                    </a:p>
                  </a:txBody>
                  <a:tcPr anchor="ctr"/>
                </a:tc>
              </a:tr>
              <a:tr h="370840">
                <a:tc>
                  <a:txBody>
                    <a:bodyPr/>
                    <a:lstStyle/>
                    <a:p>
                      <a:pPr algn="ctr"/>
                      <a:r>
                        <a:rPr lang="en-GB" sz="1200" dirty="0" smtClean="0"/>
                        <a:t>2</a:t>
                      </a:r>
                      <a:endParaRPr lang="en-GB" sz="1200" dirty="0"/>
                    </a:p>
                  </a:txBody>
                  <a:tcPr anchor="ctr"/>
                </a:tc>
                <a:tc>
                  <a:txBody>
                    <a:bodyPr/>
                    <a:lstStyle/>
                    <a:p>
                      <a:pPr algn="ctr"/>
                      <a:r>
                        <a:rPr lang="en-GB" sz="1000" b="0" i="0" u="none" strike="noStrike" kern="1200" baseline="0" dirty="0" smtClean="0">
                          <a:solidFill>
                            <a:schemeClr val="dk1"/>
                          </a:solidFill>
                          <a:latin typeface="+mn-lt"/>
                          <a:ea typeface="+mn-ea"/>
                          <a:cs typeface="+mn-cs"/>
                        </a:rPr>
                        <a:t>A correct value for the resolution is given</a:t>
                      </a:r>
                    </a:p>
                    <a:p>
                      <a:pPr algn="ctr"/>
                      <a:r>
                        <a:rPr lang="en-GB" sz="1000" b="1" i="0" u="none" strike="noStrike" kern="1200" baseline="0" dirty="0" smtClean="0">
                          <a:solidFill>
                            <a:schemeClr val="dk1"/>
                          </a:solidFill>
                          <a:latin typeface="+mn-lt"/>
                          <a:ea typeface="+mn-ea"/>
                          <a:cs typeface="+mn-cs"/>
                        </a:rPr>
                        <a:t>OR</a:t>
                      </a:r>
                    </a:p>
                    <a:p>
                      <a:pPr algn="ctr"/>
                      <a:r>
                        <a:rPr lang="en-GB" sz="1000" b="0" i="0" u="none" strike="noStrike" kern="1200" baseline="0" dirty="0" smtClean="0">
                          <a:solidFill>
                            <a:schemeClr val="dk1"/>
                          </a:solidFill>
                          <a:latin typeface="+mn-lt"/>
                          <a:ea typeface="+mn-ea"/>
                          <a:cs typeface="+mn-cs"/>
                        </a:rPr>
                        <a:t>A correct statement as to whether or not the resolution was appropriate is given, but the explanation is not clear</a:t>
                      </a:r>
                      <a:endParaRPr lang="en-GB" sz="1000" dirty="0"/>
                    </a:p>
                  </a:txBody>
                  <a:tcPr anchor="ctr"/>
                </a:tc>
              </a:tr>
              <a:tr h="370840">
                <a:tc>
                  <a:txBody>
                    <a:bodyPr/>
                    <a:lstStyle/>
                    <a:p>
                      <a:pPr algn="ctr"/>
                      <a:r>
                        <a:rPr lang="en-GB" sz="1200" dirty="0" smtClean="0"/>
                        <a:t>3</a:t>
                      </a:r>
                      <a:endParaRPr lang="en-GB" sz="1200" dirty="0"/>
                    </a:p>
                  </a:txBody>
                  <a:tcPr anchor="ctr"/>
                </a:tc>
                <a:tc>
                  <a:txBody>
                    <a:bodyPr/>
                    <a:lstStyle/>
                    <a:p>
                      <a:pPr algn="ctr"/>
                      <a:r>
                        <a:rPr lang="en-GB" sz="1000" b="0" i="0" u="none" strike="noStrike" kern="1200" baseline="0" dirty="0" smtClean="0">
                          <a:solidFill>
                            <a:schemeClr val="dk1"/>
                          </a:solidFill>
                          <a:latin typeface="+mn-lt"/>
                          <a:ea typeface="+mn-ea"/>
                          <a:cs typeface="+mn-cs"/>
                        </a:rPr>
                        <a:t>A correct value for the resolution is given</a:t>
                      </a:r>
                    </a:p>
                    <a:p>
                      <a:pPr algn="ctr"/>
                      <a:r>
                        <a:rPr lang="en-GB" sz="1000" b="1" i="0" u="none" strike="noStrike" kern="1200" baseline="0" dirty="0" smtClean="0">
                          <a:solidFill>
                            <a:schemeClr val="dk1"/>
                          </a:solidFill>
                          <a:latin typeface="+mn-lt"/>
                          <a:ea typeface="+mn-ea"/>
                          <a:cs typeface="+mn-cs"/>
                        </a:rPr>
                        <a:t>OR</a:t>
                      </a:r>
                    </a:p>
                    <a:p>
                      <a:pPr algn="ctr"/>
                      <a:r>
                        <a:rPr lang="en-GB" sz="1000" b="0" i="0" u="none" strike="noStrike" kern="1200" baseline="0" dirty="0" smtClean="0">
                          <a:solidFill>
                            <a:schemeClr val="dk1"/>
                          </a:solidFill>
                          <a:latin typeface="+mn-lt"/>
                          <a:ea typeface="+mn-ea"/>
                          <a:cs typeface="+mn-cs"/>
                        </a:rPr>
                        <a:t>A correct statement as to whether or not the resolution was appropriate is given with a clear explanation</a:t>
                      </a:r>
                      <a:endParaRPr lang="en-GB" sz="1000" dirty="0" smtClean="0"/>
                    </a:p>
                  </a:txBody>
                  <a:tcPr anchor="ctr"/>
                </a:tc>
              </a:tr>
            </a:tbl>
          </a:graphicData>
        </a:graphic>
      </p:graphicFrame>
    </p:spTree>
    <p:extLst>
      <p:ext uri="{BB962C8B-B14F-4D97-AF65-F5344CB8AC3E}">
        <p14:creationId xmlns:p14="http://schemas.microsoft.com/office/powerpoint/2010/main" val="15269204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sp>
        <p:nvSpPr>
          <p:cNvPr id="6" name="Rectangle 5"/>
          <p:cNvSpPr/>
          <p:nvPr/>
        </p:nvSpPr>
        <p:spPr>
          <a:xfrm>
            <a:off x="4520952" y="2512544"/>
            <a:ext cx="2185399" cy="340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811560" y="2395633"/>
            <a:ext cx="8282881" cy="3420000"/>
          </a:xfrm>
          <a:prstGeom prst="rect">
            <a:avLst/>
          </a:prstGeom>
          <a:ln>
            <a:solidFill>
              <a:schemeClr val="tx1"/>
            </a:solidFill>
          </a:ln>
        </p:spPr>
      </p:pic>
      <p:sp>
        <p:nvSpPr>
          <p:cNvPr id="21" name="TextBox 20"/>
          <p:cNvSpPr txBox="1"/>
          <p:nvPr/>
        </p:nvSpPr>
        <p:spPr>
          <a:xfrm>
            <a:off x="4065480" y="5932544"/>
            <a:ext cx="1775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22" name="Straight Arrow Connector 21"/>
          <p:cNvCxnSpPr>
            <a:stCxn id="21" idx="0"/>
          </p:cNvCxnSpPr>
          <p:nvPr/>
        </p:nvCxnSpPr>
        <p:spPr>
          <a:xfrm flipH="1" flipV="1">
            <a:off x="4953000" y="5301209"/>
            <a:ext cx="1" cy="6313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318871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420888"/>
            <a:ext cx="3305572" cy="1298816"/>
          </a:xfrm>
        </p:spPr>
        <p:style>
          <a:lnRef idx="2">
            <a:schemeClr val="dk1"/>
          </a:lnRef>
          <a:fillRef idx="1">
            <a:schemeClr val="lt1"/>
          </a:fillRef>
          <a:effectRef idx="0">
            <a:schemeClr val="dk1"/>
          </a:effectRef>
          <a:fontRef idx="minor">
            <a:schemeClr val="dk1"/>
          </a:fontRef>
        </p:style>
        <p:txBody>
          <a:bodyPr wrap="square">
            <a:noAutofit/>
          </a:bodyPr>
          <a:lstStyle/>
          <a:p>
            <a:pPr marL="0" indent="0">
              <a:buNone/>
            </a:pPr>
            <a:r>
              <a:rPr lang="en-GB" sz="1400" b="1" dirty="0" smtClean="0"/>
              <a:t>Repeatable:</a:t>
            </a:r>
            <a:endParaRPr lang="en-GB" sz="1400" b="1" dirty="0"/>
          </a:p>
          <a:p>
            <a:pPr marL="90000" indent="-90000"/>
            <a:r>
              <a:rPr lang="en-GB" sz="1400" dirty="0" smtClean="0"/>
              <a:t>A measurement is repeatable if the original experimenter repeats the investigation using the same method and obtains the same results.</a:t>
            </a: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95300" y="3919115"/>
            <a:ext cx="3305572" cy="2462213"/>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a:t>You may be asked a question similar to this in the section </a:t>
            </a:r>
            <a:r>
              <a:rPr lang="en-GB" sz="1400" b="1" dirty="0" smtClean="0"/>
              <a:t>2 </a:t>
            </a:r>
            <a:r>
              <a:rPr lang="en-GB" sz="1400" b="1" dirty="0"/>
              <a:t>exam:</a:t>
            </a:r>
          </a:p>
          <a:p>
            <a:pPr marL="90000" indent="-90000"/>
            <a:r>
              <a:rPr lang="en-GB" sz="1400" dirty="0" smtClean="0"/>
              <a:t>Look at your results.</a:t>
            </a:r>
          </a:p>
          <a:p>
            <a:pPr marL="90000" indent="-90000"/>
            <a:r>
              <a:rPr lang="en-GB" sz="1400" dirty="0" smtClean="0"/>
              <a:t>Did you repeat any of the results in your investigation?</a:t>
            </a:r>
          </a:p>
          <a:p>
            <a:pPr marL="90000" indent="-90000"/>
            <a:r>
              <a:rPr lang="en-GB" sz="1400" dirty="0" smtClean="0"/>
              <a:t>Explain why you did or did not repeat any of your results.</a:t>
            </a:r>
          </a:p>
          <a:p>
            <a:pPr marL="90000" indent="-90000"/>
            <a:r>
              <a:rPr lang="en-GB" sz="1400" dirty="0" smtClean="0"/>
              <a:t>You explanation should include examples from your results.</a:t>
            </a:r>
          </a:p>
          <a:p>
            <a:pPr marL="0" indent="0" algn="r">
              <a:buNone/>
            </a:pPr>
            <a:r>
              <a:rPr lang="en-GB" sz="1400" i="1" dirty="0" smtClean="0"/>
              <a:t>3 marks</a:t>
            </a:r>
            <a:endParaRPr lang="en-GB" sz="1400" i="1" dirty="0"/>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sp>
        <p:nvSpPr>
          <p:cNvPr id="20" name="Content Placeholder 3"/>
          <p:cNvSpPr txBox="1">
            <a:spLocks/>
          </p:cNvSpPr>
          <p:nvPr/>
        </p:nvSpPr>
        <p:spPr>
          <a:xfrm>
            <a:off x="3944888" y="2420887"/>
            <a:ext cx="5491788" cy="129881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smtClean="0"/>
              <a:t>Explain:</a:t>
            </a:r>
            <a:endParaRPr lang="en-GB" sz="1400" b="1" dirty="0"/>
          </a:p>
          <a:p>
            <a:pPr marL="90000" indent="-90000"/>
            <a:r>
              <a:rPr lang="en-GB" sz="1400" dirty="0" smtClean="0"/>
              <a:t>You </a:t>
            </a:r>
            <a:r>
              <a:rPr lang="en-GB" sz="1400" dirty="0"/>
              <a:t>should make something clear, or state the reasons for something happening.</a:t>
            </a:r>
          </a:p>
          <a:p>
            <a:pPr marL="90000" indent="-90000"/>
            <a:r>
              <a:rPr lang="en-GB" sz="1400" dirty="0"/>
              <a:t>The points in the answer </a:t>
            </a:r>
            <a:r>
              <a:rPr lang="en-GB" sz="1400" b="1" dirty="0"/>
              <a:t>must </a:t>
            </a:r>
            <a:r>
              <a:rPr lang="en-GB" sz="1400" dirty="0"/>
              <a:t>be linked coherently and logically.</a:t>
            </a:r>
          </a:p>
          <a:p>
            <a:pPr marL="90000" indent="-90000"/>
            <a:r>
              <a:rPr lang="en-GB" sz="1400" dirty="0"/>
              <a:t>The answer should </a:t>
            </a:r>
            <a:r>
              <a:rPr lang="en-GB" sz="1400" b="1" dirty="0"/>
              <a:t>not </a:t>
            </a:r>
            <a:r>
              <a:rPr lang="en-GB" sz="1400" dirty="0"/>
              <a:t>be a simple list of reasons.</a:t>
            </a:r>
          </a:p>
        </p:txBody>
      </p:sp>
      <p:graphicFrame>
        <p:nvGraphicFramePr>
          <p:cNvPr id="22" name="Table 21"/>
          <p:cNvGraphicFramePr>
            <a:graphicFrameLocks noGrp="1"/>
          </p:cNvGraphicFramePr>
          <p:nvPr>
            <p:extLst>
              <p:ext uri="{D42A27DB-BD31-4B8C-83A1-F6EECF244321}">
                <p14:modId xmlns:p14="http://schemas.microsoft.com/office/powerpoint/2010/main" val="2489002789"/>
              </p:ext>
            </p:extLst>
          </p:nvPr>
        </p:nvGraphicFramePr>
        <p:xfrm>
          <a:off x="3966839" y="3942164"/>
          <a:ext cx="5486659" cy="2583180"/>
        </p:xfrm>
        <a:graphic>
          <a:graphicData uri="http://schemas.openxmlformats.org/drawingml/2006/table">
            <a:tbl>
              <a:tblPr firstRow="1" bandRow="1">
                <a:tableStyleId>{5C22544A-7EE6-4342-B048-85BDC9FD1C3A}</a:tableStyleId>
              </a:tblPr>
              <a:tblGrid>
                <a:gridCol w="812918"/>
                <a:gridCol w="4673741"/>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050" dirty="0" smtClean="0"/>
                        <a:t>No credit worthy response</a:t>
                      </a:r>
                      <a:endParaRPr lang="en-GB" sz="1050" dirty="0"/>
                    </a:p>
                  </a:txBody>
                  <a:tcPr anchor="ctr"/>
                </a:tc>
              </a:tr>
              <a:tr h="0">
                <a:tc>
                  <a:txBody>
                    <a:bodyPr/>
                    <a:lstStyle/>
                    <a:p>
                      <a:pPr algn="ctr"/>
                      <a:r>
                        <a:rPr lang="en-GB" sz="1200" dirty="0" smtClean="0"/>
                        <a:t>1</a:t>
                      </a:r>
                      <a:endParaRPr lang="en-GB" sz="1200" dirty="0"/>
                    </a:p>
                  </a:txBody>
                  <a:tcPr anchor="ctr"/>
                </a:tc>
                <a:tc>
                  <a:txBody>
                    <a:bodyPr/>
                    <a:lstStyle/>
                    <a:p>
                      <a:pPr algn="ctr"/>
                      <a:r>
                        <a:rPr lang="en-GB" sz="1050" b="0" i="0" u="none" strike="noStrike" kern="1200" baseline="0" dirty="0" smtClean="0">
                          <a:solidFill>
                            <a:schemeClr val="dk1"/>
                          </a:solidFill>
                          <a:latin typeface="+mn-lt"/>
                          <a:ea typeface="+mn-ea"/>
                          <a:cs typeface="+mn-cs"/>
                        </a:rPr>
                        <a:t>There is a correct statement regarding whether or not any measurements were repeated</a:t>
                      </a:r>
                    </a:p>
                    <a:p>
                      <a:pPr algn="ctr"/>
                      <a:r>
                        <a:rPr lang="en-GB" sz="1050" b="0" i="0" u="none" strike="noStrike" kern="1200" baseline="0" dirty="0" smtClean="0">
                          <a:solidFill>
                            <a:schemeClr val="dk1"/>
                          </a:solidFill>
                          <a:latin typeface="+mn-lt"/>
                          <a:ea typeface="+mn-ea"/>
                          <a:cs typeface="+mn-cs"/>
                        </a:rPr>
                        <a:t>There is mention of the presence or absence or anomalous results</a:t>
                      </a:r>
                      <a:endParaRPr lang="en-GB" sz="1050" dirty="0"/>
                    </a:p>
                  </a:txBody>
                  <a:tcPr anchor="ctr"/>
                </a:tc>
              </a:tr>
              <a:tr h="370840">
                <a:tc>
                  <a:txBody>
                    <a:bodyPr/>
                    <a:lstStyle/>
                    <a:p>
                      <a:pPr algn="ctr"/>
                      <a:r>
                        <a:rPr lang="en-GB" sz="1200" dirty="0" smtClean="0"/>
                        <a:t>2</a:t>
                      </a:r>
                      <a:endParaRPr lang="en-GB" sz="1200" dirty="0"/>
                    </a:p>
                  </a:txBody>
                  <a:tcPr anchor="ctr"/>
                </a:tc>
                <a:tc>
                  <a:txBody>
                    <a:bodyPr/>
                    <a:lstStyle/>
                    <a:p>
                      <a:pPr algn="ctr"/>
                      <a:r>
                        <a:rPr lang="en-GB" sz="1050" b="0" i="0" u="none" strike="noStrike" kern="1200" baseline="0" dirty="0" smtClean="0">
                          <a:solidFill>
                            <a:schemeClr val="dk1"/>
                          </a:solidFill>
                          <a:latin typeface="+mn-lt"/>
                          <a:ea typeface="+mn-ea"/>
                          <a:cs typeface="+mn-cs"/>
                        </a:rPr>
                        <a:t>There is a correct statement regarding whether or not any measurements were repeated</a:t>
                      </a:r>
                    </a:p>
                    <a:p>
                      <a:pPr algn="ctr"/>
                      <a:r>
                        <a:rPr lang="en-GB" sz="1050" b="0" i="0" u="none" strike="noStrike" kern="1200" baseline="0" dirty="0" smtClean="0">
                          <a:solidFill>
                            <a:schemeClr val="dk1"/>
                          </a:solidFill>
                          <a:latin typeface="+mn-lt"/>
                          <a:ea typeface="+mn-ea"/>
                          <a:cs typeface="+mn-cs"/>
                        </a:rPr>
                        <a:t>There is reference to either anomalous results or to systematic or random uncertainties</a:t>
                      </a:r>
                      <a:endParaRPr lang="en-GB" sz="1050" dirty="0"/>
                    </a:p>
                  </a:txBody>
                  <a:tcPr anchor="ctr"/>
                </a:tc>
              </a:tr>
              <a:tr h="370840">
                <a:tc>
                  <a:txBody>
                    <a:bodyPr/>
                    <a:lstStyle/>
                    <a:p>
                      <a:pPr algn="ctr"/>
                      <a:r>
                        <a:rPr lang="en-GB" sz="1200" dirty="0" smtClean="0"/>
                        <a:t>3</a:t>
                      </a:r>
                      <a:endParaRPr lang="en-GB" sz="1200" dirty="0"/>
                    </a:p>
                  </a:txBody>
                  <a:tcPr anchor="ctr"/>
                </a:tc>
                <a:tc>
                  <a:txBody>
                    <a:bodyPr/>
                    <a:lstStyle/>
                    <a:p>
                      <a:pPr algn="ctr"/>
                      <a:r>
                        <a:rPr lang="en-GB" sz="1050" b="0" i="0" u="none" strike="noStrike" kern="1200" baseline="0" dirty="0" smtClean="0">
                          <a:solidFill>
                            <a:schemeClr val="dk1"/>
                          </a:solidFill>
                          <a:latin typeface="+mn-lt"/>
                          <a:ea typeface="+mn-ea"/>
                          <a:cs typeface="+mn-cs"/>
                        </a:rPr>
                        <a:t>There is a correct statement regarding whether or not any measurements were repeated and a clear indication of which results were repeated</a:t>
                      </a:r>
                    </a:p>
                    <a:p>
                      <a:pPr algn="ctr"/>
                      <a:r>
                        <a:rPr lang="en-GB" sz="1050" b="0" i="0" u="none" strike="noStrike" kern="1200" baseline="0" dirty="0" smtClean="0">
                          <a:solidFill>
                            <a:schemeClr val="dk1"/>
                          </a:solidFill>
                          <a:latin typeface="+mn-lt"/>
                          <a:ea typeface="+mn-ea"/>
                          <a:cs typeface="+mn-cs"/>
                        </a:rPr>
                        <a:t>There is reference to either anomalous results or to systematic or random uncertainties, and the effects that these would cause</a:t>
                      </a:r>
                      <a:endParaRPr lang="en-GB" sz="1050" dirty="0" smtClean="0"/>
                    </a:p>
                  </a:txBody>
                  <a:tcPr anchor="ctr"/>
                </a:tc>
              </a:tr>
            </a:tbl>
          </a:graphicData>
        </a:graphic>
      </p:graphicFrame>
    </p:spTree>
    <p:extLst>
      <p:ext uri="{BB962C8B-B14F-4D97-AF65-F5344CB8AC3E}">
        <p14:creationId xmlns:p14="http://schemas.microsoft.com/office/powerpoint/2010/main" val="15388560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sp>
        <p:nvSpPr>
          <p:cNvPr id="6" name="Rectangle 5"/>
          <p:cNvSpPr/>
          <p:nvPr/>
        </p:nvSpPr>
        <p:spPr>
          <a:xfrm>
            <a:off x="4520952" y="2512544"/>
            <a:ext cx="2185399" cy="340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4065480" y="5932544"/>
            <a:ext cx="1775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sp>
        <p:nvSpPr>
          <p:cNvPr id="4" name="Rectangle 3"/>
          <p:cNvSpPr/>
          <p:nvPr/>
        </p:nvSpPr>
        <p:spPr>
          <a:xfrm>
            <a:off x="416496" y="4124351"/>
            <a:ext cx="1440160" cy="168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stretch>
            <a:fillRect/>
          </a:stretch>
        </p:blipFill>
        <p:spPr>
          <a:xfrm>
            <a:off x="595943" y="2400758"/>
            <a:ext cx="8714115" cy="3240000"/>
          </a:xfrm>
          <a:prstGeom prst="rect">
            <a:avLst/>
          </a:prstGeom>
          <a:ln>
            <a:solidFill>
              <a:schemeClr val="tx1"/>
            </a:solidFill>
          </a:ln>
        </p:spPr>
      </p:pic>
      <p:cxnSp>
        <p:nvCxnSpPr>
          <p:cNvPr id="22" name="Straight Arrow Connector 21"/>
          <p:cNvCxnSpPr>
            <a:stCxn id="21" idx="0"/>
          </p:cNvCxnSpPr>
          <p:nvPr/>
        </p:nvCxnSpPr>
        <p:spPr>
          <a:xfrm flipH="1" flipV="1">
            <a:off x="4953000" y="5013176"/>
            <a:ext cx="1" cy="9193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01563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95300" y="3593391"/>
            <a:ext cx="3017540" cy="2569934"/>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spcBef>
                <a:spcPts val="100"/>
              </a:spcBef>
              <a:buNone/>
            </a:pPr>
            <a:r>
              <a:rPr lang="en-GB" sz="1200" b="1" dirty="0"/>
              <a:t>You may be asked a question similar to this in the section </a:t>
            </a:r>
            <a:r>
              <a:rPr lang="en-GB" sz="1200" b="1" dirty="0" smtClean="0"/>
              <a:t>2 </a:t>
            </a:r>
            <a:r>
              <a:rPr lang="en-GB" sz="1200" b="1" dirty="0"/>
              <a:t>exam:</a:t>
            </a:r>
          </a:p>
          <a:p>
            <a:pPr marL="90000" indent="-90000">
              <a:spcBef>
                <a:spcPts val="100"/>
              </a:spcBef>
            </a:pPr>
            <a:r>
              <a:rPr lang="en-GB" sz="1200" dirty="0" smtClean="0"/>
              <a:t>In your investigation you changed the concentration / mass of X.</a:t>
            </a:r>
          </a:p>
          <a:p>
            <a:pPr marL="90000" indent="-90000">
              <a:spcBef>
                <a:spcPts val="100"/>
              </a:spcBef>
            </a:pPr>
            <a:r>
              <a:rPr lang="en-GB" sz="1200" dirty="0" smtClean="0"/>
              <a:t>What was the range of this variable? Give the units.</a:t>
            </a:r>
          </a:p>
          <a:p>
            <a:pPr marL="90000" indent="-90000">
              <a:spcBef>
                <a:spcPts val="100"/>
              </a:spcBef>
            </a:pPr>
            <a:r>
              <a:rPr lang="en-GB" sz="1200" dirty="0" smtClean="0"/>
              <a:t>The range was from ……… to ………</a:t>
            </a:r>
          </a:p>
          <a:p>
            <a:pPr marL="90000" indent="-90000">
              <a:spcBef>
                <a:spcPts val="100"/>
              </a:spcBef>
            </a:pPr>
            <a:r>
              <a:rPr lang="en-GB" sz="1200" dirty="0" smtClean="0"/>
              <a:t>If you had been able to use another value of this variable, either within or outside this range what value would you have chosen?</a:t>
            </a:r>
          </a:p>
          <a:p>
            <a:pPr marL="90000" indent="-90000">
              <a:spcBef>
                <a:spcPts val="100"/>
              </a:spcBef>
            </a:pPr>
            <a:r>
              <a:rPr lang="en-GB" sz="1200" dirty="0" smtClean="0"/>
              <a:t>Give a reason for your answer</a:t>
            </a:r>
          </a:p>
          <a:p>
            <a:pPr marL="0" indent="0" algn="r">
              <a:spcBef>
                <a:spcPts val="100"/>
              </a:spcBef>
              <a:buNone/>
            </a:pPr>
            <a:r>
              <a:rPr lang="en-GB" sz="1200" i="1" dirty="0" smtClean="0"/>
              <a:t>3 marks</a:t>
            </a:r>
            <a:endParaRPr lang="en-GB" sz="1200" i="1" dirty="0"/>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graphicFrame>
        <p:nvGraphicFramePr>
          <p:cNvPr id="20" name="Table 19"/>
          <p:cNvGraphicFramePr>
            <a:graphicFrameLocks noGrp="1"/>
          </p:cNvGraphicFramePr>
          <p:nvPr>
            <p:extLst>
              <p:ext uri="{D42A27DB-BD31-4B8C-83A1-F6EECF244321}">
                <p14:modId xmlns:p14="http://schemas.microsoft.com/office/powerpoint/2010/main" val="2200132368"/>
              </p:ext>
            </p:extLst>
          </p:nvPr>
        </p:nvGraphicFramePr>
        <p:xfrm>
          <a:off x="3656856" y="3599478"/>
          <a:ext cx="5753844" cy="2468880"/>
        </p:xfrm>
        <a:graphic>
          <a:graphicData uri="http://schemas.openxmlformats.org/drawingml/2006/table">
            <a:tbl>
              <a:tblPr firstRow="1" bandRow="1">
                <a:tableStyleId>{5C22544A-7EE6-4342-B048-85BDC9FD1C3A}</a:tableStyleId>
              </a:tblPr>
              <a:tblGrid>
                <a:gridCol w="810329"/>
                <a:gridCol w="4943515"/>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200" dirty="0" smtClean="0"/>
                        <a:t>No credit worthy response</a:t>
                      </a:r>
                      <a:endParaRPr lang="en-GB" sz="12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At least one end of the range is correctly stated. </a:t>
                      </a:r>
                    </a:p>
                    <a:p>
                      <a:pPr algn="ctr"/>
                      <a:r>
                        <a:rPr lang="en-GB" sz="1200" b="0" i="0" u="none" strike="noStrike" kern="1200" baseline="0" dirty="0" smtClean="0">
                          <a:solidFill>
                            <a:schemeClr val="dk1"/>
                          </a:solidFill>
                          <a:latin typeface="+mn-lt"/>
                          <a:ea typeface="+mn-ea"/>
                          <a:cs typeface="+mn-cs"/>
                        </a:rPr>
                        <a:t>Another value of the independent variable is suggested, although it may not be appropriate.</a:t>
                      </a:r>
                      <a:endParaRPr lang="en-GB" sz="1000" b="0" i="0" u="none" strike="noStrike" kern="1200" baseline="0" dirty="0" smtClean="0">
                        <a:solidFill>
                          <a:schemeClr val="dk1"/>
                        </a:solidFill>
                        <a:latin typeface="+mn-lt"/>
                        <a:ea typeface="+mn-ea"/>
                        <a:cs typeface="+mn-cs"/>
                      </a:endParaRPr>
                    </a:p>
                  </a:txBody>
                  <a:tcPr anchor="ctr"/>
                </a:tc>
              </a:tr>
              <a:tr h="370840">
                <a:tc>
                  <a:txBody>
                    <a:bodyPr/>
                    <a:lstStyle/>
                    <a:p>
                      <a:pPr algn="ctr"/>
                      <a:r>
                        <a:rPr lang="en-GB" sz="1200" dirty="0" smtClean="0"/>
                        <a:t>2</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The range is correctly stated, according to the candidate’s own results.</a:t>
                      </a:r>
                    </a:p>
                    <a:p>
                      <a:pPr algn="ctr"/>
                      <a:r>
                        <a:rPr lang="en-GB" sz="1200" b="0" i="0" u="none" strike="noStrike" kern="1200" baseline="0" dirty="0" smtClean="0">
                          <a:solidFill>
                            <a:schemeClr val="dk1"/>
                          </a:solidFill>
                          <a:latin typeface="+mn-lt"/>
                          <a:ea typeface="+mn-ea"/>
                          <a:cs typeface="+mn-cs"/>
                        </a:rPr>
                        <a:t>Another appropriate value of the independent variable is suggested.</a:t>
                      </a:r>
                    </a:p>
                    <a:p>
                      <a:pPr algn="ctr"/>
                      <a:r>
                        <a:rPr lang="en-GB" sz="1200" b="0" i="0" u="none" strike="noStrike" kern="1200" baseline="0" dirty="0" smtClean="0">
                          <a:solidFill>
                            <a:schemeClr val="dk1"/>
                          </a:solidFill>
                          <a:latin typeface="+mn-lt"/>
                          <a:ea typeface="+mn-ea"/>
                          <a:cs typeface="+mn-cs"/>
                        </a:rPr>
                        <a:t>The reason for the additional value is unclear or inappropriate.</a:t>
                      </a:r>
                      <a:endParaRPr lang="en-GB" sz="1000" b="0" i="0" u="none" strike="noStrike" kern="1200" baseline="0" dirty="0" smtClean="0">
                        <a:solidFill>
                          <a:schemeClr val="dk1"/>
                        </a:solidFill>
                        <a:latin typeface="+mn-lt"/>
                        <a:ea typeface="+mn-ea"/>
                        <a:cs typeface="+mn-cs"/>
                      </a:endParaRPr>
                    </a:p>
                  </a:txBody>
                  <a:tcPr anchor="ctr"/>
                </a:tc>
              </a:tr>
              <a:tr h="370840">
                <a:tc>
                  <a:txBody>
                    <a:bodyPr/>
                    <a:lstStyle/>
                    <a:p>
                      <a:pPr algn="ctr"/>
                      <a:r>
                        <a:rPr lang="en-GB" sz="1200" dirty="0" smtClean="0"/>
                        <a:t>3</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The range is correctly stated, according to the candidate’s own results.</a:t>
                      </a:r>
                    </a:p>
                    <a:p>
                      <a:pPr algn="ctr"/>
                      <a:r>
                        <a:rPr lang="en-GB" sz="1200" b="0" i="0" u="none" strike="noStrike" kern="1200" baseline="0" dirty="0" smtClean="0">
                          <a:solidFill>
                            <a:schemeClr val="dk1"/>
                          </a:solidFill>
                          <a:latin typeface="+mn-lt"/>
                          <a:ea typeface="+mn-ea"/>
                          <a:cs typeface="+mn-cs"/>
                        </a:rPr>
                        <a:t>Another appropriate value of the independent variable is suggested.</a:t>
                      </a:r>
                    </a:p>
                    <a:p>
                      <a:pPr algn="ctr"/>
                      <a:r>
                        <a:rPr lang="en-GB" sz="1200" b="0" i="0" u="none" strike="noStrike" kern="1200" baseline="0" dirty="0" smtClean="0">
                          <a:solidFill>
                            <a:schemeClr val="dk1"/>
                          </a:solidFill>
                          <a:latin typeface="+mn-lt"/>
                          <a:ea typeface="+mn-ea"/>
                          <a:cs typeface="+mn-cs"/>
                        </a:rPr>
                        <a:t>The reason for the additional value is clear and appropriate.</a:t>
                      </a:r>
                      <a:endParaRPr lang="en-GB" sz="1000" b="0" i="0" u="none" strike="noStrike" kern="1200" baseline="0" dirty="0" smtClean="0">
                        <a:solidFill>
                          <a:schemeClr val="dk1"/>
                        </a:solidFill>
                        <a:latin typeface="+mn-lt"/>
                        <a:ea typeface="+mn-ea"/>
                        <a:cs typeface="+mn-cs"/>
                      </a:endParaRPr>
                    </a:p>
                  </a:txBody>
                  <a:tcPr anchor="ctr"/>
                </a:tc>
              </a:tr>
            </a:tbl>
          </a:graphicData>
        </a:graphic>
      </p:graphicFrame>
      <p:sp>
        <p:nvSpPr>
          <p:cNvPr id="21" name="Content Placeholder 3"/>
          <p:cNvSpPr txBox="1">
            <a:spLocks/>
          </p:cNvSpPr>
          <p:nvPr/>
        </p:nvSpPr>
        <p:spPr>
          <a:xfrm>
            <a:off x="495300" y="2420888"/>
            <a:ext cx="3017540" cy="102848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spcBef>
                <a:spcPts val="100"/>
              </a:spcBef>
              <a:buFont typeface="Arial" pitchFamily="34" charset="0"/>
              <a:buNone/>
            </a:pPr>
            <a:r>
              <a:rPr lang="en-GB" sz="1200" b="1" dirty="0" smtClean="0"/>
              <a:t>Range:</a:t>
            </a:r>
          </a:p>
          <a:p>
            <a:pPr marL="90000" indent="-90000">
              <a:spcBef>
                <a:spcPts val="100"/>
              </a:spcBef>
            </a:pPr>
            <a:r>
              <a:rPr lang="en-GB" sz="1200" dirty="0" smtClean="0"/>
              <a:t>The maximum and minimum values of the independent or dependent variables; important in ensuring that any pattern is detected.</a:t>
            </a:r>
          </a:p>
        </p:txBody>
      </p:sp>
      <p:sp>
        <p:nvSpPr>
          <p:cNvPr id="22" name="Content Placeholder 3"/>
          <p:cNvSpPr txBox="1">
            <a:spLocks/>
          </p:cNvSpPr>
          <p:nvPr/>
        </p:nvSpPr>
        <p:spPr>
          <a:xfrm>
            <a:off x="3656856" y="2420887"/>
            <a:ext cx="5779820" cy="1028488"/>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spcBef>
                <a:spcPts val="300"/>
              </a:spcBef>
              <a:buNone/>
            </a:pPr>
            <a:r>
              <a:rPr lang="en-GB" sz="1200" b="1" dirty="0" smtClean="0"/>
              <a:t>Explain:</a:t>
            </a:r>
            <a:endParaRPr lang="en-GB" sz="1200" b="1" dirty="0"/>
          </a:p>
          <a:p>
            <a:pPr marL="90000" indent="-90000">
              <a:spcBef>
                <a:spcPts val="300"/>
              </a:spcBef>
            </a:pPr>
            <a:r>
              <a:rPr lang="en-GB" sz="1200" dirty="0" smtClean="0"/>
              <a:t>You </a:t>
            </a:r>
            <a:r>
              <a:rPr lang="en-GB" sz="1200" dirty="0"/>
              <a:t>should make something clear, or state the reasons for something happening.</a:t>
            </a:r>
          </a:p>
          <a:p>
            <a:pPr marL="90000" indent="-90000">
              <a:spcBef>
                <a:spcPts val="300"/>
              </a:spcBef>
            </a:pPr>
            <a:r>
              <a:rPr lang="en-GB" sz="1200" dirty="0"/>
              <a:t>The points in the answer </a:t>
            </a:r>
            <a:r>
              <a:rPr lang="en-GB" sz="1200" b="1" dirty="0"/>
              <a:t>must </a:t>
            </a:r>
            <a:r>
              <a:rPr lang="en-GB" sz="1200" dirty="0"/>
              <a:t>be linked coherently and logically.</a:t>
            </a:r>
          </a:p>
          <a:p>
            <a:pPr marL="90000" indent="-90000">
              <a:spcBef>
                <a:spcPts val="300"/>
              </a:spcBef>
            </a:pPr>
            <a:r>
              <a:rPr lang="en-GB" sz="1200" dirty="0"/>
              <a:t>The answer should </a:t>
            </a:r>
            <a:r>
              <a:rPr lang="en-GB" sz="1200" b="1" dirty="0"/>
              <a:t>not </a:t>
            </a:r>
            <a:r>
              <a:rPr lang="en-GB" sz="1200" dirty="0"/>
              <a:t>be a simple list of reasons.</a:t>
            </a:r>
          </a:p>
        </p:txBody>
      </p:sp>
    </p:spTree>
    <p:extLst>
      <p:ext uri="{BB962C8B-B14F-4D97-AF65-F5344CB8AC3E}">
        <p14:creationId xmlns:p14="http://schemas.microsoft.com/office/powerpoint/2010/main" val="38059133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sp>
        <p:nvSpPr>
          <p:cNvPr id="6" name="Rectangle 5"/>
          <p:cNvSpPr/>
          <p:nvPr/>
        </p:nvSpPr>
        <p:spPr>
          <a:xfrm>
            <a:off x="4520952" y="2512544"/>
            <a:ext cx="2185399" cy="340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4065480" y="5932544"/>
            <a:ext cx="1775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sp>
        <p:nvSpPr>
          <p:cNvPr id="4" name="Rectangle 3"/>
          <p:cNvSpPr/>
          <p:nvPr/>
        </p:nvSpPr>
        <p:spPr>
          <a:xfrm>
            <a:off x="416496" y="4124351"/>
            <a:ext cx="1440160" cy="168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649523" y="2395633"/>
            <a:ext cx="8606954" cy="3240000"/>
          </a:xfrm>
          <a:prstGeom prst="rect">
            <a:avLst/>
          </a:prstGeom>
          <a:ln>
            <a:solidFill>
              <a:schemeClr val="tx1"/>
            </a:solidFill>
          </a:ln>
        </p:spPr>
      </p:pic>
      <p:cxnSp>
        <p:nvCxnSpPr>
          <p:cNvPr id="22" name="Straight Arrow Connector 21"/>
          <p:cNvCxnSpPr>
            <a:stCxn id="21" idx="0"/>
          </p:cNvCxnSpPr>
          <p:nvPr/>
        </p:nvCxnSpPr>
        <p:spPr>
          <a:xfrm flipH="1" flipV="1">
            <a:off x="4953000" y="5013176"/>
            <a:ext cx="1" cy="9193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6393160" y="2395633"/>
            <a:ext cx="2863317" cy="116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266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1" y="2420888"/>
            <a:ext cx="2513484" cy="997196"/>
          </a:xfr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GB" sz="1400" b="1" dirty="0" smtClean="0"/>
              <a:t>Hypothesis:</a:t>
            </a:r>
          </a:p>
          <a:p>
            <a:pPr marL="90000" lvl="0" indent="-90000"/>
            <a:r>
              <a:rPr lang="en-GB" sz="1400" dirty="0" smtClean="0"/>
              <a:t>A proposal intended to explain certain facts or observations</a:t>
            </a:r>
            <a:endParaRPr lang="en-GB" sz="1400" dirty="0"/>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87069" y="3602164"/>
            <a:ext cx="2521716" cy="263456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1400" b="1" dirty="0" smtClean="0"/>
              <a:t>You may be asked a question similar to this in the section 2 exam:</a:t>
            </a:r>
          </a:p>
          <a:p>
            <a:pPr marL="90000" indent="-90000"/>
            <a:r>
              <a:rPr lang="en-US" sz="1400" dirty="0"/>
              <a:t>The hypothesis that you were given before you started the investigation </a:t>
            </a:r>
            <a:r>
              <a:rPr lang="en-US" sz="1400" dirty="0" smtClean="0"/>
              <a:t>was</a:t>
            </a:r>
            <a:r>
              <a:rPr lang="en-US" sz="1400" dirty="0"/>
              <a:t> </a:t>
            </a:r>
            <a:r>
              <a:rPr lang="en-US" sz="1400" dirty="0" smtClean="0"/>
              <a:t>…</a:t>
            </a:r>
            <a:endParaRPr lang="en-US" sz="1400" i="1" dirty="0"/>
          </a:p>
          <a:p>
            <a:pPr marL="90000" indent="-90000"/>
            <a:r>
              <a:rPr lang="en-US" sz="1400" dirty="0"/>
              <a:t>Do your results support this hypothesis?</a:t>
            </a:r>
          </a:p>
          <a:p>
            <a:pPr marL="90000" indent="-90000"/>
            <a:r>
              <a:rPr lang="en-GB" sz="1400" dirty="0"/>
              <a:t>Explain your answer</a:t>
            </a:r>
            <a:r>
              <a:rPr lang="en-GB" sz="1400" dirty="0" smtClean="0"/>
              <a:t>.</a:t>
            </a:r>
          </a:p>
          <a:p>
            <a:pPr marL="0" indent="0" algn="r">
              <a:buNone/>
            </a:pPr>
            <a:r>
              <a:rPr lang="en-GB" sz="1400" i="1" dirty="0" smtClean="0"/>
              <a:t>3 marks</a:t>
            </a:r>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graphicFrame>
        <p:nvGraphicFramePr>
          <p:cNvPr id="20" name="Table 19"/>
          <p:cNvGraphicFramePr>
            <a:graphicFrameLocks noGrp="1"/>
          </p:cNvGraphicFramePr>
          <p:nvPr>
            <p:extLst>
              <p:ext uri="{D42A27DB-BD31-4B8C-83A1-F6EECF244321}">
                <p14:modId xmlns:p14="http://schemas.microsoft.com/office/powerpoint/2010/main" val="2158552788"/>
              </p:ext>
            </p:extLst>
          </p:nvPr>
        </p:nvGraphicFramePr>
        <p:xfrm>
          <a:off x="3152802" y="3879304"/>
          <a:ext cx="6254952" cy="2286000"/>
        </p:xfrm>
        <a:graphic>
          <a:graphicData uri="http://schemas.openxmlformats.org/drawingml/2006/table">
            <a:tbl>
              <a:tblPr firstRow="1" bandRow="1">
                <a:tableStyleId>{5C22544A-7EE6-4342-B048-85BDC9FD1C3A}</a:tableStyleId>
              </a:tblPr>
              <a:tblGrid>
                <a:gridCol w="926751"/>
                <a:gridCol w="5328201"/>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200" dirty="0" smtClean="0"/>
                        <a:t>No credit worthy response</a:t>
                      </a:r>
                      <a:endParaRPr lang="en-GB" sz="12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A simple correct statement is made as to whether or not the results support the hypothesis with an attempt at an explanation</a:t>
                      </a:r>
                      <a:endParaRPr lang="en-GB" sz="1000" dirty="0"/>
                    </a:p>
                  </a:txBody>
                  <a:tcPr anchor="ctr"/>
                </a:tc>
              </a:tr>
              <a:tr h="370840">
                <a:tc>
                  <a:txBody>
                    <a:bodyPr/>
                    <a:lstStyle/>
                    <a:p>
                      <a:pPr algn="ctr"/>
                      <a:r>
                        <a:rPr lang="en-GB" sz="1200" dirty="0" smtClean="0"/>
                        <a:t>2</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A simple correct statement is made as to whether or not the results support the hypothesis and an explanation that includes a </a:t>
                      </a:r>
                      <a:r>
                        <a:rPr lang="en-GB" sz="1200" b="1" i="0" u="none" strike="noStrike" kern="1200" baseline="0" dirty="0" smtClean="0">
                          <a:solidFill>
                            <a:schemeClr val="dk1"/>
                          </a:solidFill>
                          <a:latin typeface="+mn-lt"/>
                          <a:ea typeface="+mn-ea"/>
                          <a:cs typeface="+mn-cs"/>
                        </a:rPr>
                        <a:t>simple </a:t>
                      </a:r>
                      <a:r>
                        <a:rPr lang="en-GB" sz="1200" b="0" i="0" u="none" strike="noStrike" kern="1200" baseline="0" dirty="0" smtClean="0">
                          <a:solidFill>
                            <a:schemeClr val="dk1"/>
                          </a:solidFill>
                          <a:latin typeface="+mn-lt"/>
                          <a:ea typeface="+mn-ea"/>
                          <a:cs typeface="+mn-cs"/>
                        </a:rPr>
                        <a:t>description of a correctly identified pattern or lack of pattern</a:t>
                      </a:r>
                      <a:endParaRPr lang="en-GB" sz="1000" dirty="0"/>
                    </a:p>
                  </a:txBody>
                  <a:tcPr anchor="ctr"/>
                </a:tc>
              </a:tr>
              <a:tr h="370840">
                <a:tc>
                  <a:txBody>
                    <a:bodyPr/>
                    <a:lstStyle/>
                    <a:p>
                      <a:pPr algn="ctr"/>
                      <a:r>
                        <a:rPr lang="en-GB" sz="1200" dirty="0" smtClean="0"/>
                        <a:t>3</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A simple correct statement is made as to whether or not the results support the hypothesis and an explanation that includes a </a:t>
                      </a:r>
                      <a:r>
                        <a:rPr lang="en-GB" sz="1200" b="1" i="0" u="none" strike="noStrike" kern="1200" baseline="0" dirty="0" smtClean="0">
                          <a:solidFill>
                            <a:schemeClr val="dk1"/>
                          </a:solidFill>
                          <a:latin typeface="+mn-lt"/>
                          <a:ea typeface="+mn-ea"/>
                          <a:cs typeface="+mn-cs"/>
                        </a:rPr>
                        <a:t>detailed </a:t>
                      </a:r>
                      <a:r>
                        <a:rPr lang="en-GB" sz="1200" b="0" i="0" u="none" strike="noStrike" kern="1200" baseline="0" dirty="0" smtClean="0">
                          <a:solidFill>
                            <a:schemeClr val="dk1"/>
                          </a:solidFill>
                          <a:latin typeface="+mn-lt"/>
                          <a:ea typeface="+mn-ea"/>
                          <a:cs typeface="+mn-cs"/>
                        </a:rPr>
                        <a:t>description of a correctly identified pattern or lack of pattern.</a:t>
                      </a:r>
                      <a:endParaRPr lang="en-GB" sz="1000" dirty="0" smtClean="0"/>
                    </a:p>
                  </a:txBody>
                  <a:tcPr anchor="ctr"/>
                </a:tc>
              </a:tr>
            </a:tbl>
          </a:graphicData>
        </a:graphic>
      </p:graphicFrame>
      <p:sp>
        <p:nvSpPr>
          <p:cNvPr id="21" name="Content Placeholder 3"/>
          <p:cNvSpPr txBox="1">
            <a:spLocks/>
          </p:cNvSpPr>
          <p:nvPr/>
        </p:nvSpPr>
        <p:spPr>
          <a:xfrm>
            <a:off x="3152801" y="2420887"/>
            <a:ext cx="6283876" cy="129881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smtClean="0"/>
              <a:t>Explain:</a:t>
            </a:r>
            <a:endParaRPr lang="en-GB" sz="1400" b="1" dirty="0"/>
          </a:p>
          <a:p>
            <a:pPr marL="90000" indent="-90000"/>
            <a:r>
              <a:rPr lang="en-GB" sz="1400" dirty="0" smtClean="0"/>
              <a:t>You </a:t>
            </a:r>
            <a:r>
              <a:rPr lang="en-GB" sz="1400" dirty="0"/>
              <a:t>should make something clear, or state the reasons for something happening.</a:t>
            </a:r>
          </a:p>
          <a:p>
            <a:pPr marL="90000" indent="-90000"/>
            <a:r>
              <a:rPr lang="en-GB" sz="1400" dirty="0"/>
              <a:t>The points in the answer </a:t>
            </a:r>
            <a:r>
              <a:rPr lang="en-GB" sz="1400" b="1" dirty="0"/>
              <a:t>must </a:t>
            </a:r>
            <a:r>
              <a:rPr lang="en-GB" sz="1400" dirty="0"/>
              <a:t>be linked coherently and logically.</a:t>
            </a:r>
          </a:p>
          <a:p>
            <a:pPr marL="90000" indent="-90000"/>
            <a:r>
              <a:rPr lang="en-GB" sz="1400" dirty="0"/>
              <a:t>The answer should </a:t>
            </a:r>
            <a:r>
              <a:rPr lang="en-GB" sz="1400" b="1" dirty="0"/>
              <a:t>not </a:t>
            </a:r>
            <a:r>
              <a:rPr lang="en-GB" sz="1400" dirty="0"/>
              <a:t>be a simple list of reasons.</a:t>
            </a:r>
          </a:p>
        </p:txBody>
      </p:sp>
    </p:spTree>
    <p:extLst>
      <p:ext uri="{BB962C8B-B14F-4D97-AF65-F5344CB8AC3E}">
        <p14:creationId xmlns:p14="http://schemas.microsoft.com/office/powerpoint/2010/main" val="25685705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pic>
        <p:nvPicPr>
          <p:cNvPr id="5" name="Picture 4"/>
          <p:cNvPicPr>
            <a:picLocks noChangeAspect="1"/>
          </p:cNvPicPr>
          <p:nvPr/>
        </p:nvPicPr>
        <p:blipFill>
          <a:blip r:embed="rId3"/>
          <a:stretch>
            <a:fillRect/>
          </a:stretch>
        </p:blipFill>
        <p:spPr>
          <a:xfrm>
            <a:off x="848544" y="2395633"/>
            <a:ext cx="8171948" cy="2885625"/>
          </a:xfrm>
          <a:prstGeom prst="rect">
            <a:avLst/>
          </a:prstGeom>
          <a:ln>
            <a:solidFill>
              <a:schemeClr val="tx1"/>
            </a:solidFill>
          </a:ln>
        </p:spPr>
      </p:pic>
      <p:sp>
        <p:nvSpPr>
          <p:cNvPr id="21" name="TextBox 20"/>
          <p:cNvSpPr txBox="1"/>
          <p:nvPr/>
        </p:nvSpPr>
        <p:spPr>
          <a:xfrm>
            <a:off x="3944888" y="5805264"/>
            <a:ext cx="201622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7" name="Straight Arrow Connector 6"/>
          <p:cNvCxnSpPr>
            <a:stCxn id="21" idx="0"/>
          </p:cNvCxnSpPr>
          <p:nvPr/>
        </p:nvCxnSpPr>
        <p:spPr>
          <a:xfrm flipV="1">
            <a:off x="4953000" y="4509120"/>
            <a:ext cx="0" cy="12961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663210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420888"/>
            <a:ext cx="3305572" cy="1428083"/>
          </a:xfr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GB" sz="1400" b="1" dirty="0" smtClean="0"/>
              <a:t>Reproducible:</a:t>
            </a:r>
          </a:p>
          <a:p>
            <a:pPr marL="90000" indent="-90000"/>
            <a:r>
              <a:rPr lang="en-GB" sz="1400" dirty="0" smtClean="0"/>
              <a:t>A measurement is reproducible if the investigation is repeated by another person, or by using equipment or techniques, and the same results are obtained.</a:t>
            </a: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88504" y="4005064"/>
            <a:ext cx="3312368" cy="220368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1400" b="1" dirty="0" smtClean="0"/>
              <a:t>You may be asked a question similar to this in the section 2 exam:</a:t>
            </a:r>
          </a:p>
          <a:p>
            <a:pPr marL="90000" indent="-90000"/>
            <a:r>
              <a:rPr lang="en-GB" sz="1400" dirty="0" smtClean="0"/>
              <a:t>You have </a:t>
            </a:r>
            <a:r>
              <a:rPr lang="en-GB" sz="1400" dirty="0"/>
              <a:t>been given a set of results obtained by other people. </a:t>
            </a:r>
          </a:p>
          <a:p>
            <a:pPr marL="90000" indent="-90000"/>
            <a:r>
              <a:rPr lang="en-GB" sz="1400" dirty="0"/>
              <a:t>Do these results </a:t>
            </a:r>
            <a:r>
              <a:rPr lang="en-GB" sz="1400" b="1" dirty="0"/>
              <a:t>other </a:t>
            </a:r>
            <a:r>
              <a:rPr lang="en-GB" sz="1400" dirty="0"/>
              <a:t>results show that this investigation is reproducible? </a:t>
            </a:r>
          </a:p>
          <a:p>
            <a:pPr marL="90000" indent="-90000"/>
            <a:r>
              <a:rPr lang="en-GB" sz="1400" dirty="0"/>
              <a:t>Explain your answer using examples from the results</a:t>
            </a:r>
            <a:r>
              <a:rPr lang="en-GB" sz="1400" dirty="0" smtClean="0"/>
              <a:t>.</a:t>
            </a:r>
          </a:p>
          <a:p>
            <a:pPr marL="0" indent="0" algn="r">
              <a:buNone/>
            </a:pPr>
            <a:r>
              <a:rPr lang="en-GB" sz="1400" i="1" dirty="0" smtClean="0"/>
              <a:t>3 marks</a:t>
            </a:r>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graphicFrame>
        <p:nvGraphicFramePr>
          <p:cNvPr id="20" name="Table 19"/>
          <p:cNvGraphicFramePr>
            <a:graphicFrameLocks noGrp="1"/>
          </p:cNvGraphicFramePr>
          <p:nvPr>
            <p:extLst>
              <p:ext uri="{D42A27DB-BD31-4B8C-83A1-F6EECF244321}">
                <p14:modId xmlns:p14="http://schemas.microsoft.com/office/powerpoint/2010/main" val="3389896369"/>
              </p:ext>
            </p:extLst>
          </p:nvPr>
        </p:nvGraphicFramePr>
        <p:xfrm>
          <a:off x="3944888" y="3801576"/>
          <a:ext cx="5462865" cy="2651760"/>
        </p:xfrm>
        <a:graphic>
          <a:graphicData uri="http://schemas.openxmlformats.org/drawingml/2006/table">
            <a:tbl>
              <a:tblPr firstRow="1" bandRow="1">
                <a:tableStyleId>{5C22544A-7EE6-4342-B048-85BDC9FD1C3A}</a:tableStyleId>
              </a:tblPr>
              <a:tblGrid>
                <a:gridCol w="809393"/>
                <a:gridCol w="4653472"/>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200" dirty="0" smtClean="0"/>
                        <a:t>No credit worthy response</a:t>
                      </a:r>
                      <a:endParaRPr lang="en-GB" sz="12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A simple statement is made as to whether or not the pattern of the other results is similar to the candidate’s results</a:t>
                      </a:r>
                      <a:endParaRPr lang="en-GB" sz="700" dirty="0"/>
                    </a:p>
                  </a:txBody>
                  <a:tcPr anchor="ctr"/>
                </a:tc>
              </a:tr>
              <a:tr h="370840">
                <a:tc>
                  <a:txBody>
                    <a:bodyPr/>
                    <a:lstStyle/>
                    <a:p>
                      <a:pPr algn="ctr"/>
                      <a:r>
                        <a:rPr lang="en-GB" sz="1200" dirty="0" smtClean="0"/>
                        <a:t>2</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A simple statement is made as to whether or not the pattern of the other results is similar to the candidate’s results and an explanation is provided using either an example from the other results or a correctly identified pattern</a:t>
                      </a:r>
                      <a:endParaRPr lang="en-GB" sz="700" dirty="0"/>
                    </a:p>
                  </a:txBody>
                  <a:tcPr anchor="ctr"/>
                </a:tc>
              </a:tr>
              <a:tr h="370840">
                <a:tc>
                  <a:txBody>
                    <a:bodyPr/>
                    <a:lstStyle/>
                    <a:p>
                      <a:pPr algn="ctr"/>
                      <a:r>
                        <a:rPr lang="en-GB" sz="1200" dirty="0" smtClean="0"/>
                        <a:t>3</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A simple statement is made as to whether or not the pattern of the other results is similar to the candidate’s results and a detailed explanation is provided using either; </a:t>
                      </a:r>
                      <a:r>
                        <a:rPr lang="en-GB" sz="1200" b="1" i="0" u="none" strike="noStrike" kern="1200" baseline="0" dirty="0" smtClean="0">
                          <a:solidFill>
                            <a:schemeClr val="dk1"/>
                          </a:solidFill>
                          <a:latin typeface="+mn-lt"/>
                          <a:ea typeface="+mn-ea"/>
                          <a:cs typeface="+mn-cs"/>
                        </a:rPr>
                        <a:t>two </a:t>
                      </a:r>
                      <a:r>
                        <a:rPr lang="en-GB" sz="1200" b="0" i="0" u="none" strike="noStrike" kern="1200" baseline="0" dirty="0" smtClean="0">
                          <a:solidFill>
                            <a:schemeClr val="dk1"/>
                          </a:solidFill>
                          <a:latin typeface="+mn-lt"/>
                          <a:ea typeface="+mn-ea"/>
                          <a:cs typeface="+mn-cs"/>
                        </a:rPr>
                        <a:t>examples from the other results </a:t>
                      </a:r>
                      <a:r>
                        <a:rPr lang="en-GB" sz="1200" b="1" i="0" u="none" strike="noStrike" kern="1200" baseline="0" dirty="0" smtClean="0">
                          <a:solidFill>
                            <a:schemeClr val="dk1"/>
                          </a:solidFill>
                          <a:latin typeface="+mn-lt"/>
                          <a:ea typeface="+mn-ea"/>
                          <a:cs typeface="+mn-cs"/>
                        </a:rPr>
                        <a:t>or </a:t>
                      </a:r>
                      <a:r>
                        <a:rPr lang="en-GB" sz="1200" b="0" i="0" u="none" strike="noStrike" kern="1200" baseline="0" dirty="0" smtClean="0">
                          <a:solidFill>
                            <a:schemeClr val="dk1"/>
                          </a:solidFill>
                          <a:latin typeface="+mn-lt"/>
                          <a:ea typeface="+mn-ea"/>
                          <a:cs typeface="+mn-cs"/>
                        </a:rPr>
                        <a:t>a correctly identified and described pattern in the results</a:t>
                      </a:r>
                      <a:endParaRPr lang="en-GB" sz="700" dirty="0" smtClean="0"/>
                    </a:p>
                  </a:txBody>
                  <a:tcPr anchor="ctr"/>
                </a:tc>
              </a:tr>
            </a:tbl>
          </a:graphicData>
        </a:graphic>
      </p:graphicFrame>
      <p:sp>
        <p:nvSpPr>
          <p:cNvPr id="21" name="Content Placeholder 3"/>
          <p:cNvSpPr txBox="1">
            <a:spLocks/>
          </p:cNvSpPr>
          <p:nvPr/>
        </p:nvSpPr>
        <p:spPr>
          <a:xfrm>
            <a:off x="3944888" y="2420887"/>
            <a:ext cx="5491788" cy="129881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smtClean="0"/>
              <a:t>Explain:</a:t>
            </a:r>
            <a:endParaRPr lang="en-GB" sz="1400" b="1" dirty="0"/>
          </a:p>
          <a:p>
            <a:pPr marL="90000" indent="-90000"/>
            <a:r>
              <a:rPr lang="en-GB" sz="1400" dirty="0" smtClean="0"/>
              <a:t>You </a:t>
            </a:r>
            <a:r>
              <a:rPr lang="en-GB" sz="1400" dirty="0"/>
              <a:t>should make something clear, or state the reasons for something happening.</a:t>
            </a:r>
          </a:p>
          <a:p>
            <a:pPr marL="90000" indent="-90000"/>
            <a:r>
              <a:rPr lang="en-GB" sz="1400" dirty="0"/>
              <a:t>The points in the answer </a:t>
            </a:r>
            <a:r>
              <a:rPr lang="en-GB" sz="1400" b="1" dirty="0"/>
              <a:t>must </a:t>
            </a:r>
            <a:r>
              <a:rPr lang="en-GB" sz="1400" dirty="0"/>
              <a:t>be linked coherently and logically.</a:t>
            </a:r>
          </a:p>
          <a:p>
            <a:pPr marL="90000" indent="-90000"/>
            <a:r>
              <a:rPr lang="en-GB" sz="1400" dirty="0"/>
              <a:t>The answer should </a:t>
            </a:r>
            <a:r>
              <a:rPr lang="en-GB" sz="1400" b="1" dirty="0"/>
              <a:t>not </a:t>
            </a:r>
            <a:r>
              <a:rPr lang="en-GB" sz="1400" dirty="0"/>
              <a:t>be a simple list of reasons.</a:t>
            </a:r>
          </a:p>
        </p:txBody>
      </p:sp>
    </p:spTree>
    <p:extLst>
      <p:ext uri="{BB962C8B-B14F-4D97-AF65-F5344CB8AC3E}">
        <p14:creationId xmlns:p14="http://schemas.microsoft.com/office/powerpoint/2010/main" val="18766442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93499" y="4385016"/>
            <a:ext cx="7560000" cy="2277941"/>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56449" y="2422087"/>
            <a:ext cx="8136106" cy="1914844"/>
          </a:xfrm>
          <a:prstGeom prst="rect">
            <a:avLst/>
          </a:prstGeom>
          <a:ln>
            <a:solidFill>
              <a:schemeClr val="tx1"/>
            </a:solidFill>
          </a:ln>
        </p:spPr>
      </p:pic>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4">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4">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sp>
        <p:nvSpPr>
          <p:cNvPr id="21" name="TextBox 20"/>
          <p:cNvSpPr txBox="1"/>
          <p:nvPr/>
        </p:nvSpPr>
        <p:spPr>
          <a:xfrm>
            <a:off x="7655857" y="3574757"/>
            <a:ext cx="1775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22" name="Straight Arrow Connector 21"/>
          <p:cNvCxnSpPr>
            <a:stCxn id="21" idx="1"/>
          </p:cNvCxnSpPr>
          <p:nvPr/>
        </p:nvCxnSpPr>
        <p:spPr>
          <a:xfrm flipH="1" flipV="1">
            <a:off x="7327916" y="3897922"/>
            <a:ext cx="32794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531499" y="5302949"/>
            <a:ext cx="1775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poor answer</a:t>
            </a:r>
            <a:endParaRPr lang="en-GB" dirty="0"/>
          </a:p>
        </p:txBody>
      </p:sp>
      <p:cxnSp>
        <p:nvCxnSpPr>
          <p:cNvPr id="24" name="Straight Arrow Connector 23"/>
          <p:cNvCxnSpPr>
            <a:stCxn id="23" idx="3"/>
          </p:cNvCxnSpPr>
          <p:nvPr/>
        </p:nvCxnSpPr>
        <p:spPr>
          <a:xfrm flipV="1">
            <a:off x="2306540" y="5626114"/>
            <a:ext cx="9902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3135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4190186210"/>
              </p:ext>
            </p:extLst>
          </p:nvPr>
        </p:nvGraphicFramePr>
        <p:xfrm>
          <a:off x="360000" y="1628800"/>
          <a:ext cx="9129504"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1631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95300" y="3881388"/>
            <a:ext cx="3305572" cy="2160591"/>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a:t>You may be asked a question similar to this in the section </a:t>
            </a:r>
            <a:r>
              <a:rPr lang="en-GB" sz="1400" b="1" dirty="0" smtClean="0"/>
              <a:t>2 </a:t>
            </a:r>
            <a:r>
              <a:rPr lang="en-GB" sz="1400" b="1" dirty="0"/>
              <a:t>exam:</a:t>
            </a:r>
          </a:p>
          <a:p>
            <a:pPr marL="90000" indent="-90000"/>
            <a:r>
              <a:rPr lang="en-GB" sz="1400" dirty="0" smtClean="0"/>
              <a:t>If you were to repeat your experiment, would you make any changed to your method?</a:t>
            </a:r>
          </a:p>
          <a:p>
            <a:pPr marL="90000" indent="-90000"/>
            <a:r>
              <a:rPr lang="en-GB" sz="1400" dirty="0" smtClean="0"/>
              <a:t>Explain why you would or would not make any changes, using examples from your results.</a:t>
            </a:r>
          </a:p>
          <a:p>
            <a:pPr marL="0" indent="0" algn="r">
              <a:buNone/>
            </a:pPr>
            <a:r>
              <a:rPr lang="en-GB" sz="1400" i="1" dirty="0" smtClean="0"/>
              <a:t>3 marks</a:t>
            </a:r>
            <a:endParaRPr lang="en-GB" sz="1400" i="1" dirty="0"/>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sp>
        <p:nvSpPr>
          <p:cNvPr id="20" name="Content Placeholder 3"/>
          <p:cNvSpPr txBox="1">
            <a:spLocks/>
          </p:cNvSpPr>
          <p:nvPr/>
        </p:nvSpPr>
        <p:spPr>
          <a:xfrm>
            <a:off x="495300" y="2420888"/>
            <a:ext cx="3305572" cy="1298816"/>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1400" b="1" dirty="0" smtClean="0"/>
              <a:t>Repeatable:</a:t>
            </a:r>
          </a:p>
          <a:p>
            <a:pPr marL="90000" indent="-90000"/>
            <a:r>
              <a:rPr lang="en-GB" sz="1400" dirty="0" smtClean="0"/>
              <a:t>A measurement is repeatable if the original experimenter repeats the investigation using the same method and obtains the same results.</a:t>
            </a:r>
          </a:p>
        </p:txBody>
      </p:sp>
      <p:sp>
        <p:nvSpPr>
          <p:cNvPr id="21" name="Content Placeholder 3"/>
          <p:cNvSpPr txBox="1">
            <a:spLocks/>
          </p:cNvSpPr>
          <p:nvPr/>
        </p:nvSpPr>
        <p:spPr>
          <a:xfrm>
            <a:off x="3944888" y="2420887"/>
            <a:ext cx="5491788" cy="129881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smtClean="0"/>
              <a:t>Explain:</a:t>
            </a:r>
            <a:endParaRPr lang="en-GB" sz="1400" b="1" dirty="0"/>
          </a:p>
          <a:p>
            <a:pPr marL="90000" indent="-90000"/>
            <a:r>
              <a:rPr lang="en-GB" sz="1400" dirty="0" smtClean="0"/>
              <a:t>You </a:t>
            </a:r>
            <a:r>
              <a:rPr lang="en-GB" sz="1400" dirty="0"/>
              <a:t>should make something clear, or state the reasons for something happening.</a:t>
            </a:r>
          </a:p>
          <a:p>
            <a:pPr marL="90000" indent="-90000"/>
            <a:r>
              <a:rPr lang="en-GB" sz="1400" dirty="0"/>
              <a:t>The points in the answer </a:t>
            </a:r>
            <a:r>
              <a:rPr lang="en-GB" sz="1400" b="1" dirty="0"/>
              <a:t>must </a:t>
            </a:r>
            <a:r>
              <a:rPr lang="en-GB" sz="1400" dirty="0"/>
              <a:t>be linked coherently and logically.</a:t>
            </a:r>
          </a:p>
          <a:p>
            <a:pPr marL="90000" indent="-90000"/>
            <a:r>
              <a:rPr lang="en-GB" sz="1400" dirty="0"/>
              <a:t>The answer should </a:t>
            </a:r>
            <a:r>
              <a:rPr lang="en-GB" sz="1400" b="1" dirty="0"/>
              <a:t>not </a:t>
            </a:r>
            <a:r>
              <a:rPr lang="en-GB" sz="1400" dirty="0"/>
              <a:t>be a simple list of reasons.</a:t>
            </a:r>
          </a:p>
        </p:txBody>
      </p:sp>
      <p:graphicFrame>
        <p:nvGraphicFramePr>
          <p:cNvPr id="22" name="Table 21"/>
          <p:cNvGraphicFramePr>
            <a:graphicFrameLocks noGrp="1"/>
          </p:cNvGraphicFramePr>
          <p:nvPr>
            <p:extLst>
              <p:ext uri="{D42A27DB-BD31-4B8C-83A1-F6EECF244321}">
                <p14:modId xmlns:p14="http://schemas.microsoft.com/office/powerpoint/2010/main" val="1086193414"/>
              </p:ext>
            </p:extLst>
          </p:nvPr>
        </p:nvGraphicFramePr>
        <p:xfrm>
          <a:off x="3944888" y="3881388"/>
          <a:ext cx="5462865" cy="2103120"/>
        </p:xfrm>
        <a:graphic>
          <a:graphicData uri="http://schemas.openxmlformats.org/drawingml/2006/table">
            <a:tbl>
              <a:tblPr firstRow="1" bandRow="1">
                <a:tableStyleId>{5C22544A-7EE6-4342-B048-85BDC9FD1C3A}</a:tableStyleId>
              </a:tblPr>
              <a:tblGrid>
                <a:gridCol w="809393"/>
                <a:gridCol w="4653472"/>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200" dirty="0" smtClean="0"/>
                        <a:t>No credit worthy response</a:t>
                      </a:r>
                      <a:endParaRPr lang="en-GB" sz="12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Simple appropriate suggestion given as to why changes would be made</a:t>
                      </a:r>
                      <a:endParaRPr lang="en-GB" sz="700" dirty="0"/>
                    </a:p>
                  </a:txBody>
                  <a:tcPr anchor="ctr"/>
                </a:tc>
              </a:tr>
              <a:tr h="370840">
                <a:tc>
                  <a:txBody>
                    <a:bodyPr/>
                    <a:lstStyle/>
                    <a:p>
                      <a:pPr algn="ctr"/>
                      <a:r>
                        <a:rPr lang="en-GB" sz="1200" dirty="0" smtClean="0"/>
                        <a:t>2</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Simple appropriate suggestion given as to why changes would be made together with examples quoted from the results</a:t>
                      </a:r>
                      <a:endParaRPr lang="en-GB" sz="700" dirty="0"/>
                    </a:p>
                  </a:txBody>
                  <a:tcPr anchor="ctr"/>
                </a:tc>
              </a:tr>
              <a:tr h="370840">
                <a:tc>
                  <a:txBody>
                    <a:bodyPr/>
                    <a:lstStyle/>
                    <a:p>
                      <a:pPr algn="ctr"/>
                      <a:r>
                        <a:rPr lang="en-GB" sz="1200" dirty="0" smtClean="0"/>
                        <a:t>3</a:t>
                      </a:r>
                      <a:endParaRPr lang="en-GB" sz="1200" dirty="0"/>
                    </a:p>
                  </a:txBody>
                  <a:tcPr anchor="ctr"/>
                </a:tc>
                <a:tc>
                  <a:txBody>
                    <a:bodyPr/>
                    <a:lstStyle/>
                    <a:p>
                      <a:r>
                        <a:rPr lang="en-GB" sz="1200" b="0" i="0" u="none" strike="noStrike" kern="1200" baseline="0" dirty="0" smtClean="0">
                          <a:solidFill>
                            <a:schemeClr val="dk1"/>
                          </a:solidFill>
                          <a:latin typeface="+mn-lt"/>
                          <a:ea typeface="+mn-ea"/>
                          <a:cs typeface="+mn-cs"/>
                        </a:rPr>
                        <a:t>Simple appropriate suggestion given as to why changes would be made together with examples quoted from the results plus an explanation of why these changes would improve the results</a:t>
                      </a:r>
                      <a:endParaRPr lang="en-GB" sz="700" dirty="0" smtClean="0"/>
                    </a:p>
                  </a:txBody>
                  <a:tcPr anchor="ctr"/>
                </a:tc>
              </a:tr>
            </a:tbl>
          </a:graphicData>
        </a:graphic>
      </p:graphicFrame>
    </p:spTree>
    <p:extLst>
      <p:ext uri="{BB962C8B-B14F-4D97-AF65-F5344CB8AC3E}">
        <p14:creationId xmlns:p14="http://schemas.microsoft.com/office/powerpoint/2010/main" val="20196386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0226" y="2372183"/>
            <a:ext cx="8193662" cy="4203149"/>
          </a:xfrm>
          <a:prstGeom prst="rect">
            <a:avLst/>
          </a:prstGeom>
          <a:ln>
            <a:solidFill>
              <a:schemeClr val="tx1"/>
            </a:solidFill>
          </a:ln>
        </p:spPr>
      </p:pic>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sp>
        <p:nvSpPr>
          <p:cNvPr id="21" name="TextBox 20"/>
          <p:cNvSpPr txBox="1"/>
          <p:nvPr/>
        </p:nvSpPr>
        <p:spPr>
          <a:xfrm>
            <a:off x="7394243" y="3068960"/>
            <a:ext cx="201622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7" name="Straight Arrow Connector 6"/>
          <p:cNvCxnSpPr/>
          <p:nvPr/>
        </p:nvCxnSpPr>
        <p:spPr>
          <a:xfrm flipH="1">
            <a:off x="6249144" y="3356992"/>
            <a:ext cx="1145100" cy="7127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82605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95300" y="4146987"/>
            <a:ext cx="4385692" cy="1514261"/>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a:t>You may be asked a question similar to this in the section </a:t>
            </a:r>
            <a:r>
              <a:rPr lang="en-GB" sz="1400" b="1" dirty="0" smtClean="0"/>
              <a:t>2 </a:t>
            </a:r>
            <a:r>
              <a:rPr lang="en-GB" sz="1400" b="1" dirty="0"/>
              <a:t>exam:</a:t>
            </a:r>
          </a:p>
          <a:p>
            <a:pPr marL="90000" indent="-90000"/>
            <a:r>
              <a:rPr lang="en-GB" sz="1400" dirty="0"/>
              <a:t>You have been given a Secondary Data </a:t>
            </a:r>
            <a:r>
              <a:rPr lang="en-GB" sz="1400" dirty="0" smtClean="0"/>
              <a:t>Sheet that </a:t>
            </a:r>
            <a:r>
              <a:rPr lang="en-GB" sz="1400" dirty="0"/>
              <a:t>provides results from similar investigations. </a:t>
            </a:r>
          </a:p>
          <a:p>
            <a:pPr marL="90000" indent="-90000"/>
            <a:r>
              <a:rPr lang="en-GB" sz="1400" dirty="0" smtClean="0"/>
              <a:t>Draw </a:t>
            </a:r>
            <a:r>
              <a:rPr lang="en-GB" sz="1400" dirty="0"/>
              <a:t>a </a:t>
            </a:r>
            <a:r>
              <a:rPr lang="en-GB" sz="1400" dirty="0" smtClean="0"/>
              <a:t>sketch graph </a:t>
            </a:r>
            <a:r>
              <a:rPr lang="en-GB" sz="1400" dirty="0"/>
              <a:t>of the results in Case Study </a:t>
            </a:r>
            <a:r>
              <a:rPr lang="en-GB" sz="1400" b="1" dirty="0"/>
              <a:t>1</a:t>
            </a:r>
            <a:r>
              <a:rPr lang="en-GB" sz="1400" dirty="0"/>
              <a:t>. </a:t>
            </a:r>
            <a:endParaRPr lang="en-GB" sz="1400" dirty="0" smtClean="0"/>
          </a:p>
          <a:p>
            <a:pPr marL="0" indent="0" algn="r">
              <a:buNone/>
            </a:pPr>
            <a:r>
              <a:rPr lang="en-GB" sz="1400" i="1" dirty="0" smtClean="0"/>
              <a:t>3 marks</a:t>
            </a:r>
            <a:endParaRPr lang="en-GB" sz="1400" i="1" dirty="0"/>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sp>
        <p:nvSpPr>
          <p:cNvPr id="20" name="Content Placeholder 3"/>
          <p:cNvSpPr txBox="1">
            <a:spLocks/>
          </p:cNvSpPr>
          <p:nvPr/>
        </p:nvSpPr>
        <p:spPr>
          <a:xfrm>
            <a:off x="495300" y="2420888"/>
            <a:ext cx="4385692" cy="151426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1400" b="1" dirty="0" smtClean="0"/>
              <a:t>Sketch graph:</a:t>
            </a:r>
          </a:p>
          <a:p>
            <a:pPr marL="90000" indent="-90000"/>
            <a:r>
              <a:rPr lang="en-GB" sz="1400" dirty="0" smtClean="0"/>
              <a:t>A line graph, not necessarily on a grid, that shows the general shape of the relationship between two variables. It will not have any points plotted and although the axes should be labelled they may not be scaled.</a:t>
            </a:r>
          </a:p>
        </p:txBody>
      </p:sp>
      <p:sp>
        <p:nvSpPr>
          <p:cNvPr id="21" name="Content Placeholder 3"/>
          <p:cNvSpPr txBox="1">
            <a:spLocks/>
          </p:cNvSpPr>
          <p:nvPr/>
        </p:nvSpPr>
        <p:spPr>
          <a:xfrm>
            <a:off x="5025008" y="2420887"/>
            <a:ext cx="4411668" cy="1514261"/>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smtClean="0"/>
              <a:t>Explain:</a:t>
            </a:r>
            <a:endParaRPr lang="en-GB" sz="1400" b="1" dirty="0"/>
          </a:p>
          <a:p>
            <a:pPr marL="90000" indent="-90000"/>
            <a:r>
              <a:rPr lang="en-GB" sz="1400" dirty="0" smtClean="0"/>
              <a:t>You </a:t>
            </a:r>
            <a:r>
              <a:rPr lang="en-GB" sz="1400" dirty="0"/>
              <a:t>should make something clear, or state the reasons for something happening.</a:t>
            </a:r>
          </a:p>
          <a:p>
            <a:pPr marL="90000" indent="-90000"/>
            <a:r>
              <a:rPr lang="en-GB" sz="1400" dirty="0"/>
              <a:t>The points in the answer </a:t>
            </a:r>
            <a:r>
              <a:rPr lang="en-GB" sz="1400" b="1" dirty="0"/>
              <a:t>must </a:t>
            </a:r>
            <a:r>
              <a:rPr lang="en-GB" sz="1400" dirty="0"/>
              <a:t>be linked coherently and logically.</a:t>
            </a:r>
          </a:p>
          <a:p>
            <a:pPr marL="90000" indent="-90000"/>
            <a:r>
              <a:rPr lang="en-GB" sz="1400" dirty="0"/>
              <a:t>The answer should </a:t>
            </a:r>
            <a:r>
              <a:rPr lang="en-GB" sz="1400" b="1" dirty="0"/>
              <a:t>not </a:t>
            </a:r>
            <a:r>
              <a:rPr lang="en-GB" sz="1400" dirty="0"/>
              <a:t>be a simple list of reasons.</a:t>
            </a:r>
          </a:p>
        </p:txBody>
      </p:sp>
      <p:graphicFrame>
        <p:nvGraphicFramePr>
          <p:cNvPr id="22" name="Table 21"/>
          <p:cNvGraphicFramePr>
            <a:graphicFrameLocks noGrp="1"/>
          </p:cNvGraphicFramePr>
          <p:nvPr>
            <p:extLst>
              <p:ext uri="{D42A27DB-BD31-4B8C-83A1-F6EECF244321}">
                <p14:modId xmlns:p14="http://schemas.microsoft.com/office/powerpoint/2010/main" val="3245250565"/>
              </p:ext>
            </p:extLst>
          </p:nvPr>
        </p:nvGraphicFramePr>
        <p:xfrm>
          <a:off x="5025008" y="4146987"/>
          <a:ext cx="4385692" cy="1280160"/>
        </p:xfrm>
        <a:graphic>
          <a:graphicData uri="http://schemas.openxmlformats.org/drawingml/2006/table">
            <a:tbl>
              <a:tblPr firstRow="1" bandRow="1">
                <a:tableStyleId>{5C22544A-7EE6-4342-B048-85BDC9FD1C3A}</a:tableStyleId>
              </a:tblPr>
              <a:tblGrid>
                <a:gridCol w="649796"/>
                <a:gridCol w="3735896"/>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200" dirty="0" smtClean="0"/>
                        <a:t>No credit worthy response</a:t>
                      </a:r>
                      <a:endParaRPr lang="en-GB" sz="12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Both axes labelled with the variables and units</a:t>
                      </a:r>
                      <a:endParaRPr lang="en-GB" sz="400" dirty="0"/>
                    </a:p>
                  </a:txBody>
                  <a:tcPr anchor="ctr"/>
                </a:tc>
              </a:tr>
              <a:tr h="370840">
                <a:tc>
                  <a:txBody>
                    <a:bodyPr/>
                    <a:lstStyle/>
                    <a:p>
                      <a:pPr algn="ctr"/>
                      <a:r>
                        <a:rPr lang="en-GB" sz="1200" dirty="0" smtClean="0"/>
                        <a:t>2</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Both axes labelled with the variables and units and an appropriate line drawn</a:t>
                      </a:r>
                      <a:endParaRPr lang="en-GB" sz="400" dirty="0"/>
                    </a:p>
                  </a:txBody>
                  <a:tcPr anchor="ctr"/>
                </a:tc>
              </a:tr>
            </a:tbl>
          </a:graphicData>
        </a:graphic>
      </p:graphicFrame>
    </p:spTree>
    <p:extLst>
      <p:ext uri="{BB962C8B-B14F-4D97-AF65-F5344CB8AC3E}">
        <p14:creationId xmlns:p14="http://schemas.microsoft.com/office/powerpoint/2010/main" val="26300043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sp>
        <p:nvSpPr>
          <p:cNvPr id="21" name="TextBox 20"/>
          <p:cNvSpPr txBox="1"/>
          <p:nvPr/>
        </p:nvSpPr>
        <p:spPr>
          <a:xfrm>
            <a:off x="7635659" y="3269934"/>
            <a:ext cx="1775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22" name="Straight Arrow Connector 21"/>
          <p:cNvCxnSpPr>
            <a:stCxn id="21" idx="1"/>
            <a:endCxn id="3" idx="3"/>
          </p:cNvCxnSpPr>
          <p:nvPr/>
        </p:nvCxnSpPr>
        <p:spPr>
          <a:xfrm flipH="1" flipV="1">
            <a:off x="6280070" y="3590430"/>
            <a:ext cx="1355589" cy="26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360000" y="5108528"/>
            <a:ext cx="1775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24" name="Straight Arrow Connector 23"/>
          <p:cNvCxnSpPr>
            <a:stCxn id="23" idx="3"/>
            <a:endCxn id="5" idx="1"/>
          </p:cNvCxnSpPr>
          <p:nvPr/>
        </p:nvCxnSpPr>
        <p:spPr>
          <a:xfrm>
            <a:off x="2135041" y="5431694"/>
            <a:ext cx="1422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 name="Picture 4"/>
          <p:cNvPicPr>
            <a:picLocks noChangeAspect="1"/>
          </p:cNvPicPr>
          <p:nvPr/>
        </p:nvPicPr>
        <p:blipFill rotWithShape="1">
          <a:blip r:embed="rId3"/>
          <a:srcRect b="1826"/>
          <a:stretch/>
        </p:blipFill>
        <p:spPr>
          <a:xfrm>
            <a:off x="3557041" y="4293096"/>
            <a:ext cx="5920070" cy="2277196"/>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360000" y="2440800"/>
            <a:ext cx="5920070" cy="2299259"/>
          </a:xfrm>
          <a:prstGeom prst="rect">
            <a:avLst/>
          </a:prstGeom>
          <a:ln>
            <a:solidFill>
              <a:schemeClr val="tx1"/>
            </a:solidFill>
          </a:ln>
        </p:spPr>
      </p:pic>
    </p:spTree>
    <p:extLst>
      <p:ext uri="{BB962C8B-B14F-4D97-AF65-F5344CB8AC3E}">
        <p14:creationId xmlns:p14="http://schemas.microsoft.com/office/powerpoint/2010/main" val="81980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420888"/>
            <a:ext cx="3305572" cy="781752"/>
          </a:xfr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GB" sz="1400" b="1" dirty="0" smtClean="0"/>
              <a:t>Data:</a:t>
            </a:r>
          </a:p>
          <a:p>
            <a:pPr marL="90000" indent="-90000"/>
            <a:r>
              <a:rPr lang="en-GB" sz="1400" dirty="0" smtClean="0"/>
              <a:t>Information, either qualitative or quantitative, that has been collected.</a:t>
            </a: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93751" y="3346656"/>
            <a:ext cx="3307121" cy="3065455"/>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smtClean="0"/>
              <a:t>You may also be asked a question similar to this in the section 2 exam</a:t>
            </a:r>
            <a:endParaRPr lang="en-GB" sz="1400" b="1" dirty="0"/>
          </a:p>
          <a:p>
            <a:pPr marL="90000" indent="-90000"/>
            <a:r>
              <a:rPr lang="en-US" sz="1400" dirty="0"/>
              <a:t>Explain whether or not the results on the Secondary Data Sheet support the </a:t>
            </a:r>
            <a:r>
              <a:rPr lang="en-US" sz="1400" dirty="0" smtClean="0"/>
              <a:t>hypothesis </a:t>
            </a:r>
            <a:r>
              <a:rPr lang="en-GB" sz="1400" dirty="0" smtClean="0"/>
              <a:t>you </a:t>
            </a:r>
            <a:r>
              <a:rPr lang="en-GB" sz="1400" dirty="0"/>
              <a:t>were given.</a:t>
            </a:r>
          </a:p>
          <a:p>
            <a:pPr marL="90000" indent="-90000"/>
            <a:r>
              <a:rPr lang="en-US" sz="1400" dirty="0"/>
              <a:t>To gain full marks your explanation should include appropriate examples from </a:t>
            </a:r>
            <a:r>
              <a:rPr lang="en-US" sz="1400" dirty="0" smtClean="0"/>
              <a:t>the results </a:t>
            </a:r>
            <a:r>
              <a:rPr lang="en-US" sz="1400" dirty="0"/>
              <a:t>in Case studies </a:t>
            </a:r>
            <a:r>
              <a:rPr lang="en-US" sz="1400" b="1" dirty="0"/>
              <a:t>1</a:t>
            </a:r>
            <a:r>
              <a:rPr lang="en-US" sz="1400" dirty="0"/>
              <a:t>, </a:t>
            </a:r>
            <a:r>
              <a:rPr lang="en-US" sz="1400" b="1" dirty="0"/>
              <a:t>2 </a:t>
            </a:r>
            <a:r>
              <a:rPr lang="en-US" sz="1400" dirty="0"/>
              <a:t>and </a:t>
            </a:r>
            <a:r>
              <a:rPr lang="en-US" sz="1400" b="1" dirty="0"/>
              <a:t>3</a:t>
            </a:r>
            <a:r>
              <a:rPr lang="en-US" sz="1400" dirty="0" smtClean="0"/>
              <a:t>.</a:t>
            </a:r>
          </a:p>
          <a:p>
            <a:pPr marL="0" indent="0" algn="r">
              <a:buNone/>
            </a:pPr>
            <a:r>
              <a:rPr lang="en-US" sz="1400" i="1" dirty="0" smtClean="0"/>
              <a:t>3 marks</a:t>
            </a:r>
          </a:p>
          <a:p>
            <a:pPr marL="0" indent="0">
              <a:buNone/>
            </a:pPr>
            <a:r>
              <a:rPr lang="en-GB" sz="1400" i="1" dirty="0"/>
              <a:t>You may also be asked </a:t>
            </a:r>
            <a:r>
              <a:rPr lang="en-GB" sz="1400" i="1" dirty="0" smtClean="0"/>
              <a:t>a similar </a:t>
            </a:r>
            <a:r>
              <a:rPr lang="en-GB" sz="1400" i="1" dirty="0"/>
              <a:t>question on a Additional Science or Separate Science </a:t>
            </a:r>
            <a:r>
              <a:rPr lang="en-GB" sz="1400" i="1" dirty="0" smtClean="0"/>
              <a:t>ISA</a:t>
            </a:r>
            <a:endParaRPr lang="en-GB" sz="1400" i="1" dirty="0"/>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dirty="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graphicFrame>
        <p:nvGraphicFramePr>
          <p:cNvPr id="20" name="Table 19"/>
          <p:cNvGraphicFramePr>
            <a:graphicFrameLocks noGrp="1"/>
          </p:cNvGraphicFramePr>
          <p:nvPr>
            <p:extLst>
              <p:ext uri="{D42A27DB-BD31-4B8C-83A1-F6EECF244321}">
                <p14:modId xmlns:p14="http://schemas.microsoft.com/office/powerpoint/2010/main" val="3995022770"/>
              </p:ext>
            </p:extLst>
          </p:nvPr>
        </p:nvGraphicFramePr>
        <p:xfrm>
          <a:off x="3944888" y="3789040"/>
          <a:ext cx="5465812" cy="2834640"/>
        </p:xfrm>
        <a:graphic>
          <a:graphicData uri="http://schemas.openxmlformats.org/drawingml/2006/table">
            <a:tbl>
              <a:tblPr firstRow="1" bandRow="1">
                <a:tableStyleId>{5C22544A-7EE6-4342-B048-85BDC9FD1C3A}</a:tableStyleId>
              </a:tblPr>
              <a:tblGrid>
                <a:gridCol w="809829"/>
                <a:gridCol w="4655983"/>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200" dirty="0" smtClean="0"/>
                        <a:t>No credit worthy response</a:t>
                      </a:r>
                      <a:endParaRPr lang="en-GB" sz="12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A clear statement is made that Case study </a:t>
                      </a:r>
                      <a:r>
                        <a:rPr lang="en-GB" sz="1200" b="1" i="0" u="none" strike="noStrike" kern="1200" baseline="0" dirty="0" smtClean="0">
                          <a:solidFill>
                            <a:schemeClr val="dk1"/>
                          </a:solidFill>
                          <a:latin typeface="+mn-lt"/>
                          <a:ea typeface="+mn-ea"/>
                          <a:cs typeface="+mn-cs"/>
                        </a:rPr>
                        <a:t>1 </a:t>
                      </a:r>
                      <a:r>
                        <a:rPr lang="en-GB" sz="1200" b="0" i="0" u="none" strike="noStrike" kern="1200" baseline="0" dirty="0" smtClean="0">
                          <a:solidFill>
                            <a:schemeClr val="dk1"/>
                          </a:solidFill>
                          <a:latin typeface="+mn-lt"/>
                          <a:ea typeface="+mn-ea"/>
                          <a:cs typeface="+mn-cs"/>
                        </a:rPr>
                        <a:t>supports the hypothesis and a simple correct statement is made about one of the other case studies</a:t>
                      </a:r>
                      <a:endParaRPr lang="en-GB" sz="1000" dirty="0"/>
                    </a:p>
                  </a:txBody>
                  <a:tcPr anchor="ctr"/>
                </a:tc>
              </a:tr>
              <a:tr h="370840">
                <a:tc>
                  <a:txBody>
                    <a:bodyPr/>
                    <a:lstStyle/>
                    <a:p>
                      <a:pPr algn="ctr"/>
                      <a:r>
                        <a:rPr lang="en-GB" sz="1200" dirty="0" smtClean="0"/>
                        <a:t>2</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A clear statement is made that Case study </a:t>
                      </a:r>
                      <a:r>
                        <a:rPr lang="en-GB" sz="1200" b="1" i="0" u="none" strike="noStrike" kern="1200" baseline="0" dirty="0" smtClean="0">
                          <a:solidFill>
                            <a:schemeClr val="dk1"/>
                          </a:solidFill>
                          <a:latin typeface="+mn-lt"/>
                          <a:ea typeface="+mn-ea"/>
                          <a:cs typeface="+mn-cs"/>
                        </a:rPr>
                        <a:t>1 </a:t>
                      </a:r>
                      <a:r>
                        <a:rPr lang="en-GB" sz="1200" b="0" i="0" u="none" strike="noStrike" kern="1200" baseline="0" dirty="0" smtClean="0">
                          <a:solidFill>
                            <a:schemeClr val="dk1"/>
                          </a:solidFill>
                          <a:latin typeface="+mn-lt"/>
                          <a:ea typeface="+mn-ea"/>
                          <a:cs typeface="+mn-cs"/>
                        </a:rPr>
                        <a:t>supports the hypothesis and correct statements are made about both Case studies </a:t>
                      </a:r>
                      <a:r>
                        <a:rPr lang="en-GB" sz="1200" b="1" i="0" u="none" strike="noStrike" kern="1200" baseline="0" dirty="0" smtClean="0">
                          <a:solidFill>
                            <a:schemeClr val="dk1"/>
                          </a:solidFill>
                          <a:latin typeface="+mn-lt"/>
                          <a:ea typeface="+mn-ea"/>
                          <a:cs typeface="+mn-cs"/>
                        </a:rPr>
                        <a:t>2 </a:t>
                      </a:r>
                      <a:r>
                        <a:rPr lang="en-GB" sz="1200" b="0" i="0" u="none" strike="noStrike" kern="1200" baseline="0" dirty="0" smtClean="0">
                          <a:solidFill>
                            <a:schemeClr val="dk1"/>
                          </a:solidFill>
                          <a:latin typeface="+mn-lt"/>
                          <a:ea typeface="+mn-ea"/>
                          <a:cs typeface="+mn-cs"/>
                        </a:rPr>
                        <a:t>and </a:t>
                      </a:r>
                      <a:r>
                        <a:rPr lang="en-GB" sz="1200" b="1" i="0" u="none" strike="noStrike" kern="1200" baseline="0" dirty="0" smtClean="0">
                          <a:solidFill>
                            <a:schemeClr val="dk1"/>
                          </a:solidFill>
                          <a:latin typeface="+mn-lt"/>
                          <a:ea typeface="+mn-ea"/>
                          <a:cs typeface="+mn-cs"/>
                        </a:rPr>
                        <a:t>3 </a:t>
                      </a:r>
                      <a:r>
                        <a:rPr lang="en-GB" sz="1200" b="0" i="0" u="none" strike="noStrike" kern="1200" baseline="0" dirty="0" smtClean="0">
                          <a:solidFill>
                            <a:schemeClr val="dk1"/>
                          </a:solidFill>
                          <a:latin typeface="+mn-lt"/>
                          <a:ea typeface="+mn-ea"/>
                          <a:cs typeface="+mn-cs"/>
                        </a:rPr>
                        <a:t>supported by a more detailed explanation of </a:t>
                      </a:r>
                      <a:r>
                        <a:rPr lang="en-GB" sz="1200" b="1" i="0" u="none" strike="noStrike" kern="1200" baseline="0" dirty="0" smtClean="0">
                          <a:solidFill>
                            <a:schemeClr val="dk1"/>
                          </a:solidFill>
                          <a:latin typeface="+mn-lt"/>
                          <a:ea typeface="+mn-ea"/>
                          <a:cs typeface="+mn-cs"/>
                        </a:rPr>
                        <a:t>one </a:t>
                      </a:r>
                      <a:r>
                        <a:rPr lang="en-GB" sz="1200" b="0" i="0" u="none" strike="noStrike" kern="1200" baseline="0" dirty="0" smtClean="0">
                          <a:solidFill>
                            <a:schemeClr val="dk1"/>
                          </a:solidFill>
                          <a:latin typeface="+mn-lt"/>
                          <a:ea typeface="+mn-ea"/>
                          <a:cs typeface="+mn-cs"/>
                        </a:rPr>
                        <a:t>of them.</a:t>
                      </a:r>
                      <a:endParaRPr lang="en-GB" sz="1000" dirty="0"/>
                    </a:p>
                  </a:txBody>
                  <a:tcPr anchor="ctr"/>
                </a:tc>
              </a:tr>
              <a:tr h="370840">
                <a:tc>
                  <a:txBody>
                    <a:bodyPr/>
                    <a:lstStyle/>
                    <a:p>
                      <a:pPr algn="ctr"/>
                      <a:r>
                        <a:rPr lang="en-GB" sz="1200" dirty="0" smtClean="0"/>
                        <a:t>3</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A clear statement is made that Case study </a:t>
                      </a:r>
                      <a:r>
                        <a:rPr lang="en-GB" sz="1200" b="1" i="0" u="none" strike="noStrike" kern="1200" baseline="0" dirty="0" smtClean="0">
                          <a:solidFill>
                            <a:schemeClr val="dk1"/>
                          </a:solidFill>
                          <a:latin typeface="+mn-lt"/>
                          <a:ea typeface="+mn-ea"/>
                          <a:cs typeface="+mn-cs"/>
                        </a:rPr>
                        <a:t>1 </a:t>
                      </a:r>
                      <a:r>
                        <a:rPr lang="en-GB" sz="1200" b="0" i="0" u="none" strike="noStrike" kern="1200" baseline="0" dirty="0" smtClean="0">
                          <a:solidFill>
                            <a:schemeClr val="dk1"/>
                          </a:solidFill>
                          <a:latin typeface="+mn-lt"/>
                          <a:ea typeface="+mn-ea"/>
                          <a:cs typeface="+mn-cs"/>
                        </a:rPr>
                        <a:t>supports the hypothesis and correct statements are made about both Case studies </a:t>
                      </a:r>
                      <a:r>
                        <a:rPr lang="en-GB" sz="1200" b="1" i="0" u="none" strike="noStrike" kern="1200" baseline="0" dirty="0" smtClean="0">
                          <a:solidFill>
                            <a:schemeClr val="dk1"/>
                          </a:solidFill>
                          <a:latin typeface="+mn-lt"/>
                          <a:ea typeface="+mn-ea"/>
                          <a:cs typeface="+mn-cs"/>
                        </a:rPr>
                        <a:t>2 </a:t>
                      </a:r>
                      <a:r>
                        <a:rPr lang="en-GB" sz="1200" b="0" i="0" u="none" strike="noStrike" kern="1200" baseline="0" dirty="0" smtClean="0">
                          <a:solidFill>
                            <a:schemeClr val="dk1"/>
                          </a:solidFill>
                          <a:latin typeface="+mn-lt"/>
                          <a:ea typeface="+mn-ea"/>
                          <a:cs typeface="+mn-cs"/>
                        </a:rPr>
                        <a:t>and </a:t>
                      </a:r>
                      <a:r>
                        <a:rPr lang="en-GB" sz="1200" b="1" i="0" u="none" strike="noStrike" kern="1200" baseline="0" dirty="0" smtClean="0">
                          <a:solidFill>
                            <a:schemeClr val="dk1"/>
                          </a:solidFill>
                          <a:latin typeface="+mn-lt"/>
                          <a:ea typeface="+mn-ea"/>
                          <a:cs typeface="+mn-cs"/>
                        </a:rPr>
                        <a:t>3 </a:t>
                      </a:r>
                      <a:r>
                        <a:rPr lang="en-GB" sz="1200" b="0" i="0" u="none" strike="noStrike" kern="1200" baseline="0" dirty="0" smtClean="0">
                          <a:solidFill>
                            <a:schemeClr val="dk1"/>
                          </a:solidFill>
                          <a:latin typeface="+mn-lt"/>
                          <a:ea typeface="+mn-ea"/>
                          <a:cs typeface="+mn-cs"/>
                        </a:rPr>
                        <a:t>supported by a more detailed explanation of </a:t>
                      </a:r>
                      <a:r>
                        <a:rPr lang="en-GB" sz="1200" b="1" i="0" u="none" strike="noStrike" kern="1200" baseline="0" dirty="0" smtClean="0">
                          <a:solidFill>
                            <a:schemeClr val="dk1"/>
                          </a:solidFill>
                          <a:latin typeface="+mn-lt"/>
                          <a:ea typeface="+mn-ea"/>
                          <a:cs typeface="+mn-cs"/>
                        </a:rPr>
                        <a:t>both </a:t>
                      </a:r>
                      <a:r>
                        <a:rPr lang="en-GB" sz="1200" b="0" i="0" u="none" strike="noStrike" kern="1200" baseline="0" dirty="0" smtClean="0">
                          <a:solidFill>
                            <a:schemeClr val="dk1"/>
                          </a:solidFill>
                          <a:latin typeface="+mn-lt"/>
                          <a:ea typeface="+mn-ea"/>
                          <a:cs typeface="+mn-cs"/>
                        </a:rPr>
                        <a:t>of them.</a:t>
                      </a:r>
                      <a:endParaRPr lang="en-GB" sz="1000" dirty="0" smtClean="0"/>
                    </a:p>
                  </a:txBody>
                  <a:tcPr anchor="ctr"/>
                </a:tc>
              </a:tr>
            </a:tbl>
          </a:graphicData>
        </a:graphic>
      </p:graphicFrame>
      <p:sp>
        <p:nvSpPr>
          <p:cNvPr id="22" name="Content Placeholder 3"/>
          <p:cNvSpPr txBox="1">
            <a:spLocks/>
          </p:cNvSpPr>
          <p:nvPr/>
        </p:nvSpPr>
        <p:spPr>
          <a:xfrm>
            <a:off x="3944888" y="2420887"/>
            <a:ext cx="5491788" cy="1208023"/>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spcBef>
                <a:spcPts val="100"/>
              </a:spcBef>
              <a:buNone/>
            </a:pPr>
            <a:r>
              <a:rPr lang="en-GB" sz="1400" b="1" dirty="0"/>
              <a:t>Explain</a:t>
            </a:r>
          </a:p>
          <a:p>
            <a:pPr marL="90000" indent="-90000">
              <a:spcBef>
                <a:spcPts val="100"/>
              </a:spcBef>
            </a:pPr>
            <a:r>
              <a:rPr lang="en-GB" sz="1400" dirty="0" smtClean="0"/>
              <a:t>You </a:t>
            </a:r>
            <a:r>
              <a:rPr lang="en-GB" sz="1400" dirty="0"/>
              <a:t>should make something clear, or state the reasons for something happening.</a:t>
            </a:r>
          </a:p>
          <a:p>
            <a:pPr marL="90000" indent="-90000">
              <a:spcBef>
                <a:spcPts val="100"/>
              </a:spcBef>
            </a:pPr>
            <a:r>
              <a:rPr lang="en-GB" sz="1400" dirty="0"/>
              <a:t>The points in the answer </a:t>
            </a:r>
            <a:r>
              <a:rPr lang="en-GB" sz="1400" b="1" dirty="0"/>
              <a:t>must </a:t>
            </a:r>
            <a:r>
              <a:rPr lang="en-GB" sz="1400" dirty="0"/>
              <a:t>be linked coherently and logically.</a:t>
            </a:r>
          </a:p>
          <a:p>
            <a:pPr marL="90000" indent="-90000">
              <a:spcBef>
                <a:spcPts val="100"/>
              </a:spcBef>
            </a:pPr>
            <a:r>
              <a:rPr lang="en-GB" sz="1400" dirty="0"/>
              <a:t>The answer should </a:t>
            </a:r>
            <a:r>
              <a:rPr lang="en-GB" sz="1400" b="1" dirty="0"/>
              <a:t>not </a:t>
            </a:r>
            <a:r>
              <a:rPr lang="en-GB" sz="1400" dirty="0"/>
              <a:t>be a simple list of reasons.</a:t>
            </a:r>
          </a:p>
        </p:txBody>
      </p:sp>
    </p:spTree>
    <p:extLst>
      <p:ext uri="{BB962C8B-B14F-4D97-AF65-F5344CB8AC3E}">
        <p14:creationId xmlns:p14="http://schemas.microsoft.com/office/powerpoint/2010/main" val="1291843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pic>
        <p:nvPicPr>
          <p:cNvPr id="5" name="Picture 4"/>
          <p:cNvPicPr>
            <a:picLocks noChangeAspect="1"/>
          </p:cNvPicPr>
          <p:nvPr/>
        </p:nvPicPr>
        <p:blipFill>
          <a:blip r:embed="rId3"/>
          <a:stretch>
            <a:fillRect/>
          </a:stretch>
        </p:blipFill>
        <p:spPr>
          <a:xfrm>
            <a:off x="1526700" y="2420888"/>
            <a:ext cx="7884000" cy="3593794"/>
          </a:xfrm>
          <a:prstGeom prst="rect">
            <a:avLst/>
          </a:prstGeom>
          <a:ln>
            <a:solidFill>
              <a:schemeClr val="tx1"/>
            </a:solidFill>
          </a:ln>
        </p:spPr>
      </p:pic>
      <p:sp>
        <p:nvSpPr>
          <p:cNvPr id="21" name="TextBox 20"/>
          <p:cNvSpPr txBox="1"/>
          <p:nvPr/>
        </p:nvSpPr>
        <p:spPr>
          <a:xfrm>
            <a:off x="216859" y="3356992"/>
            <a:ext cx="120862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22" name="Straight Arrow Connector 21"/>
          <p:cNvCxnSpPr/>
          <p:nvPr/>
        </p:nvCxnSpPr>
        <p:spPr>
          <a:xfrm flipV="1">
            <a:off x="1425483" y="3561504"/>
            <a:ext cx="416586" cy="4466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1410021" y="4008138"/>
            <a:ext cx="446635" cy="3411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740015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420888"/>
            <a:ext cx="3305572" cy="781752"/>
          </a:xfr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GB" sz="1400" b="1" dirty="0" smtClean="0"/>
              <a:t>Relationship:</a:t>
            </a:r>
          </a:p>
          <a:p>
            <a:pPr marL="90000" indent="-90000"/>
            <a:r>
              <a:rPr lang="en-GB" sz="1400" dirty="0" smtClean="0"/>
              <a:t>When one variable has an effect on another variable</a:t>
            </a: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93751" y="3346656"/>
            <a:ext cx="3307121" cy="2677656"/>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smtClean="0"/>
              <a:t>You may also be asked a question similar to this in the section 2 exam</a:t>
            </a:r>
            <a:endParaRPr lang="en-GB" sz="1400" b="1" dirty="0"/>
          </a:p>
          <a:p>
            <a:pPr marL="90000" indent="-90000"/>
            <a:r>
              <a:rPr lang="en-GB" sz="1400" dirty="0" smtClean="0"/>
              <a:t>Use </a:t>
            </a:r>
            <a:r>
              <a:rPr lang="en-GB" sz="1400" b="1" dirty="0" smtClean="0"/>
              <a:t>Case Study 4</a:t>
            </a:r>
            <a:r>
              <a:rPr lang="en-GB" sz="1400" dirty="0" smtClean="0"/>
              <a:t> to answer the question.</a:t>
            </a:r>
          </a:p>
          <a:p>
            <a:pPr marL="90000" indent="-90000"/>
            <a:r>
              <a:rPr lang="en-GB" sz="1400" dirty="0" smtClean="0"/>
              <a:t>What is the relationship between X and Y?</a:t>
            </a:r>
          </a:p>
          <a:p>
            <a:pPr marL="90000" indent="-90000"/>
            <a:r>
              <a:rPr lang="en-GB" sz="1400" dirty="0" smtClean="0"/>
              <a:t>Explain how well the information in </a:t>
            </a:r>
            <a:r>
              <a:rPr lang="en-GB" sz="1400" b="1" dirty="0" smtClean="0"/>
              <a:t>Case Study 4</a:t>
            </a:r>
            <a:r>
              <a:rPr lang="en-GB" sz="1400" dirty="0" smtClean="0"/>
              <a:t> supports your answer.</a:t>
            </a:r>
            <a:endParaRPr lang="en-US" sz="1400" dirty="0" smtClean="0"/>
          </a:p>
          <a:p>
            <a:pPr marL="0" indent="0" algn="r">
              <a:buNone/>
            </a:pPr>
            <a:r>
              <a:rPr lang="en-US" sz="1400" i="1" dirty="0" smtClean="0"/>
              <a:t>3 marks</a:t>
            </a:r>
          </a:p>
          <a:p>
            <a:pPr marL="0" indent="0">
              <a:buNone/>
            </a:pPr>
            <a:r>
              <a:rPr lang="en-GB" sz="1400" i="1" dirty="0" smtClean="0"/>
              <a:t>The content of the question and mark scheme will vary depending on the ISA.</a:t>
            </a:r>
            <a:endParaRPr lang="en-GB" sz="1400" i="1" dirty="0"/>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dirty="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graphicFrame>
        <p:nvGraphicFramePr>
          <p:cNvPr id="20" name="Table 19"/>
          <p:cNvGraphicFramePr>
            <a:graphicFrameLocks noGrp="1"/>
          </p:cNvGraphicFramePr>
          <p:nvPr>
            <p:extLst>
              <p:ext uri="{D42A27DB-BD31-4B8C-83A1-F6EECF244321}">
                <p14:modId xmlns:p14="http://schemas.microsoft.com/office/powerpoint/2010/main" val="2858446963"/>
              </p:ext>
            </p:extLst>
          </p:nvPr>
        </p:nvGraphicFramePr>
        <p:xfrm>
          <a:off x="3944888" y="3789040"/>
          <a:ext cx="5465812" cy="2667000"/>
        </p:xfrm>
        <a:graphic>
          <a:graphicData uri="http://schemas.openxmlformats.org/drawingml/2006/table">
            <a:tbl>
              <a:tblPr firstRow="1" bandRow="1">
                <a:tableStyleId>{5C22544A-7EE6-4342-B048-85BDC9FD1C3A}</a:tableStyleId>
              </a:tblPr>
              <a:tblGrid>
                <a:gridCol w="809829"/>
                <a:gridCol w="4655983"/>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100" dirty="0" smtClean="0"/>
                        <a:t>No credit worthy response</a:t>
                      </a:r>
                      <a:endParaRPr lang="en-GB" sz="11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100" b="0" i="0" u="none" strike="noStrike" kern="1200" baseline="0" dirty="0" smtClean="0">
                          <a:solidFill>
                            <a:schemeClr val="dk1"/>
                          </a:solidFill>
                          <a:latin typeface="+mn-lt"/>
                          <a:ea typeface="+mn-ea"/>
                          <a:cs typeface="+mn-cs"/>
                        </a:rPr>
                        <a:t>There is a statement that the higher the specific heat capacity the smaller the temperature rise produced in the substance</a:t>
                      </a:r>
                      <a:endParaRPr lang="en-GB" sz="1100" dirty="0"/>
                    </a:p>
                  </a:txBody>
                  <a:tcPr anchor="ctr"/>
                </a:tc>
              </a:tr>
              <a:tr h="370840">
                <a:tc>
                  <a:txBody>
                    <a:bodyPr/>
                    <a:lstStyle/>
                    <a:p>
                      <a:pPr algn="ctr"/>
                      <a:r>
                        <a:rPr lang="en-GB" sz="1200" dirty="0" smtClean="0"/>
                        <a:t>2</a:t>
                      </a:r>
                      <a:endParaRPr lang="en-GB" sz="1200" dirty="0"/>
                    </a:p>
                  </a:txBody>
                  <a:tcPr anchor="ctr"/>
                </a:tc>
                <a:tc>
                  <a:txBody>
                    <a:bodyPr/>
                    <a:lstStyle/>
                    <a:p>
                      <a:pPr algn="ctr"/>
                      <a:r>
                        <a:rPr lang="en-GB" sz="1100" b="0" i="0" u="none" strike="noStrike" kern="1200" baseline="0" dirty="0" smtClean="0">
                          <a:solidFill>
                            <a:schemeClr val="dk1"/>
                          </a:solidFill>
                          <a:latin typeface="+mn-lt"/>
                          <a:ea typeface="+mn-ea"/>
                          <a:cs typeface="+mn-cs"/>
                        </a:rPr>
                        <a:t>There is a statement that the higher the specific heat capacity the smaller the temperature rise produced in the substance and some data is quoted to support this</a:t>
                      </a:r>
                      <a:endParaRPr lang="en-GB" sz="1100" dirty="0"/>
                    </a:p>
                  </a:txBody>
                  <a:tcPr anchor="ctr"/>
                </a:tc>
              </a:tr>
              <a:tr h="370840">
                <a:tc>
                  <a:txBody>
                    <a:bodyPr/>
                    <a:lstStyle/>
                    <a:p>
                      <a:pPr algn="ctr"/>
                      <a:r>
                        <a:rPr lang="en-GB" sz="1200" dirty="0" smtClean="0"/>
                        <a:t>3</a:t>
                      </a:r>
                      <a:endParaRPr lang="en-GB" sz="1200" dirty="0"/>
                    </a:p>
                  </a:txBody>
                  <a:tcPr anchor="ctr"/>
                </a:tc>
                <a:tc>
                  <a:txBody>
                    <a:bodyPr/>
                    <a:lstStyle/>
                    <a:p>
                      <a:pPr algn="ctr"/>
                      <a:r>
                        <a:rPr lang="en-GB" sz="1100" b="0" i="0" u="none" strike="noStrike" kern="1200" baseline="0" dirty="0" smtClean="0">
                          <a:solidFill>
                            <a:schemeClr val="dk1"/>
                          </a:solidFill>
                          <a:latin typeface="+mn-lt"/>
                          <a:ea typeface="+mn-ea"/>
                          <a:cs typeface="+mn-cs"/>
                        </a:rPr>
                        <a:t>There is a statement that the higher the specific heat capacity the smaller the temperature rise produced in the substance and some data is quoted to support this</a:t>
                      </a:r>
                    </a:p>
                    <a:p>
                      <a:pPr algn="ctr"/>
                      <a:r>
                        <a:rPr lang="en-GB" sz="1100" b="0" i="0" u="none" strike="noStrike" kern="1200" baseline="0" dirty="0" smtClean="0">
                          <a:solidFill>
                            <a:schemeClr val="dk1"/>
                          </a:solidFill>
                          <a:latin typeface="+mn-lt"/>
                          <a:ea typeface="+mn-ea"/>
                          <a:cs typeface="+mn-cs"/>
                        </a:rPr>
                        <a:t>There is a realisation that any discerned relationship can only be an approximation using the data in the table, as the data contains some anomalies</a:t>
                      </a:r>
                      <a:endParaRPr lang="en-GB" sz="1100" dirty="0"/>
                    </a:p>
                  </a:txBody>
                  <a:tcPr anchor="ctr"/>
                </a:tc>
              </a:tr>
            </a:tbl>
          </a:graphicData>
        </a:graphic>
      </p:graphicFrame>
      <p:sp>
        <p:nvSpPr>
          <p:cNvPr id="22" name="Content Placeholder 3"/>
          <p:cNvSpPr txBox="1">
            <a:spLocks/>
          </p:cNvSpPr>
          <p:nvPr/>
        </p:nvSpPr>
        <p:spPr>
          <a:xfrm>
            <a:off x="3944888" y="2420887"/>
            <a:ext cx="5491788" cy="1208023"/>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spcBef>
                <a:spcPts val="100"/>
              </a:spcBef>
              <a:buNone/>
            </a:pPr>
            <a:r>
              <a:rPr lang="en-GB" sz="1400" b="1" dirty="0" smtClean="0"/>
              <a:t>Explain;</a:t>
            </a:r>
            <a:endParaRPr lang="en-GB" sz="1400" b="1" dirty="0"/>
          </a:p>
          <a:p>
            <a:pPr marL="90000" indent="-90000">
              <a:spcBef>
                <a:spcPts val="100"/>
              </a:spcBef>
            </a:pPr>
            <a:r>
              <a:rPr lang="en-GB" sz="1400" dirty="0" smtClean="0"/>
              <a:t>You </a:t>
            </a:r>
            <a:r>
              <a:rPr lang="en-GB" sz="1400" dirty="0"/>
              <a:t>should make something clear, or state the reasons for something happening.</a:t>
            </a:r>
          </a:p>
          <a:p>
            <a:pPr marL="90000" indent="-90000">
              <a:spcBef>
                <a:spcPts val="100"/>
              </a:spcBef>
            </a:pPr>
            <a:r>
              <a:rPr lang="en-GB" sz="1400" dirty="0"/>
              <a:t>The points in the answer </a:t>
            </a:r>
            <a:r>
              <a:rPr lang="en-GB" sz="1400" b="1" dirty="0"/>
              <a:t>must </a:t>
            </a:r>
            <a:r>
              <a:rPr lang="en-GB" sz="1400" dirty="0"/>
              <a:t>be linked coherently and logically.</a:t>
            </a:r>
          </a:p>
          <a:p>
            <a:pPr marL="90000" indent="-90000">
              <a:spcBef>
                <a:spcPts val="100"/>
              </a:spcBef>
            </a:pPr>
            <a:r>
              <a:rPr lang="en-GB" sz="1400" dirty="0"/>
              <a:t>The answer should </a:t>
            </a:r>
            <a:r>
              <a:rPr lang="en-GB" sz="1400" b="1" dirty="0"/>
              <a:t>not </a:t>
            </a:r>
            <a:r>
              <a:rPr lang="en-GB" sz="1400" dirty="0"/>
              <a:t>be a simple list of reasons.</a:t>
            </a:r>
          </a:p>
        </p:txBody>
      </p:sp>
    </p:spTree>
    <p:extLst>
      <p:ext uri="{BB962C8B-B14F-4D97-AF65-F5344CB8AC3E}">
        <p14:creationId xmlns:p14="http://schemas.microsoft.com/office/powerpoint/2010/main" val="9292798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18471" y="2520382"/>
            <a:ext cx="7892229" cy="3657817"/>
          </a:xfrm>
          <a:prstGeom prst="rect">
            <a:avLst/>
          </a:prstGeom>
          <a:ln>
            <a:solidFill>
              <a:schemeClr val="tx1"/>
            </a:solidFill>
          </a:ln>
        </p:spPr>
      </p:pic>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sp>
        <p:nvSpPr>
          <p:cNvPr id="21" name="TextBox 20"/>
          <p:cNvSpPr txBox="1"/>
          <p:nvPr/>
        </p:nvSpPr>
        <p:spPr>
          <a:xfrm>
            <a:off x="452500" y="3645024"/>
            <a:ext cx="120862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22" name="Straight Arrow Connector 21"/>
          <p:cNvCxnSpPr>
            <a:stCxn id="21" idx="3"/>
          </p:cNvCxnSpPr>
          <p:nvPr/>
        </p:nvCxnSpPr>
        <p:spPr>
          <a:xfrm flipV="1">
            <a:off x="1661124" y="4005064"/>
            <a:ext cx="339548" cy="2401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42553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420888"/>
            <a:ext cx="3017540" cy="1212640"/>
          </a:xfr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GB" sz="1400" b="1" dirty="0" smtClean="0"/>
              <a:t>Valid conclusion:</a:t>
            </a:r>
          </a:p>
          <a:p>
            <a:pPr marL="90000" indent="-90000"/>
            <a:r>
              <a:rPr lang="en-GB" sz="1400" dirty="0" smtClean="0"/>
              <a:t>A conclusion supported by valid data, obtained from an appropriate experimental design and based on sound reasoning.</a:t>
            </a:r>
          </a:p>
        </p:txBody>
      </p:sp>
      <p:pic>
        <p:nvPicPr>
          <p:cNvPr id="1026"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93751" y="3758500"/>
            <a:ext cx="3019089" cy="2831544"/>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spcBef>
                <a:spcPts val="100"/>
              </a:spcBef>
              <a:buNone/>
            </a:pPr>
            <a:r>
              <a:rPr lang="en-GB" sz="1400" b="1" dirty="0" smtClean="0"/>
              <a:t>You may also be asked a question similar to this in the section 2 exam</a:t>
            </a:r>
            <a:endParaRPr lang="en-GB" sz="1400" b="1" dirty="0"/>
          </a:p>
          <a:p>
            <a:pPr marL="90000" indent="-90000">
              <a:spcBef>
                <a:spcPts val="100"/>
              </a:spcBef>
            </a:pPr>
            <a:r>
              <a:rPr lang="en-GB" sz="1400" dirty="0"/>
              <a:t>Look </a:t>
            </a:r>
            <a:r>
              <a:rPr lang="en-GB" sz="1400" dirty="0" smtClean="0"/>
              <a:t>at </a:t>
            </a:r>
            <a:r>
              <a:rPr lang="en-GB" sz="1400" b="1" dirty="0" smtClean="0"/>
              <a:t>Case </a:t>
            </a:r>
            <a:r>
              <a:rPr lang="en-GB" sz="1400" b="1" dirty="0"/>
              <a:t>Study 4. </a:t>
            </a:r>
            <a:endParaRPr lang="en-GB" sz="1400" dirty="0"/>
          </a:p>
          <a:p>
            <a:pPr marL="90000" indent="-90000">
              <a:spcBef>
                <a:spcPts val="100"/>
              </a:spcBef>
            </a:pPr>
            <a:r>
              <a:rPr lang="en-GB" sz="1400" dirty="0"/>
              <a:t>A </a:t>
            </a:r>
            <a:r>
              <a:rPr lang="en-GB" sz="1400" dirty="0" smtClean="0"/>
              <a:t>X who </a:t>
            </a:r>
            <a:r>
              <a:rPr lang="en-GB" sz="1400" dirty="0"/>
              <a:t>saw the </a:t>
            </a:r>
            <a:r>
              <a:rPr lang="en-GB" sz="1400" dirty="0" smtClean="0"/>
              <a:t>results advised </a:t>
            </a:r>
            <a:r>
              <a:rPr lang="en-GB" sz="1400" i="1" dirty="0" smtClean="0"/>
              <a:t>…</a:t>
            </a:r>
            <a:endParaRPr lang="en-GB" sz="1400" dirty="0"/>
          </a:p>
          <a:p>
            <a:pPr marL="90000" indent="-90000">
              <a:spcBef>
                <a:spcPts val="100"/>
              </a:spcBef>
            </a:pPr>
            <a:r>
              <a:rPr lang="en-GB" sz="1400" dirty="0"/>
              <a:t>Do you agree with this advice? </a:t>
            </a:r>
          </a:p>
          <a:p>
            <a:pPr marL="90000" indent="-90000">
              <a:spcBef>
                <a:spcPts val="100"/>
              </a:spcBef>
            </a:pPr>
            <a:r>
              <a:rPr lang="en-GB" sz="1400" dirty="0"/>
              <a:t>Explain your answer. </a:t>
            </a:r>
            <a:endParaRPr lang="en-US" sz="1400" dirty="0" smtClean="0"/>
          </a:p>
          <a:p>
            <a:pPr marL="0" indent="0" algn="r">
              <a:spcBef>
                <a:spcPts val="100"/>
              </a:spcBef>
              <a:buNone/>
            </a:pPr>
            <a:r>
              <a:rPr lang="en-US" sz="1400" i="1" dirty="0" smtClean="0"/>
              <a:t>3 marks</a:t>
            </a:r>
          </a:p>
          <a:p>
            <a:pPr marL="0" indent="0">
              <a:spcBef>
                <a:spcPts val="100"/>
              </a:spcBef>
              <a:buNone/>
            </a:pPr>
            <a:r>
              <a:rPr lang="en-GB" sz="1400" i="1" dirty="0"/>
              <a:t>The context of the question and </a:t>
            </a:r>
            <a:r>
              <a:rPr lang="en-GB" sz="1400" i="1" dirty="0" smtClean="0"/>
              <a:t>mark </a:t>
            </a:r>
            <a:r>
              <a:rPr lang="en-GB" sz="1400" i="1" dirty="0"/>
              <a:t>scheme will vary depending on the ISA.</a:t>
            </a:r>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dirty="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graphicFrame>
        <p:nvGraphicFramePr>
          <p:cNvPr id="20" name="Table 19"/>
          <p:cNvGraphicFramePr>
            <a:graphicFrameLocks noGrp="1"/>
          </p:cNvGraphicFramePr>
          <p:nvPr>
            <p:extLst>
              <p:ext uri="{D42A27DB-BD31-4B8C-83A1-F6EECF244321}">
                <p14:modId xmlns:p14="http://schemas.microsoft.com/office/powerpoint/2010/main" val="731531658"/>
              </p:ext>
            </p:extLst>
          </p:nvPr>
        </p:nvGraphicFramePr>
        <p:xfrm>
          <a:off x="3656856" y="3789040"/>
          <a:ext cx="5753844" cy="2651760"/>
        </p:xfrm>
        <a:graphic>
          <a:graphicData uri="http://schemas.openxmlformats.org/drawingml/2006/table">
            <a:tbl>
              <a:tblPr firstRow="1" bandRow="1">
                <a:tableStyleId>{5C22544A-7EE6-4342-B048-85BDC9FD1C3A}</a:tableStyleId>
              </a:tblPr>
              <a:tblGrid>
                <a:gridCol w="852505"/>
                <a:gridCol w="4901339"/>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000" dirty="0" smtClean="0"/>
                        <a:t>No credit worthy response</a:t>
                      </a:r>
                      <a:endParaRPr lang="en-GB" sz="10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000" b="0" i="0" u="none" strike="noStrike" kern="1200" baseline="0" dirty="0" smtClean="0">
                          <a:solidFill>
                            <a:schemeClr val="dk1"/>
                          </a:solidFill>
                          <a:latin typeface="+mn-lt"/>
                          <a:ea typeface="+mn-ea"/>
                          <a:cs typeface="+mn-cs"/>
                        </a:rPr>
                        <a:t>A comment is made as to whether the advice is supported or not</a:t>
                      </a:r>
                    </a:p>
                    <a:p>
                      <a:pPr algn="ctr"/>
                      <a:r>
                        <a:rPr lang="en-GB" sz="1000" b="0" i="0" u="none" strike="noStrike" kern="1200" baseline="0" dirty="0" smtClean="0">
                          <a:solidFill>
                            <a:schemeClr val="dk1"/>
                          </a:solidFill>
                          <a:latin typeface="+mn-lt"/>
                          <a:ea typeface="+mn-ea"/>
                          <a:cs typeface="+mn-cs"/>
                        </a:rPr>
                        <a:t>There is a simple statement that uses information from the graph to support the comment</a:t>
                      </a:r>
                      <a:endParaRPr lang="en-GB" sz="1000" dirty="0"/>
                    </a:p>
                  </a:txBody>
                  <a:tcPr anchor="ctr"/>
                </a:tc>
              </a:tr>
              <a:tr h="370840">
                <a:tc>
                  <a:txBody>
                    <a:bodyPr/>
                    <a:lstStyle/>
                    <a:p>
                      <a:pPr algn="ctr"/>
                      <a:r>
                        <a:rPr lang="en-GB" sz="1200" dirty="0" smtClean="0"/>
                        <a:t>2</a:t>
                      </a:r>
                      <a:endParaRPr lang="en-GB" sz="1200" dirty="0"/>
                    </a:p>
                  </a:txBody>
                  <a:tcPr anchor="ctr"/>
                </a:tc>
                <a:tc>
                  <a:txBody>
                    <a:bodyPr/>
                    <a:lstStyle/>
                    <a:p>
                      <a:pPr algn="ctr"/>
                      <a:r>
                        <a:rPr lang="en-GB" sz="1000" b="0" i="0" u="none" strike="noStrike" kern="1200" baseline="0" dirty="0" smtClean="0">
                          <a:solidFill>
                            <a:schemeClr val="dk1"/>
                          </a:solidFill>
                          <a:latin typeface="+mn-lt"/>
                          <a:ea typeface="+mn-ea"/>
                          <a:cs typeface="+mn-cs"/>
                        </a:rPr>
                        <a:t>A comment is made as to whether the advice is supported or not</a:t>
                      </a:r>
                    </a:p>
                    <a:p>
                      <a:pPr algn="ctr"/>
                      <a:r>
                        <a:rPr lang="en-GB" sz="1000" b="0" i="0" u="none" strike="noStrike" kern="1200" baseline="0" dirty="0" smtClean="0">
                          <a:solidFill>
                            <a:schemeClr val="dk1"/>
                          </a:solidFill>
                          <a:latin typeface="+mn-lt"/>
                          <a:ea typeface="+mn-ea"/>
                          <a:cs typeface="+mn-cs"/>
                        </a:rPr>
                        <a:t>There is a statement that uses information from the graph to support the comment</a:t>
                      </a:r>
                    </a:p>
                    <a:p>
                      <a:pPr algn="ctr"/>
                      <a:r>
                        <a:rPr lang="en-GB" sz="1000" b="0" i="0" u="none" strike="noStrike" kern="1200" baseline="0" dirty="0" smtClean="0">
                          <a:solidFill>
                            <a:schemeClr val="dk1"/>
                          </a:solidFill>
                          <a:latin typeface="+mn-lt"/>
                          <a:ea typeface="+mn-ea"/>
                          <a:cs typeface="+mn-cs"/>
                        </a:rPr>
                        <a:t>A clear advantage of using “</a:t>
                      </a:r>
                      <a:r>
                        <a:rPr lang="en-GB" sz="1000" b="0" i="0" u="none" strike="noStrike" kern="1200" baseline="0" dirty="0" err="1" smtClean="0">
                          <a:solidFill>
                            <a:schemeClr val="dk1"/>
                          </a:solidFill>
                          <a:latin typeface="+mn-lt"/>
                          <a:ea typeface="+mn-ea"/>
                          <a:cs typeface="+mn-cs"/>
                        </a:rPr>
                        <a:t>Ger</a:t>
                      </a:r>
                      <a:r>
                        <a:rPr lang="en-GB" sz="1000" b="0" i="0" u="none" strike="noStrike" kern="1200" baseline="0" dirty="0" smtClean="0">
                          <a:solidFill>
                            <a:schemeClr val="dk1"/>
                          </a:solidFill>
                          <a:latin typeface="+mn-lt"/>
                          <a:ea typeface="+mn-ea"/>
                          <a:cs typeface="+mn-cs"/>
                        </a:rPr>
                        <a:t>-off” </a:t>
                      </a:r>
                      <a:r>
                        <a:rPr lang="en-GB" sz="1000" b="1" i="0" u="none" strike="noStrike" kern="1200" baseline="0" dirty="0" smtClean="0">
                          <a:solidFill>
                            <a:schemeClr val="dk1"/>
                          </a:solidFill>
                          <a:latin typeface="+mn-lt"/>
                          <a:ea typeface="+mn-ea"/>
                          <a:cs typeface="+mn-cs"/>
                        </a:rPr>
                        <a:t>or </a:t>
                      </a:r>
                      <a:r>
                        <a:rPr lang="en-GB" sz="1000" b="0" i="0" u="none" strike="noStrike" kern="1200" baseline="0" dirty="0" smtClean="0">
                          <a:solidFill>
                            <a:schemeClr val="dk1"/>
                          </a:solidFill>
                          <a:latin typeface="+mn-lt"/>
                          <a:ea typeface="+mn-ea"/>
                          <a:cs typeface="+mn-cs"/>
                        </a:rPr>
                        <a:t>a clear disadvantage of using “</a:t>
                      </a:r>
                      <a:r>
                        <a:rPr lang="en-GB" sz="1000" b="0" i="0" u="none" strike="noStrike" kern="1200" baseline="0" dirty="0" err="1" smtClean="0">
                          <a:solidFill>
                            <a:schemeClr val="dk1"/>
                          </a:solidFill>
                          <a:latin typeface="+mn-lt"/>
                          <a:ea typeface="+mn-ea"/>
                          <a:cs typeface="+mn-cs"/>
                        </a:rPr>
                        <a:t>Ger</a:t>
                      </a:r>
                      <a:r>
                        <a:rPr lang="en-GB" sz="1000" b="0" i="0" u="none" strike="noStrike" kern="1200" baseline="0" dirty="0" smtClean="0">
                          <a:solidFill>
                            <a:schemeClr val="dk1"/>
                          </a:solidFill>
                          <a:latin typeface="+mn-lt"/>
                          <a:ea typeface="+mn-ea"/>
                          <a:cs typeface="+mn-cs"/>
                        </a:rPr>
                        <a:t>-off” is stated</a:t>
                      </a:r>
                      <a:endParaRPr lang="en-GB" sz="1000" dirty="0"/>
                    </a:p>
                  </a:txBody>
                  <a:tcPr anchor="ctr"/>
                </a:tc>
              </a:tr>
              <a:tr h="370840">
                <a:tc>
                  <a:txBody>
                    <a:bodyPr/>
                    <a:lstStyle/>
                    <a:p>
                      <a:pPr algn="ctr"/>
                      <a:r>
                        <a:rPr lang="en-GB" sz="1200" dirty="0" smtClean="0"/>
                        <a:t>3</a:t>
                      </a:r>
                      <a:endParaRPr lang="en-GB" sz="1200" dirty="0"/>
                    </a:p>
                  </a:txBody>
                  <a:tcPr anchor="ctr"/>
                </a:tc>
                <a:tc>
                  <a:txBody>
                    <a:bodyPr/>
                    <a:lstStyle/>
                    <a:p>
                      <a:pPr algn="ctr"/>
                      <a:r>
                        <a:rPr lang="en-GB" sz="1000" b="0" i="0" u="none" strike="noStrike" kern="1200" baseline="0" dirty="0" smtClean="0">
                          <a:solidFill>
                            <a:schemeClr val="dk1"/>
                          </a:solidFill>
                          <a:latin typeface="+mn-lt"/>
                          <a:ea typeface="+mn-ea"/>
                          <a:cs typeface="+mn-cs"/>
                        </a:rPr>
                        <a:t>A comment is made as to whether the advice is supported or not</a:t>
                      </a:r>
                    </a:p>
                    <a:p>
                      <a:pPr algn="ctr"/>
                      <a:r>
                        <a:rPr lang="en-GB" sz="1000" b="0" i="0" u="none" strike="noStrike" kern="1200" baseline="0" dirty="0" smtClean="0">
                          <a:solidFill>
                            <a:schemeClr val="dk1"/>
                          </a:solidFill>
                          <a:latin typeface="+mn-lt"/>
                          <a:ea typeface="+mn-ea"/>
                          <a:cs typeface="+mn-cs"/>
                        </a:rPr>
                        <a:t>There is a statement that uses information</a:t>
                      </a:r>
                    </a:p>
                    <a:p>
                      <a:pPr algn="ctr"/>
                      <a:r>
                        <a:rPr lang="en-GB" sz="1000" b="0" i="0" u="none" strike="noStrike" kern="1200" baseline="0" dirty="0" smtClean="0">
                          <a:solidFill>
                            <a:schemeClr val="dk1"/>
                          </a:solidFill>
                          <a:latin typeface="+mn-lt"/>
                          <a:ea typeface="+mn-ea"/>
                          <a:cs typeface="+mn-cs"/>
                        </a:rPr>
                        <a:t>from the graph to support the comment</a:t>
                      </a:r>
                    </a:p>
                    <a:p>
                      <a:pPr algn="ctr"/>
                      <a:r>
                        <a:rPr lang="en-GB" sz="1000" b="0" i="0" u="none" strike="noStrike" kern="1200" baseline="0" dirty="0" smtClean="0">
                          <a:solidFill>
                            <a:schemeClr val="dk1"/>
                          </a:solidFill>
                          <a:latin typeface="+mn-lt"/>
                          <a:ea typeface="+mn-ea"/>
                          <a:cs typeface="+mn-cs"/>
                        </a:rPr>
                        <a:t>A clear advantage of using “</a:t>
                      </a:r>
                      <a:r>
                        <a:rPr lang="en-GB" sz="1000" b="0" i="0" u="none" strike="noStrike" kern="1200" baseline="0" dirty="0" err="1" smtClean="0">
                          <a:solidFill>
                            <a:schemeClr val="dk1"/>
                          </a:solidFill>
                          <a:latin typeface="+mn-lt"/>
                          <a:ea typeface="+mn-ea"/>
                          <a:cs typeface="+mn-cs"/>
                        </a:rPr>
                        <a:t>Ger</a:t>
                      </a:r>
                      <a:r>
                        <a:rPr lang="en-GB" sz="1000" b="0" i="0" u="none" strike="noStrike" kern="1200" baseline="0" dirty="0" smtClean="0">
                          <a:solidFill>
                            <a:schemeClr val="dk1"/>
                          </a:solidFill>
                          <a:latin typeface="+mn-lt"/>
                          <a:ea typeface="+mn-ea"/>
                          <a:cs typeface="+mn-cs"/>
                        </a:rPr>
                        <a:t>-off” </a:t>
                      </a:r>
                      <a:r>
                        <a:rPr lang="en-GB" sz="1000" b="1" i="0" u="none" strike="noStrike" kern="1200" baseline="0" dirty="0" smtClean="0">
                          <a:solidFill>
                            <a:schemeClr val="dk1"/>
                          </a:solidFill>
                          <a:latin typeface="+mn-lt"/>
                          <a:ea typeface="+mn-ea"/>
                          <a:cs typeface="+mn-cs"/>
                        </a:rPr>
                        <a:t>and </a:t>
                      </a:r>
                      <a:r>
                        <a:rPr lang="en-GB" sz="1000" b="0" i="0" u="none" strike="noStrike" kern="1200" baseline="0" dirty="0" smtClean="0">
                          <a:solidFill>
                            <a:schemeClr val="dk1"/>
                          </a:solidFill>
                          <a:latin typeface="+mn-lt"/>
                          <a:ea typeface="+mn-ea"/>
                          <a:cs typeface="+mn-cs"/>
                        </a:rPr>
                        <a:t>a clear disadvantage of using “</a:t>
                      </a:r>
                      <a:r>
                        <a:rPr lang="en-GB" sz="1000" b="0" i="0" u="none" strike="noStrike" kern="1200" baseline="0" dirty="0" err="1" smtClean="0">
                          <a:solidFill>
                            <a:schemeClr val="dk1"/>
                          </a:solidFill>
                          <a:latin typeface="+mn-lt"/>
                          <a:ea typeface="+mn-ea"/>
                          <a:cs typeface="+mn-cs"/>
                        </a:rPr>
                        <a:t>Ger</a:t>
                      </a:r>
                      <a:r>
                        <a:rPr lang="en-GB" sz="1000" b="0" i="0" u="none" strike="noStrike" kern="1200" baseline="0" dirty="0" smtClean="0">
                          <a:solidFill>
                            <a:schemeClr val="dk1"/>
                          </a:solidFill>
                          <a:latin typeface="+mn-lt"/>
                          <a:ea typeface="+mn-ea"/>
                          <a:cs typeface="+mn-cs"/>
                        </a:rPr>
                        <a:t>-off” is stated</a:t>
                      </a:r>
                      <a:endParaRPr lang="en-GB" sz="1000" dirty="0"/>
                    </a:p>
                  </a:txBody>
                  <a:tcPr anchor="ctr"/>
                </a:tc>
              </a:tr>
            </a:tbl>
          </a:graphicData>
        </a:graphic>
      </p:graphicFrame>
      <p:sp>
        <p:nvSpPr>
          <p:cNvPr id="22" name="Content Placeholder 3"/>
          <p:cNvSpPr txBox="1">
            <a:spLocks/>
          </p:cNvSpPr>
          <p:nvPr/>
        </p:nvSpPr>
        <p:spPr>
          <a:xfrm>
            <a:off x="3656856" y="2420887"/>
            <a:ext cx="5779820" cy="1208023"/>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spcBef>
                <a:spcPts val="100"/>
              </a:spcBef>
              <a:buNone/>
            </a:pPr>
            <a:r>
              <a:rPr lang="en-GB" sz="1400" b="1" dirty="0" smtClean="0"/>
              <a:t>Explain;</a:t>
            </a:r>
            <a:endParaRPr lang="en-GB" sz="1400" b="1" dirty="0"/>
          </a:p>
          <a:p>
            <a:pPr marL="90000" indent="-90000">
              <a:spcBef>
                <a:spcPts val="100"/>
              </a:spcBef>
            </a:pPr>
            <a:r>
              <a:rPr lang="en-GB" sz="1400" dirty="0" smtClean="0"/>
              <a:t>You </a:t>
            </a:r>
            <a:r>
              <a:rPr lang="en-GB" sz="1400" dirty="0"/>
              <a:t>should make something clear, or state the reasons for something happening.</a:t>
            </a:r>
          </a:p>
          <a:p>
            <a:pPr marL="90000" indent="-90000">
              <a:spcBef>
                <a:spcPts val="100"/>
              </a:spcBef>
            </a:pPr>
            <a:r>
              <a:rPr lang="en-GB" sz="1400" dirty="0"/>
              <a:t>The points in the answer </a:t>
            </a:r>
            <a:r>
              <a:rPr lang="en-GB" sz="1400" b="1" dirty="0"/>
              <a:t>must </a:t>
            </a:r>
            <a:r>
              <a:rPr lang="en-GB" sz="1400" dirty="0"/>
              <a:t>be linked coherently and logically.</a:t>
            </a:r>
          </a:p>
          <a:p>
            <a:pPr marL="90000" indent="-90000">
              <a:spcBef>
                <a:spcPts val="100"/>
              </a:spcBef>
            </a:pPr>
            <a:r>
              <a:rPr lang="en-GB" sz="1400" dirty="0"/>
              <a:t>The answer should </a:t>
            </a:r>
            <a:r>
              <a:rPr lang="en-GB" sz="1400" b="1" dirty="0"/>
              <a:t>not </a:t>
            </a:r>
            <a:r>
              <a:rPr lang="en-GB" sz="1400" dirty="0"/>
              <a:t>be a simple list of reasons.</a:t>
            </a:r>
          </a:p>
        </p:txBody>
      </p:sp>
    </p:spTree>
    <p:extLst>
      <p:ext uri="{BB962C8B-B14F-4D97-AF65-F5344CB8AC3E}">
        <p14:creationId xmlns:p14="http://schemas.microsoft.com/office/powerpoint/2010/main" val="11578280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3214" y="2448822"/>
            <a:ext cx="8939572" cy="3109918"/>
          </a:xfrm>
          <a:prstGeom prst="rect">
            <a:avLst/>
          </a:prstGeom>
          <a:ln>
            <a:solidFill>
              <a:schemeClr val="tx1"/>
            </a:solidFill>
          </a:ln>
        </p:spPr>
      </p:pic>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sp>
        <p:nvSpPr>
          <p:cNvPr id="21" name="TextBox 20"/>
          <p:cNvSpPr txBox="1"/>
          <p:nvPr/>
        </p:nvSpPr>
        <p:spPr>
          <a:xfrm>
            <a:off x="3944888" y="5807005"/>
            <a:ext cx="201622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22" name="Straight Arrow Connector 21"/>
          <p:cNvCxnSpPr>
            <a:stCxn id="21" idx="0"/>
          </p:cNvCxnSpPr>
          <p:nvPr/>
        </p:nvCxnSpPr>
        <p:spPr>
          <a:xfrm flipV="1">
            <a:off x="4953000" y="5013176"/>
            <a:ext cx="0" cy="7938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34288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2179498799"/>
              </p:ext>
            </p:extLst>
          </p:nvPr>
        </p:nvGraphicFramePr>
        <p:xfrm>
          <a:off x="360000" y="1628800"/>
          <a:ext cx="9129504"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24947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1" y="2420888"/>
            <a:ext cx="2225451" cy="997196"/>
          </a:xfr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GB" sz="1400" b="1" dirty="0" smtClean="0"/>
              <a:t>Hypothesis:</a:t>
            </a:r>
          </a:p>
          <a:p>
            <a:pPr marL="90000" lvl="0" indent="-90000"/>
            <a:r>
              <a:rPr lang="en-GB" sz="1400" dirty="0" smtClean="0"/>
              <a:t>A proposal intended to explain certain facts or observations</a:t>
            </a:r>
            <a:endParaRPr lang="en-GB" sz="1400" dirty="0"/>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87069" y="3573016"/>
            <a:ext cx="2233683" cy="2850011"/>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1400" b="1" dirty="0" smtClean="0"/>
              <a:t>You may be asked a question similar to this in the section 2 exam:</a:t>
            </a:r>
          </a:p>
          <a:p>
            <a:pPr marL="90000" indent="-90000"/>
            <a:r>
              <a:rPr lang="en-GB" sz="1400" dirty="0"/>
              <a:t>Look at Case Study </a:t>
            </a:r>
            <a:r>
              <a:rPr lang="en-GB" sz="1400" b="1" dirty="0"/>
              <a:t>4. </a:t>
            </a:r>
            <a:endParaRPr lang="en-GB" sz="1400" dirty="0"/>
          </a:p>
          <a:p>
            <a:pPr marL="90000" indent="-90000"/>
            <a:r>
              <a:rPr lang="en-GB" sz="1400" dirty="0"/>
              <a:t>To what extent do the results support the hypothesis you were given? </a:t>
            </a:r>
            <a:endParaRPr lang="en-GB" sz="1400" dirty="0" smtClean="0"/>
          </a:p>
          <a:p>
            <a:pPr marL="0" indent="0" algn="r">
              <a:buNone/>
            </a:pPr>
            <a:r>
              <a:rPr lang="en-GB" sz="1400" i="1" dirty="0" smtClean="0"/>
              <a:t>3 marks</a:t>
            </a:r>
          </a:p>
          <a:p>
            <a:pPr marL="0" indent="0">
              <a:buNone/>
            </a:pPr>
            <a:r>
              <a:rPr lang="en-GB" sz="1400" i="1" dirty="0"/>
              <a:t>The context of the </a:t>
            </a:r>
            <a:r>
              <a:rPr lang="en-GB" sz="1400" i="1" dirty="0" smtClean="0"/>
              <a:t>mark </a:t>
            </a:r>
            <a:r>
              <a:rPr lang="en-GB" sz="1400" i="1" dirty="0"/>
              <a:t>scheme will vary depending on the ISA</a:t>
            </a:r>
            <a:r>
              <a:rPr lang="en-GB" sz="1400" i="1" dirty="0" smtClean="0"/>
              <a:t>.</a:t>
            </a:r>
            <a:endParaRPr lang="en-GB" sz="1400" i="1" dirty="0"/>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graphicFrame>
        <p:nvGraphicFramePr>
          <p:cNvPr id="20" name="Table 19"/>
          <p:cNvGraphicFramePr>
            <a:graphicFrameLocks noGrp="1"/>
          </p:cNvGraphicFramePr>
          <p:nvPr>
            <p:extLst>
              <p:ext uri="{D42A27DB-BD31-4B8C-83A1-F6EECF244321}">
                <p14:modId xmlns:p14="http://schemas.microsoft.com/office/powerpoint/2010/main" val="2053291337"/>
              </p:ext>
            </p:extLst>
          </p:nvPr>
        </p:nvGraphicFramePr>
        <p:xfrm>
          <a:off x="2864769" y="3879304"/>
          <a:ext cx="6542986" cy="2651760"/>
        </p:xfrm>
        <a:graphic>
          <a:graphicData uri="http://schemas.openxmlformats.org/drawingml/2006/table">
            <a:tbl>
              <a:tblPr firstRow="1" bandRow="1">
                <a:tableStyleId>{5C22544A-7EE6-4342-B048-85BDC9FD1C3A}</a:tableStyleId>
              </a:tblPr>
              <a:tblGrid>
                <a:gridCol w="969427"/>
                <a:gridCol w="5573559"/>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000" dirty="0" smtClean="0"/>
                        <a:t>No credit worthy response</a:t>
                      </a:r>
                      <a:endParaRPr lang="en-GB" sz="10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000" b="0" i="0" u="none" strike="noStrike" kern="1200" baseline="0" dirty="0" smtClean="0">
                          <a:solidFill>
                            <a:schemeClr val="dk1"/>
                          </a:solidFill>
                          <a:latin typeface="+mn-lt"/>
                          <a:ea typeface="+mn-ea"/>
                          <a:cs typeface="+mn-cs"/>
                        </a:rPr>
                        <a:t>Increasing the mass of aggregate increases the force needed to break the beam initially, but the strength then declines as more aggregate is added. </a:t>
                      </a:r>
                    </a:p>
                  </a:txBody>
                  <a:tcPr anchor="ctr"/>
                </a:tc>
              </a:tr>
              <a:tr h="370840">
                <a:tc>
                  <a:txBody>
                    <a:bodyPr/>
                    <a:lstStyle/>
                    <a:p>
                      <a:pPr algn="ctr"/>
                      <a:r>
                        <a:rPr lang="en-GB" sz="1200" dirty="0" smtClean="0"/>
                        <a:t>2</a:t>
                      </a:r>
                      <a:endParaRPr lang="en-GB" sz="1200" dirty="0"/>
                    </a:p>
                  </a:txBody>
                  <a:tcPr anchor="ctr"/>
                </a:tc>
                <a:tc>
                  <a:txBody>
                    <a:bodyPr/>
                    <a:lstStyle/>
                    <a:p>
                      <a:pPr algn="ctr"/>
                      <a:r>
                        <a:rPr lang="en-GB" sz="1000" b="0" i="0" u="none" strike="noStrike" kern="1200" baseline="0" dirty="0" smtClean="0">
                          <a:solidFill>
                            <a:schemeClr val="dk1"/>
                          </a:solidFill>
                          <a:latin typeface="+mn-lt"/>
                          <a:ea typeface="+mn-ea"/>
                          <a:cs typeface="+mn-cs"/>
                        </a:rPr>
                        <a:t>Increasing the mass of aggregate increases the force needed to break the beam initially, but the strength then declines as more aggregate is added.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smtClean="0">
                          <a:solidFill>
                            <a:schemeClr val="dk1"/>
                          </a:solidFill>
                          <a:latin typeface="+mn-lt"/>
                          <a:ea typeface="+mn-ea"/>
                          <a:cs typeface="+mn-cs"/>
                        </a:rPr>
                        <a:t>The maximum strength of the beam is quoted.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smtClean="0">
                          <a:solidFill>
                            <a:schemeClr val="dk1"/>
                          </a:solidFill>
                          <a:latin typeface="+mn-lt"/>
                          <a:ea typeface="+mn-ea"/>
                          <a:cs typeface="+mn-cs"/>
                        </a:rPr>
                        <a:t>OR</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smtClean="0">
                          <a:solidFill>
                            <a:schemeClr val="dk1"/>
                          </a:solidFill>
                          <a:latin typeface="+mn-lt"/>
                          <a:ea typeface="+mn-ea"/>
                          <a:cs typeface="+mn-cs"/>
                        </a:rPr>
                        <a:t>A comment is made regarding the difference in gradient of the graph before and after the peak.</a:t>
                      </a:r>
                    </a:p>
                  </a:txBody>
                  <a:tcPr anchor="ctr"/>
                </a:tc>
              </a:tr>
              <a:tr h="370840">
                <a:tc>
                  <a:txBody>
                    <a:bodyPr/>
                    <a:lstStyle/>
                    <a:p>
                      <a:pPr algn="ctr"/>
                      <a:r>
                        <a:rPr lang="en-GB" sz="1200" dirty="0" smtClean="0"/>
                        <a:t>3</a:t>
                      </a:r>
                      <a:endParaRPr lang="en-GB" sz="1200" dirty="0"/>
                    </a:p>
                  </a:txBody>
                  <a:tcPr anchor="ctr"/>
                </a:tc>
                <a:tc>
                  <a:txBody>
                    <a:bodyPr/>
                    <a:lstStyle/>
                    <a:p>
                      <a:pPr algn="ctr"/>
                      <a:r>
                        <a:rPr lang="en-GB" sz="1000" b="0" i="0" u="none" strike="noStrike" kern="1200" baseline="0" dirty="0" smtClean="0">
                          <a:solidFill>
                            <a:schemeClr val="dk1"/>
                          </a:solidFill>
                          <a:latin typeface="+mn-lt"/>
                          <a:ea typeface="+mn-ea"/>
                          <a:cs typeface="+mn-cs"/>
                        </a:rPr>
                        <a:t>Increasing the mass of aggregate increases the force needed to break the beam initially, but the strength then declines as more aggregate is added.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smtClean="0">
                          <a:solidFill>
                            <a:schemeClr val="dk1"/>
                          </a:solidFill>
                          <a:latin typeface="+mn-lt"/>
                          <a:ea typeface="+mn-ea"/>
                          <a:cs typeface="+mn-cs"/>
                        </a:rPr>
                        <a:t>The maximum strength of the beam is quoted.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1" i="0" u="none" strike="noStrike" kern="1200" baseline="0" dirty="0" smtClean="0">
                          <a:solidFill>
                            <a:schemeClr val="dk1"/>
                          </a:solidFill>
                          <a:latin typeface="+mn-lt"/>
                          <a:ea typeface="+mn-ea"/>
                          <a:cs typeface="+mn-cs"/>
                        </a:rPr>
                        <a:t>AND</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smtClean="0">
                          <a:solidFill>
                            <a:schemeClr val="dk1"/>
                          </a:solidFill>
                          <a:latin typeface="+mn-lt"/>
                          <a:ea typeface="+mn-ea"/>
                          <a:cs typeface="+mn-cs"/>
                        </a:rPr>
                        <a:t>A comment is made regarding the difference in gradient of the graph before and after the peak.</a:t>
                      </a:r>
                    </a:p>
                  </a:txBody>
                  <a:tcPr anchor="ctr"/>
                </a:tc>
              </a:tr>
            </a:tbl>
          </a:graphicData>
        </a:graphic>
      </p:graphicFrame>
      <p:sp>
        <p:nvSpPr>
          <p:cNvPr id="21" name="Content Placeholder 3"/>
          <p:cNvSpPr txBox="1">
            <a:spLocks/>
          </p:cNvSpPr>
          <p:nvPr/>
        </p:nvSpPr>
        <p:spPr>
          <a:xfrm>
            <a:off x="2864768" y="2420887"/>
            <a:ext cx="6571909" cy="129881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smtClean="0"/>
              <a:t>Explain:</a:t>
            </a:r>
            <a:endParaRPr lang="en-GB" sz="1400" b="1" dirty="0"/>
          </a:p>
          <a:p>
            <a:pPr marL="90000" indent="-90000"/>
            <a:r>
              <a:rPr lang="en-GB" sz="1400" dirty="0" smtClean="0"/>
              <a:t>You </a:t>
            </a:r>
            <a:r>
              <a:rPr lang="en-GB" sz="1400" dirty="0"/>
              <a:t>should make something clear, or state the reasons for something happening.</a:t>
            </a:r>
          </a:p>
          <a:p>
            <a:pPr marL="90000" indent="-90000"/>
            <a:r>
              <a:rPr lang="en-GB" sz="1400" dirty="0"/>
              <a:t>The points in the answer </a:t>
            </a:r>
            <a:r>
              <a:rPr lang="en-GB" sz="1400" b="1" dirty="0"/>
              <a:t>must </a:t>
            </a:r>
            <a:r>
              <a:rPr lang="en-GB" sz="1400" dirty="0"/>
              <a:t>be linked coherently and logically.</a:t>
            </a:r>
          </a:p>
          <a:p>
            <a:pPr marL="90000" indent="-90000"/>
            <a:r>
              <a:rPr lang="en-GB" sz="1400" dirty="0"/>
              <a:t>The answer should </a:t>
            </a:r>
            <a:r>
              <a:rPr lang="en-GB" sz="1400" b="1" dirty="0"/>
              <a:t>not </a:t>
            </a:r>
            <a:r>
              <a:rPr lang="en-GB" sz="1400" dirty="0"/>
              <a:t>be a simple list of reasons.</a:t>
            </a:r>
          </a:p>
        </p:txBody>
      </p:sp>
    </p:spTree>
    <p:extLst>
      <p:ext uri="{BB962C8B-B14F-4D97-AF65-F5344CB8AC3E}">
        <p14:creationId xmlns:p14="http://schemas.microsoft.com/office/powerpoint/2010/main" val="18085090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sp>
        <p:nvSpPr>
          <p:cNvPr id="21" name="TextBox 20"/>
          <p:cNvSpPr txBox="1"/>
          <p:nvPr/>
        </p:nvSpPr>
        <p:spPr>
          <a:xfrm>
            <a:off x="7935393" y="2395633"/>
            <a:ext cx="140921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pic>
        <p:nvPicPr>
          <p:cNvPr id="3" name="Picture 2"/>
          <p:cNvPicPr>
            <a:picLocks noChangeAspect="1"/>
          </p:cNvPicPr>
          <p:nvPr/>
        </p:nvPicPr>
        <p:blipFill>
          <a:blip r:embed="rId3"/>
          <a:stretch>
            <a:fillRect/>
          </a:stretch>
        </p:blipFill>
        <p:spPr>
          <a:xfrm>
            <a:off x="452500" y="2395633"/>
            <a:ext cx="6845799" cy="306375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58578" y="5448416"/>
            <a:ext cx="9000000" cy="778595"/>
          </a:xfrm>
          <a:prstGeom prst="rect">
            <a:avLst/>
          </a:prstGeom>
          <a:ln>
            <a:solidFill>
              <a:schemeClr val="tx1"/>
            </a:solidFill>
          </a:ln>
        </p:spPr>
      </p:pic>
      <p:cxnSp>
        <p:nvCxnSpPr>
          <p:cNvPr id="10" name="Straight Arrow Connector 9"/>
          <p:cNvCxnSpPr>
            <a:stCxn id="21" idx="2"/>
          </p:cNvCxnSpPr>
          <p:nvPr/>
        </p:nvCxnSpPr>
        <p:spPr>
          <a:xfrm flipH="1">
            <a:off x="7298299" y="3318963"/>
            <a:ext cx="1341701" cy="11514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760495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52500" y="2420888"/>
            <a:ext cx="8977504" cy="1557349"/>
          </a:xfr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GB" sz="1400" b="1" dirty="0" smtClean="0"/>
              <a:t>Context:</a:t>
            </a:r>
          </a:p>
          <a:p>
            <a:pPr marL="90000" indent="-90000"/>
            <a:r>
              <a:rPr lang="en-US" sz="1400" dirty="0" smtClean="0"/>
              <a:t>Your teacher will describe the context in which the investigation is set.</a:t>
            </a:r>
            <a:endParaRPr lang="en-GB" sz="1400" dirty="0"/>
          </a:p>
          <a:p>
            <a:pPr marL="0" indent="0">
              <a:buNone/>
            </a:pPr>
            <a:r>
              <a:rPr lang="en-US" sz="1400" b="1" dirty="0"/>
              <a:t>Relating the investigation to the context</a:t>
            </a:r>
          </a:p>
          <a:p>
            <a:pPr marL="90000" indent="-90000"/>
            <a:r>
              <a:rPr lang="en-US" sz="1400" dirty="0"/>
              <a:t>Your teacher will describe the context in which the investigation is set.</a:t>
            </a:r>
          </a:p>
          <a:p>
            <a:pPr marL="90000" indent="-90000"/>
            <a:r>
              <a:rPr lang="en-US" sz="1400" dirty="0"/>
              <a:t>You must research this context and write down how the results of your </a:t>
            </a:r>
            <a:r>
              <a:rPr lang="en-US" sz="1400" dirty="0" smtClean="0"/>
              <a:t>investigation might </a:t>
            </a:r>
            <a:r>
              <a:rPr lang="en-US" sz="1400" dirty="0"/>
              <a:t>be useful, e.g. health and safety developments, energy efficiency, in industry, etc.</a:t>
            </a:r>
            <a:endParaRPr lang="en-GB" sz="1400" dirty="0" smtClean="0"/>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52500" y="1556793"/>
            <a:ext cx="518332" cy="740472"/>
            <a:chOff x="0" y="2844"/>
            <a:chExt cx="518332" cy="740472"/>
          </a:xfrm>
        </p:grpSpPr>
        <p:sp>
          <p:nvSpPr>
            <p:cNvPr id="11" name="Chevron 10"/>
            <p:cNvSpPr/>
            <p:nvPr/>
          </p:nvSpPr>
          <p:spPr>
            <a:xfrm rot="5400000">
              <a:off x="-111070" y="113914"/>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hevron 4"/>
            <p:cNvSpPr/>
            <p:nvPr/>
          </p:nvSpPr>
          <p:spPr>
            <a:xfrm>
              <a:off x="1" y="262010"/>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dirty="0"/>
                <a:t>7</a:t>
              </a:r>
              <a:endParaRPr lang="en-GB" sz="1500" b="1" kern="1200" dirty="0"/>
            </a:p>
          </p:txBody>
        </p:sp>
      </p:grpSp>
      <p:grpSp>
        <p:nvGrpSpPr>
          <p:cNvPr id="8" name="Group 7"/>
          <p:cNvGrpSpPr/>
          <p:nvPr/>
        </p:nvGrpSpPr>
        <p:grpSpPr>
          <a:xfrm>
            <a:off x="970831" y="1556792"/>
            <a:ext cx="8482668" cy="481307"/>
            <a:chOff x="518331" y="2843"/>
            <a:chExt cx="8482668" cy="481307"/>
          </a:xfrm>
        </p:grpSpPr>
        <p:sp>
          <p:nvSpPr>
            <p:cNvPr id="9" name="Round Same Side Corner Rectangle 8"/>
            <p:cNvSpPr/>
            <p:nvPr/>
          </p:nvSpPr>
          <p:spPr>
            <a:xfrm rot="5400000">
              <a:off x="4519011" y="-3997837"/>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 Same Side Corner Rectangle 6"/>
            <p:cNvSpPr/>
            <p:nvPr/>
          </p:nvSpPr>
          <p:spPr>
            <a:xfrm>
              <a:off x="518331" y="26338"/>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sp>
        <p:nvSpPr>
          <p:cNvPr id="13" name="Content Placeholder 3"/>
          <p:cNvSpPr txBox="1">
            <a:spLocks/>
          </p:cNvSpPr>
          <p:nvPr/>
        </p:nvSpPr>
        <p:spPr>
          <a:xfrm>
            <a:off x="452500" y="4148728"/>
            <a:ext cx="4428492" cy="1729704"/>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1400" b="1" dirty="0" smtClean="0"/>
              <a:t>You may be asked a question similar to this in the section 2 exam:</a:t>
            </a:r>
          </a:p>
          <a:p>
            <a:pPr marL="90000" indent="-90000"/>
            <a:r>
              <a:rPr lang="en-US" sz="1400" dirty="0"/>
              <a:t>How could the results from your investigation be useful in the context that you have researched? </a:t>
            </a:r>
          </a:p>
          <a:p>
            <a:pPr marL="90000" indent="-90000"/>
            <a:r>
              <a:rPr lang="en-US" sz="1400" dirty="0"/>
              <a:t>You may use </a:t>
            </a:r>
            <a:r>
              <a:rPr lang="en-US" sz="1400" dirty="0" smtClean="0"/>
              <a:t>information </a:t>
            </a:r>
            <a:r>
              <a:rPr lang="en-US" sz="1400" dirty="0"/>
              <a:t>from your Candidate Research Notes to help you to answer this question. </a:t>
            </a:r>
            <a:endParaRPr lang="en-US" sz="1400" dirty="0" smtClean="0"/>
          </a:p>
          <a:p>
            <a:pPr marL="0" indent="0" algn="r">
              <a:buNone/>
            </a:pPr>
            <a:r>
              <a:rPr lang="en-US" sz="1400" i="1" dirty="0" smtClean="0"/>
              <a:t>3 marks</a:t>
            </a:r>
            <a:endParaRPr lang="en-GB" sz="1400" i="1" dirty="0"/>
          </a:p>
        </p:txBody>
      </p:sp>
      <p:graphicFrame>
        <p:nvGraphicFramePr>
          <p:cNvPr id="3" name="Table 2"/>
          <p:cNvGraphicFramePr>
            <a:graphicFrameLocks noGrp="1"/>
          </p:cNvGraphicFramePr>
          <p:nvPr>
            <p:extLst/>
          </p:nvPr>
        </p:nvGraphicFramePr>
        <p:xfrm>
          <a:off x="5025008" y="4148729"/>
          <a:ext cx="4374058" cy="2286000"/>
        </p:xfrm>
        <a:graphic>
          <a:graphicData uri="http://schemas.openxmlformats.org/drawingml/2006/table">
            <a:tbl>
              <a:tblPr firstRow="1" bandRow="1">
                <a:tableStyleId>{5C22544A-7EE6-4342-B048-85BDC9FD1C3A}</a:tableStyleId>
              </a:tblPr>
              <a:tblGrid>
                <a:gridCol w="648072"/>
                <a:gridCol w="3725986"/>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200" dirty="0" smtClean="0"/>
                        <a:t>No credit worthy response</a:t>
                      </a:r>
                      <a:endParaRPr lang="en-GB" sz="12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200" dirty="0" smtClean="0"/>
                        <a:t>An idea from the research has been related to the context</a:t>
                      </a:r>
                      <a:endParaRPr lang="en-GB" sz="1200" dirty="0"/>
                    </a:p>
                  </a:txBody>
                  <a:tcPr anchor="ctr"/>
                </a:tc>
              </a:tr>
              <a:tr h="370840">
                <a:tc>
                  <a:txBody>
                    <a:bodyPr/>
                    <a:lstStyle/>
                    <a:p>
                      <a:pPr algn="ctr"/>
                      <a:r>
                        <a:rPr lang="en-GB" sz="1200" dirty="0" smtClean="0"/>
                        <a:t>2</a:t>
                      </a:r>
                      <a:endParaRPr lang="en-GB" sz="1200" dirty="0"/>
                    </a:p>
                  </a:txBody>
                  <a:tcPr anchor="ctr"/>
                </a:tc>
                <a:tc>
                  <a:txBody>
                    <a:bodyPr/>
                    <a:lstStyle/>
                    <a:p>
                      <a:pPr algn="ctr"/>
                      <a:r>
                        <a:rPr lang="en-GB" sz="1200" dirty="0" smtClean="0"/>
                        <a:t>An idea from the research has been related to the context and there is a simple explanation of how the idea can be applied and used in the given context</a:t>
                      </a:r>
                      <a:endParaRPr lang="en-GB" sz="1200" dirty="0"/>
                    </a:p>
                  </a:txBody>
                  <a:tcPr anchor="ctr"/>
                </a:tc>
              </a:tr>
              <a:tr h="370840">
                <a:tc>
                  <a:txBody>
                    <a:bodyPr/>
                    <a:lstStyle/>
                    <a:p>
                      <a:pPr algn="ctr"/>
                      <a:r>
                        <a:rPr lang="en-GB" sz="1200" dirty="0" smtClean="0"/>
                        <a:t>3</a:t>
                      </a:r>
                      <a:endParaRPr lang="en-GB"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An idea from the research has been related to the context</a:t>
                      </a:r>
                      <a:r>
                        <a:rPr lang="en-GB" sz="1200" baseline="0" dirty="0" smtClean="0"/>
                        <a:t> and there is a detailed explanation of how this idea can be applied in the given context</a:t>
                      </a:r>
                      <a:endParaRPr lang="en-GB" sz="1200" dirty="0" smtClean="0"/>
                    </a:p>
                  </a:txBody>
                  <a:tcPr anchor="ctr"/>
                </a:tc>
              </a:tr>
            </a:tbl>
          </a:graphicData>
        </a:graphic>
      </p:graphicFrame>
    </p:spTree>
    <p:extLst>
      <p:ext uri="{BB962C8B-B14F-4D97-AF65-F5344CB8AC3E}">
        <p14:creationId xmlns:p14="http://schemas.microsoft.com/office/powerpoint/2010/main" val="38942687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52500" y="1556793"/>
            <a:ext cx="518332" cy="740472"/>
            <a:chOff x="0" y="2844"/>
            <a:chExt cx="518332" cy="740472"/>
          </a:xfrm>
        </p:grpSpPr>
        <p:sp>
          <p:nvSpPr>
            <p:cNvPr id="11" name="Chevron 10"/>
            <p:cNvSpPr/>
            <p:nvPr/>
          </p:nvSpPr>
          <p:spPr>
            <a:xfrm rot="5400000">
              <a:off x="-111070" y="113914"/>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hevron 4"/>
            <p:cNvSpPr/>
            <p:nvPr/>
          </p:nvSpPr>
          <p:spPr>
            <a:xfrm>
              <a:off x="1" y="262010"/>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dirty="0"/>
                <a:t>7</a:t>
              </a:r>
              <a:endParaRPr lang="en-GB" sz="1500" b="1" kern="1200" dirty="0"/>
            </a:p>
          </p:txBody>
        </p:sp>
      </p:grpSp>
      <p:grpSp>
        <p:nvGrpSpPr>
          <p:cNvPr id="8" name="Group 7"/>
          <p:cNvGrpSpPr/>
          <p:nvPr/>
        </p:nvGrpSpPr>
        <p:grpSpPr>
          <a:xfrm>
            <a:off x="970831" y="1556792"/>
            <a:ext cx="8482668" cy="481307"/>
            <a:chOff x="518331" y="2843"/>
            <a:chExt cx="8482668" cy="481307"/>
          </a:xfrm>
        </p:grpSpPr>
        <p:sp>
          <p:nvSpPr>
            <p:cNvPr id="9" name="Round Same Side Corner Rectangle 8"/>
            <p:cNvSpPr/>
            <p:nvPr/>
          </p:nvSpPr>
          <p:spPr>
            <a:xfrm rot="5400000">
              <a:off x="4519011" y="-3997837"/>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 Same Side Corner Rectangle 6"/>
            <p:cNvSpPr/>
            <p:nvPr/>
          </p:nvSpPr>
          <p:spPr>
            <a:xfrm>
              <a:off x="518331" y="26338"/>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pic>
        <p:nvPicPr>
          <p:cNvPr id="14" name="Picture 13"/>
          <p:cNvPicPr>
            <a:picLocks noChangeAspect="1"/>
          </p:cNvPicPr>
          <p:nvPr/>
        </p:nvPicPr>
        <p:blipFill>
          <a:blip r:embed="rId3"/>
          <a:stretch>
            <a:fillRect/>
          </a:stretch>
        </p:blipFill>
        <p:spPr>
          <a:xfrm>
            <a:off x="3467479" y="4555575"/>
            <a:ext cx="5909442" cy="1980000"/>
          </a:xfrm>
          <a:prstGeom prst="rect">
            <a:avLst/>
          </a:prstGeom>
          <a:ln>
            <a:solidFill>
              <a:schemeClr val="tx1"/>
            </a:solidFill>
          </a:ln>
        </p:spPr>
      </p:pic>
      <p:pic>
        <p:nvPicPr>
          <p:cNvPr id="15" name="Picture 14"/>
          <p:cNvPicPr>
            <a:picLocks noChangeAspect="1"/>
          </p:cNvPicPr>
          <p:nvPr/>
        </p:nvPicPr>
        <p:blipFill>
          <a:blip r:embed="rId4"/>
          <a:stretch>
            <a:fillRect/>
          </a:stretch>
        </p:blipFill>
        <p:spPr>
          <a:xfrm>
            <a:off x="360001" y="2436420"/>
            <a:ext cx="6062199" cy="1980000"/>
          </a:xfrm>
          <a:prstGeom prst="rect">
            <a:avLst/>
          </a:prstGeom>
          <a:ln>
            <a:solidFill>
              <a:schemeClr val="tx1"/>
            </a:solidFill>
          </a:ln>
        </p:spPr>
      </p:pic>
      <p:sp>
        <p:nvSpPr>
          <p:cNvPr id="16" name="TextBox 15"/>
          <p:cNvSpPr txBox="1"/>
          <p:nvPr/>
        </p:nvSpPr>
        <p:spPr>
          <a:xfrm>
            <a:off x="360000" y="5222409"/>
            <a:ext cx="28015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18" name="Straight Arrow Connector 17"/>
          <p:cNvCxnSpPr>
            <a:stCxn id="16" idx="3"/>
            <a:endCxn id="14" idx="1"/>
          </p:cNvCxnSpPr>
          <p:nvPr/>
        </p:nvCxnSpPr>
        <p:spPr>
          <a:xfrm>
            <a:off x="3161516" y="5545575"/>
            <a:ext cx="30596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6651983" y="3103254"/>
            <a:ext cx="28015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poor answer</a:t>
            </a:r>
            <a:endParaRPr lang="en-GB" dirty="0"/>
          </a:p>
        </p:txBody>
      </p:sp>
      <p:cxnSp>
        <p:nvCxnSpPr>
          <p:cNvPr id="21" name="Straight Arrow Connector 20"/>
          <p:cNvCxnSpPr>
            <a:stCxn id="22" idx="1"/>
            <a:endCxn id="15" idx="3"/>
          </p:cNvCxnSpPr>
          <p:nvPr/>
        </p:nvCxnSpPr>
        <p:spPr>
          <a:xfrm flipH="1">
            <a:off x="6422200" y="3426420"/>
            <a:ext cx="2297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660526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420888"/>
            <a:ext cx="4385692" cy="781752"/>
          </a:xfr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GB" sz="1400" b="1" dirty="0" smtClean="0">
                <a:latin typeface="Arial-BoldMT"/>
              </a:rPr>
              <a:t>Producing a graph or bar chart:</a:t>
            </a:r>
            <a:endParaRPr lang="en-GB" sz="1400" b="1" dirty="0">
              <a:latin typeface="Arial-BoldMT"/>
            </a:endParaRPr>
          </a:p>
          <a:p>
            <a:pPr marL="90000" indent="-90000"/>
            <a:r>
              <a:rPr lang="en-GB" sz="1400" dirty="0" smtClean="0"/>
              <a:t>You will </a:t>
            </a:r>
            <a:r>
              <a:rPr lang="en-GB" sz="1400" dirty="0"/>
              <a:t>be required to draw </a:t>
            </a:r>
            <a:r>
              <a:rPr lang="en-GB" sz="1400" dirty="0" smtClean="0"/>
              <a:t>a graph </a:t>
            </a:r>
            <a:r>
              <a:rPr lang="en-GB" sz="1400" dirty="0"/>
              <a:t>or bar chart of </a:t>
            </a:r>
            <a:r>
              <a:rPr lang="en-GB" sz="1400" dirty="0" smtClean="0"/>
              <a:t>your </a:t>
            </a:r>
            <a:r>
              <a:rPr lang="en-GB" sz="1400" dirty="0"/>
              <a:t>results</a:t>
            </a: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52500" y="1556792"/>
            <a:ext cx="518332" cy="740472"/>
            <a:chOff x="0" y="1314297"/>
            <a:chExt cx="518332" cy="740472"/>
          </a:xfrm>
        </p:grpSpPr>
        <p:sp>
          <p:nvSpPr>
            <p:cNvPr id="25" name="Chevron 24"/>
            <p:cNvSpPr/>
            <p:nvPr/>
          </p:nvSpPr>
          <p:spPr>
            <a:xfrm rot="5400000">
              <a:off x="-111070" y="1425367"/>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hevron 4"/>
            <p:cNvSpPr/>
            <p:nvPr/>
          </p:nvSpPr>
          <p:spPr>
            <a:xfrm>
              <a:off x="1" y="1573463"/>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22" name="Group 21"/>
          <p:cNvGrpSpPr/>
          <p:nvPr/>
        </p:nvGrpSpPr>
        <p:grpSpPr>
          <a:xfrm>
            <a:off x="970831" y="1556792"/>
            <a:ext cx="8482668" cy="481307"/>
            <a:chOff x="518331" y="1314297"/>
            <a:chExt cx="8482668" cy="481307"/>
          </a:xfrm>
        </p:grpSpPr>
        <p:sp>
          <p:nvSpPr>
            <p:cNvPr id="23" name="Round Same Side Corner Rectangle 22"/>
            <p:cNvSpPr/>
            <p:nvPr/>
          </p:nvSpPr>
          <p:spPr>
            <a:xfrm rot="5400000">
              <a:off x="4519011" y="-2686383"/>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 Same Side Corner Rectangle 6"/>
            <p:cNvSpPr/>
            <p:nvPr/>
          </p:nvSpPr>
          <p:spPr>
            <a:xfrm>
              <a:off x="518331" y="1337792"/>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graphicFrame>
        <p:nvGraphicFramePr>
          <p:cNvPr id="14" name="Table 13"/>
          <p:cNvGraphicFramePr>
            <a:graphicFrameLocks noGrp="1"/>
          </p:cNvGraphicFramePr>
          <p:nvPr>
            <p:extLst/>
          </p:nvPr>
        </p:nvGraphicFramePr>
        <p:xfrm>
          <a:off x="4977910" y="2420888"/>
          <a:ext cx="4475596" cy="4137660"/>
        </p:xfrm>
        <a:graphic>
          <a:graphicData uri="http://schemas.openxmlformats.org/drawingml/2006/table">
            <a:tbl>
              <a:tblPr firstRow="1" bandRow="1">
                <a:tableStyleId>{5C22544A-7EE6-4342-B048-85BDC9FD1C3A}</a:tableStyleId>
              </a:tblPr>
              <a:tblGrid>
                <a:gridCol w="623162"/>
                <a:gridCol w="1296144"/>
                <a:gridCol w="2556290"/>
              </a:tblGrid>
              <a:tr h="216375">
                <a:tc>
                  <a:txBody>
                    <a:bodyPr/>
                    <a:lstStyle/>
                    <a:p>
                      <a:pPr algn="ctr"/>
                      <a:r>
                        <a:rPr lang="en-GB" sz="1050" baseline="0" dirty="0" smtClean="0"/>
                        <a:t>Marks</a:t>
                      </a:r>
                      <a:endParaRPr lang="en-GB" sz="1050" dirty="0"/>
                    </a:p>
                  </a:txBody>
                  <a:tcPr anchor="ctr"/>
                </a:tc>
                <a:tc>
                  <a:txBody>
                    <a:bodyPr/>
                    <a:lstStyle/>
                    <a:p>
                      <a:pPr algn="ctr"/>
                      <a:r>
                        <a:rPr lang="en-GB" sz="1050" dirty="0" smtClean="0"/>
                        <a:t>Answer</a:t>
                      </a:r>
                      <a:endParaRPr lang="en-GB" sz="1050" dirty="0"/>
                    </a:p>
                  </a:txBody>
                  <a:tcPr anchor="ctr"/>
                </a:tc>
                <a:tc>
                  <a:txBody>
                    <a:bodyPr/>
                    <a:lstStyle/>
                    <a:p>
                      <a:pPr algn="ctr"/>
                      <a:r>
                        <a:rPr lang="en-GB" sz="1050" dirty="0" smtClean="0"/>
                        <a:t>Additional guidance</a:t>
                      </a:r>
                      <a:endParaRPr lang="en-GB" sz="1050" dirty="0"/>
                    </a:p>
                  </a:txBody>
                  <a:tcPr anchor="ctr"/>
                </a:tc>
              </a:tr>
              <a:tr h="0">
                <a:tc>
                  <a:txBody>
                    <a:bodyPr/>
                    <a:lstStyle/>
                    <a:p>
                      <a:pPr algn="ctr"/>
                      <a:r>
                        <a:rPr lang="en-GB" sz="1050" dirty="0" smtClean="0"/>
                        <a:t>1</a:t>
                      </a:r>
                      <a:endParaRPr lang="en-GB" sz="1050" dirty="0"/>
                    </a:p>
                  </a:txBody>
                  <a:tcPr anchor="ctr"/>
                </a:tc>
                <a:tc>
                  <a:txBody>
                    <a:bodyPr/>
                    <a:lstStyle/>
                    <a:p>
                      <a:pPr algn="ctr"/>
                      <a:r>
                        <a:rPr lang="en-GB" sz="1050" b="0" i="0" u="none" strike="noStrike" kern="1200" baseline="0" dirty="0" smtClean="0">
                          <a:solidFill>
                            <a:schemeClr val="dk1"/>
                          </a:solidFill>
                          <a:latin typeface="+mn-lt"/>
                          <a:ea typeface="+mn-ea"/>
                          <a:cs typeface="+mn-cs"/>
                        </a:rPr>
                        <a:t>X axis: suitable scales chosen and labelled with quantity and units.</a:t>
                      </a:r>
                      <a:endParaRPr lang="en-GB" sz="600" b="0" i="0" u="none" strike="noStrike" kern="1200" baseline="0" dirty="0" smtClean="0">
                        <a:solidFill>
                          <a:schemeClr val="dk1"/>
                        </a:solidFill>
                        <a:latin typeface="+mn-lt"/>
                        <a:ea typeface="+mn-ea"/>
                        <a:cs typeface="+mn-cs"/>
                      </a:endParaRPr>
                    </a:p>
                  </a:txBody>
                  <a:tcPr anchor="ctr"/>
                </a:tc>
                <a:tc>
                  <a:txBody>
                    <a:bodyPr/>
                    <a:lstStyle/>
                    <a:p>
                      <a:pPr algn="ctr"/>
                      <a:r>
                        <a:rPr lang="en-GB" sz="1050" b="0" i="0" u="none" strike="noStrike" kern="1200" baseline="0" dirty="0" smtClean="0">
                          <a:solidFill>
                            <a:schemeClr val="dk1"/>
                          </a:solidFill>
                          <a:latin typeface="+mn-lt"/>
                          <a:ea typeface="+mn-ea"/>
                          <a:cs typeface="+mn-cs"/>
                        </a:rPr>
                        <a:t>Scale should be such that the plots occupy at least one third of each axis.</a:t>
                      </a:r>
                    </a:p>
                    <a:p>
                      <a:pPr algn="ctr"/>
                      <a:r>
                        <a:rPr lang="en-GB" sz="1050" b="0" i="0" u="none" strike="noStrike" kern="1200" baseline="0" dirty="0" smtClean="0">
                          <a:solidFill>
                            <a:schemeClr val="dk1"/>
                          </a:solidFill>
                          <a:latin typeface="+mn-lt"/>
                          <a:ea typeface="+mn-ea"/>
                          <a:cs typeface="+mn-cs"/>
                        </a:rPr>
                        <a:t>Accept axes reversed.</a:t>
                      </a:r>
                      <a:endParaRPr lang="en-GB" sz="600" b="0" i="0" u="none" strike="noStrike" kern="1200" baseline="0" dirty="0" smtClean="0">
                        <a:solidFill>
                          <a:schemeClr val="dk1"/>
                        </a:solidFill>
                        <a:latin typeface="+mn-lt"/>
                        <a:ea typeface="+mn-ea"/>
                        <a:cs typeface="+mn-cs"/>
                      </a:endParaRPr>
                    </a:p>
                  </a:txBody>
                  <a:tcPr anchor="ctr"/>
                </a:tc>
              </a:tr>
              <a:tr h="0">
                <a:tc>
                  <a:txBody>
                    <a:bodyPr/>
                    <a:lstStyle/>
                    <a:p>
                      <a:pPr algn="ctr"/>
                      <a:r>
                        <a:rPr lang="en-GB" sz="1050" dirty="0" smtClean="0"/>
                        <a:t>1</a:t>
                      </a:r>
                      <a:endParaRPr lang="en-GB" sz="1050" dirty="0"/>
                    </a:p>
                  </a:txBody>
                  <a:tcPr anchor="ctr"/>
                </a:tc>
                <a:tc>
                  <a:txBody>
                    <a:bodyPr/>
                    <a:lstStyle/>
                    <a:p>
                      <a:pPr algn="ctr"/>
                      <a:r>
                        <a:rPr lang="en-GB" sz="1050" b="0" i="0" u="none" strike="noStrike" kern="1200" baseline="0" dirty="0" smtClean="0">
                          <a:solidFill>
                            <a:schemeClr val="dk1"/>
                          </a:solidFill>
                          <a:latin typeface="+mn-lt"/>
                          <a:ea typeface="+mn-ea"/>
                          <a:cs typeface="+mn-cs"/>
                        </a:rPr>
                        <a:t>Y axis: suitable scales chosen and labelled with quantity and units.</a:t>
                      </a:r>
                      <a:endParaRPr lang="en-GB" sz="600" b="0" i="0" u="none" strike="noStrike" kern="1200" baseline="0" dirty="0" smtClean="0">
                        <a:solidFill>
                          <a:schemeClr val="dk1"/>
                        </a:solidFill>
                        <a:latin typeface="+mn-lt"/>
                        <a:ea typeface="+mn-ea"/>
                        <a:cs typeface="+mn-cs"/>
                      </a:endParaRPr>
                    </a:p>
                  </a:txBody>
                  <a:tcPr anchor="ctr"/>
                </a:tc>
                <a:tc>
                  <a:txBody>
                    <a:bodyPr/>
                    <a:lstStyle/>
                    <a:p>
                      <a:pPr algn="ctr"/>
                      <a:r>
                        <a:rPr lang="en-GB" sz="1050" b="0" i="0" u="none" strike="noStrike" kern="1200" baseline="0" dirty="0" smtClean="0">
                          <a:solidFill>
                            <a:schemeClr val="dk1"/>
                          </a:solidFill>
                          <a:latin typeface="+mn-lt"/>
                          <a:ea typeface="+mn-ea"/>
                          <a:cs typeface="+mn-cs"/>
                        </a:rPr>
                        <a:t>It may not always be necessary to show the origin.</a:t>
                      </a:r>
                      <a:endParaRPr lang="en-GB" sz="600" b="0" i="0" u="none" strike="noStrike" kern="1200" baseline="0" dirty="0" smtClean="0">
                        <a:solidFill>
                          <a:schemeClr val="dk1"/>
                        </a:solidFill>
                        <a:latin typeface="+mn-lt"/>
                        <a:ea typeface="+mn-ea"/>
                        <a:cs typeface="+mn-cs"/>
                      </a:endParaRPr>
                    </a:p>
                  </a:txBody>
                  <a:tcPr anchor="ctr"/>
                </a:tc>
              </a:tr>
              <a:tr h="370840">
                <a:tc>
                  <a:txBody>
                    <a:bodyPr/>
                    <a:lstStyle/>
                    <a:p>
                      <a:pPr algn="ctr"/>
                      <a:r>
                        <a:rPr lang="en-GB" sz="1050" dirty="0" smtClean="0"/>
                        <a:t>1</a:t>
                      </a:r>
                      <a:endParaRPr lang="en-GB" sz="1050" dirty="0"/>
                    </a:p>
                  </a:txBody>
                  <a:tcPr anchor="ctr"/>
                </a:tc>
                <a:tc>
                  <a:txBody>
                    <a:bodyPr/>
                    <a:lstStyle/>
                    <a:p>
                      <a:pPr algn="ctr"/>
                      <a:r>
                        <a:rPr lang="en-GB" sz="1050" b="0" i="0" u="none" strike="noStrike" kern="1200" baseline="0" dirty="0" smtClean="0">
                          <a:solidFill>
                            <a:schemeClr val="dk1"/>
                          </a:solidFill>
                          <a:latin typeface="+mn-lt"/>
                          <a:ea typeface="+mn-ea"/>
                          <a:cs typeface="+mn-cs"/>
                        </a:rPr>
                        <a:t>Points or bars plotted correctly to within ± 1 mm.</a:t>
                      </a:r>
                      <a:endParaRPr lang="en-GB" sz="600" b="0" i="0" u="none" strike="noStrike" kern="1200" baseline="0" dirty="0" smtClean="0">
                        <a:solidFill>
                          <a:schemeClr val="dk1"/>
                        </a:solidFill>
                        <a:latin typeface="+mn-lt"/>
                        <a:ea typeface="+mn-ea"/>
                        <a:cs typeface="+mn-cs"/>
                      </a:endParaRPr>
                    </a:p>
                  </a:txBody>
                  <a:tcPr anchor="ctr"/>
                </a:tc>
                <a:tc>
                  <a:txBody>
                    <a:bodyPr/>
                    <a:lstStyle/>
                    <a:p>
                      <a:pPr algn="ctr"/>
                      <a:r>
                        <a:rPr lang="en-GB" sz="1050" b="0" i="0" u="none" strike="noStrike" kern="1200" baseline="0" dirty="0" smtClean="0">
                          <a:solidFill>
                            <a:schemeClr val="dk1"/>
                          </a:solidFill>
                          <a:latin typeface="+mn-lt"/>
                          <a:ea typeface="+mn-ea"/>
                          <a:cs typeface="+mn-cs"/>
                        </a:rPr>
                        <a:t>Allow one plotting error out of each 5 points/bars plotted.</a:t>
                      </a:r>
                      <a:endParaRPr lang="en-GB" sz="600" b="0" i="0" u="none" strike="noStrike" kern="1200" baseline="0" dirty="0" smtClean="0">
                        <a:solidFill>
                          <a:schemeClr val="dk1"/>
                        </a:solidFill>
                        <a:latin typeface="+mn-lt"/>
                        <a:ea typeface="+mn-ea"/>
                        <a:cs typeface="+mn-cs"/>
                      </a:endParaRPr>
                    </a:p>
                  </a:txBody>
                  <a:tcPr anchor="ctr"/>
                </a:tc>
              </a:tr>
              <a:tr h="370840">
                <a:tc>
                  <a:txBody>
                    <a:bodyPr/>
                    <a:lstStyle/>
                    <a:p>
                      <a:pPr algn="ctr"/>
                      <a:r>
                        <a:rPr lang="en-GB" sz="1050" dirty="0" smtClean="0"/>
                        <a:t>1</a:t>
                      </a:r>
                      <a:endParaRPr lang="en-GB" sz="1050" dirty="0"/>
                    </a:p>
                  </a:txBody>
                  <a:tcPr anchor="ctr"/>
                </a:tc>
                <a:tc>
                  <a:txBody>
                    <a:bodyPr/>
                    <a:lstStyle/>
                    <a:p>
                      <a:pPr algn="ctr"/>
                      <a:r>
                        <a:rPr lang="en-GB" sz="1050" b="0" i="0" u="none" strike="noStrike" kern="1200" baseline="0" dirty="0" smtClean="0">
                          <a:solidFill>
                            <a:schemeClr val="dk1"/>
                          </a:solidFill>
                          <a:latin typeface="+mn-lt"/>
                          <a:ea typeface="+mn-ea"/>
                          <a:cs typeface="+mn-cs"/>
                        </a:rPr>
                        <a:t>Suitable line drawn on graph or bars correctly labelled on bar chart.</a:t>
                      </a:r>
                      <a:endParaRPr lang="en-GB" sz="600" b="0" i="0" u="none" strike="noStrike" kern="1200" baseline="0" dirty="0" smtClean="0">
                        <a:solidFill>
                          <a:schemeClr val="dk1"/>
                        </a:solidFill>
                        <a:latin typeface="+mn-lt"/>
                        <a:ea typeface="+mn-ea"/>
                        <a:cs typeface="+mn-cs"/>
                      </a:endParaRPr>
                    </a:p>
                  </a:txBody>
                  <a:tcPr anchor="ctr"/>
                </a:tc>
                <a:tc>
                  <a:txBody>
                    <a:bodyPr/>
                    <a:lstStyle/>
                    <a:p>
                      <a:r>
                        <a:rPr lang="en-GB" sz="1050" b="0" i="0" u="none" strike="noStrike" kern="1200" baseline="0" dirty="0" smtClean="0">
                          <a:solidFill>
                            <a:schemeClr val="dk1"/>
                          </a:solidFill>
                          <a:latin typeface="+mn-lt"/>
                          <a:ea typeface="+mn-ea"/>
                          <a:cs typeface="+mn-cs"/>
                        </a:rPr>
                        <a:t>Allow error carried forward from incorrect points.</a:t>
                      </a:r>
                    </a:p>
                    <a:p>
                      <a:r>
                        <a:rPr lang="en-GB" sz="1050" b="0" i="0" u="none" strike="noStrike" kern="1200" baseline="0" dirty="0" smtClean="0">
                          <a:solidFill>
                            <a:schemeClr val="dk1"/>
                          </a:solidFill>
                          <a:latin typeface="+mn-lt"/>
                          <a:ea typeface="+mn-ea"/>
                          <a:cs typeface="+mn-cs"/>
                        </a:rPr>
                        <a:t>If wrong type of graph / chart, maximum 3 marks.</a:t>
                      </a:r>
                    </a:p>
                    <a:p>
                      <a:r>
                        <a:rPr lang="en-GB" sz="1050" b="0" i="0" u="none" strike="noStrike" kern="1200" baseline="0" dirty="0" smtClean="0">
                          <a:solidFill>
                            <a:schemeClr val="dk1"/>
                          </a:solidFill>
                          <a:latin typeface="+mn-lt"/>
                          <a:ea typeface="+mn-ea"/>
                          <a:cs typeface="+mn-cs"/>
                        </a:rPr>
                        <a:t>If the independent variable is:</a:t>
                      </a:r>
                    </a:p>
                    <a:p>
                      <a:pPr marL="90000" indent="-90000">
                        <a:buFont typeface="Arial" panose="020B0604020202020204" pitchFamily="34" charset="0"/>
                        <a:buChar char="•"/>
                      </a:pPr>
                      <a:r>
                        <a:rPr lang="en-GB" sz="1050" b="0" i="0" u="none" strike="noStrike" kern="1200" baseline="0" dirty="0" err="1" smtClean="0">
                          <a:solidFill>
                            <a:schemeClr val="dk1"/>
                          </a:solidFill>
                          <a:latin typeface="+mn-lt"/>
                          <a:ea typeface="+mn-ea"/>
                          <a:cs typeface="+mn-cs"/>
                        </a:rPr>
                        <a:t>categoric</a:t>
                      </a:r>
                      <a:r>
                        <a:rPr lang="en-GB" sz="1050" b="0" i="0" u="none" strike="noStrike" kern="1200" baseline="0" dirty="0" smtClean="0">
                          <a:solidFill>
                            <a:schemeClr val="dk1"/>
                          </a:solidFill>
                          <a:latin typeface="+mn-lt"/>
                          <a:ea typeface="+mn-ea"/>
                          <a:cs typeface="+mn-cs"/>
                        </a:rPr>
                        <a:t>, a bar chart should be drawn</a:t>
                      </a:r>
                    </a:p>
                    <a:p>
                      <a:pPr marL="90000" indent="-90000">
                        <a:buFont typeface="Arial" panose="020B0604020202020204" pitchFamily="34" charset="0"/>
                        <a:buChar char="•"/>
                      </a:pPr>
                      <a:r>
                        <a:rPr lang="en-GB" sz="1050" b="0" i="0" u="none" strike="noStrike" kern="1200" baseline="0" dirty="0" smtClean="0">
                          <a:solidFill>
                            <a:schemeClr val="dk1"/>
                          </a:solidFill>
                          <a:latin typeface="+mn-lt"/>
                          <a:ea typeface="+mn-ea"/>
                          <a:cs typeface="+mn-cs"/>
                        </a:rPr>
                        <a:t>continuous, a best fit line should be drawn</a:t>
                      </a:r>
                    </a:p>
                    <a:p>
                      <a:r>
                        <a:rPr lang="en-GB" sz="1050" b="1" i="0" u="none" strike="noStrike" kern="1200" baseline="0" dirty="0" smtClean="0">
                          <a:solidFill>
                            <a:schemeClr val="dk1"/>
                          </a:solidFill>
                          <a:latin typeface="+mn-lt"/>
                          <a:ea typeface="+mn-ea"/>
                          <a:cs typeface="+mn-cs"/>
                        </a:rPr>
                        <a:t>N.B. </a:t>
                      </a:r>
                      <a:r>
                        <a:rPr lang="en-GB" sz="1050" b="0" i="0" u="none" strike="noStrike" kern="1200" baseline="0" dirty="0" smtClean="0">
                          <a:solidFill>
                            <a:schemeClr val="dk1"/>
                          </a:solidFill>
                          <a:latin typeface="+mn-lt"/>
                          <a:ea typeface="+mn-ea"/>
                          <a:cs typeface="+mn-cs"/>
                        </a:rPr>
                        <a:t>If no line is possible because there is no correlation, candidates should state this on the graph to gain the mark</a:t>
                      </a:r>
                      <a:endParaRPr lang="en-GB" sz="600" b="0" i="0" u="none" strike="noStrike" kern="1200" baseline="0" dirty="0" smtClean="0">
                        <a:solidFill>
                          <a:schemeClr val="dk1"/>
                        </a:solidFill>
                        <a:latin typeface="+mn-lt"/>
                        <a:ea typeface="+mn-ea"/>
                        <a:cs typeface="+mn-cs"/>
                      </a:endParaRPr>
                    </a:p>
                  </a:txBody>
                  <a:tcPr anchor="ctr"/>
                </a:tc>
              </a:tr>
            </a:tbl>
          </a:graphicData>
        </a:graphic>
      </p:graphicFrame>
      <p:cxnSp>
        <p:nvCxnSpPr>
          <p:cNvPr id="9" name="Straight Arrow Connector 8"/>
          <p:cNvCxnSpPr/>
          <p:nvPr/>
        </p:nvCxnSpPr>
        <p:spPr>
          <a:xfrm flipV="1">
            <a:off x="848544" y="3269189"/>
            <a:ext cx="0" cy="29523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848544" y="6221517"/>
            <a:ext cx="40324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rot="16200000">
            <a:off x="-849160" y="4097919"/>
            <a:ext cx="2952328" cy="276999"/>
          </a:xfrm>
          <a:prstGeom prst="rect">
            <a:avLst/>
          </a:prstGeom>
          <a:noFill/>
        </p:spPr>
        <p:txBody>
          <a:bodyPr wrap="square" rtlCol="0">
            <a:spAutoFit/>
          </a:bodyPr>
          <a:lstStyle/>
          <a:p>
            <a:r>
              <a:rPr lang="en-GB" sz="1200" dirty="0" smtClean="0"/>
              <a:t>Dependent variable (units)</a:t>
            </a:r>
            <a:endParaRPr lang="en-GB" sz="1200" dirty="0"/>
          </a:p>
        </p:txBody>
      </p:sp>
      <p:sp>
        <p:nvSpPr>
          <p:cNvPr id="28" name="TextBox 27"/>
          <p:cNvSpPr txBox="1"/>
          <p:nvPr/>
        </p:nvSpPr>
        <p:spPr>
          <a:xfrm>
            <a:off x="1760488" y="6315958"/>
            <a:ext cx="2952328" cy="276999"/>
          </a:xfrm>
          <a:prstGeom prst="rect">
            <a:avLst/>
          </a:prstGeom>
          <a:noFill/>
        </p:spPr>
        <p:txBody>
          <a:bodyPr wrap="square" rtlCol="0">
            <a:spAutoFit/>
          </a:bodyPr>
          <a:lstStyle/>
          <a:p>
            <a:r>
              <a:rPr lang="en-GB" sz="1200" dirty="0" smtClean="0"/>
              <a:t>Independent variable (units)</a:t>
            </a:r>
            <a:endParaRPr lang="en-GB" sz="1200" dirty="0"/>
          </a:p>
        </p:txBody>
      </p:sp>
      <p:sp>
        <p:nvSpPr>
          <p:cNvPr id="3" name="TextBox 2"/>
          <p:cNvSpPr txBox="1"/>
          <p:nvPr/>
        </p:nvSpPr>
        <p:spPr>
          <a:xfrm>
            <a:off x="970830" y="3212976"/>
            <a:ext cx="3766146"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Title:</a:t>
            </a:r>
          </a:p>
          <a:p>
            <a:pPr marL="90000" indent="-90000">
              <a:buFont typeface="Arial" panose="020B0604020202020204" pitchFamily="34" charset="0"/>
              <a:buChar char="•"/>
            </a:pPr>
            <a:r>
              <a:rPr lang="en-GB" sz="1200" dirty="0" smtClean="0"/>
              <a:t>This should describe what your graph shows</a:t>
            </a:r>
            <a:endParaRPr lang="en-GB" sz="1200" dirty="0"/>
          </a:p>
        </p:txBody>
      </p:sp>
      <p:sp>
        <p:nvSpPr>
          <p:cNvPr id="18" name="TextBox 17"/>
          <p:cNvSpPr txBox="1"/>
          <p:nvPr/>
        </p:nvSpPr>
        <p:spPr>
          <a:xfrm>
            <a:off x="970830" y="3674641"/>
            <a:ext cx="3741986"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Line of best fit:</a:t>
            </a:r>
          </a:p>
          <a:p>
            <a:pPr marL="90000" indent="-90000">
              <a:buFont typeface="Arial" panose="020B0604020202020204" pitchFamily="34" charset="0"/>
              <a:buChar char="•"/>
            </a:pPr>
            <a:r>
              <a:rPr lang="en-GB" sz="1200" dirty="0" smtClean="0"/>
              <a:t>This </a:t>
            </a:r>
            <a:r>
              <a:rPr lang="en-GB" sz="1200" dirty="0"/>
              <a:t>goes roughly through the middle of all the scatter points on a graph. The closer the points are to the line of best fit the stronger we can say the correlation is</a:t>
            </a:r>
            <a:r>
              <a:rPr lang="en-GB" sz="1200" dirty="0" smtClean="0"/>
              <a:t>.</a:t>
            </a:r>
          </a:p>
          <a:p>
            <a:pPr marL="90000" indent="-90000">
              <a:buFont typeface="Arial" panose="020B0604020202020204" pitchFamily="34" charset="0"/>
              <a:buChar char="•"/>
            </a:pPr>
            <a:r>
              <a:rPr lang="en-GB" sz="1200" dirty="0" smtClean="0"/>
              <a:t>It can be a </a:t>
            </a:r>
            <a:r>
              <a:rPr lang="en-GB" sz="1200" b="1" dirty="0" smtClean="0"/>
              <a:t>curve.</a:t>
            </a:r>
            <a:endParaRPr lang="en-GB" sz="1200" b="1" dirty="0"/>
          </a:p>
        </p:txBody>
      </p:sp>
      <p:sp>
        <p:nvSpPr>
          <p:cNvPr id="19" name="TextBox 18"/>
          <p:cNvSpPr txBox="1"/>
          <p:nvPr/>
        </p:nvSpPr>
        <p:spPr>
          <a:xfrm>
            <a:off x="970830" y="4865908"/>
            <a:ext cx="3781231"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Anomalous results:</a:t>
            </a:r>
          </a:p>
          <a:p>
            <a:pPr marL="90000" indent="-90000">
              <a:buFont typeface="Arial" panose="020B0604020202020204" pitchFamily="34" charset="0"/>
              <a:buChar char="•"/>
            </a:pPr>
            <a:r>
              <a:rPr lang="en-GB" sz="1200" dirty="0" smtClean="0"/>
              <a:t>Put a ring round any outliers to show you know they do not if the pattern.</a:t>
            </a:r>
            <a:endParaRPr lang="en-GB" sz="1200" b="1" dirty="0"/>
          </a:p>
        </p:txBody>
      </p:sp>
      <p:sp>
        <p:nvSpPr>
          <p:cNvPr id="27" name="TextBox 26"/>
          <p:cNvSpPr txBox="1"/>
          <p:nvPr/>
        </p:nvSpPr>
        <p:spPr>
          <a:xfrm>
            <a:off x="990831" y="5506430"/>
            <a:ext cx="3766146"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Jagged line:</a:t>
            </a:r>
          </a:p>
          <a:p>
            <a:pPr marL="90000" indent="-90000">
              <a:buFont typeface="Arial" panose="020B0604020202020204" pitchFamily="34" charset="0"/>
              <a:buChar char="•"/>
            </a:pPr>
            <a:r>
              <a:rPr lang="en-GB" sz="1200" dirty="0"/>
              <a:t>These indicate a </a:t>
            </a:r>
            <a:r>
              <a:rPr lang="en-GB" sz="1200" b="1" dirty="0"/>
              <a:t>broken scale</a:t>
            </a:r>
            <a:r>
              <a:rPr lang="en-GB" sz="1200" dirty="0" smtClean="0"/>
              <a:t>. A </a:t>
            </a:r>
            <a:r>
              <a:rPr lang="en-GB" sz="1200" dirty="0"/>
              <a:t>broken scale is used when values close to 0 are not required.</a:t>
            </a:r>
          </a:p>
        </p:txBody>
      </p:sp>
    </p:spTree>
    <p:extLst>
      <p:ext uri="{BB962C8B-B14F-4D97-AF65-F5344CB8AC3E}">
        <p14:creationId xmlns:p14="http://schemas.microsoft.com/office/powerpoint/2010/main" val="37671654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52500" y="1556792"/>
            <a:ext cx="518332" cy="740472"/>
            <a:chOff x="0" y="1314297"/>
            <a:chExt cx="518332" cy="740472"/>
          </a:xfrm>
        </p:grpSpPr>
        <p:sp>
          <p:nvSpPr>
            <p:cNvPr id="25" name="Chevron 24"/>
            <p:cNvSpPr/>
            <p:nvPr/>
          </p:nvSpPr>
          <p:spPr>
            <a:xfrm rot="5400000">
              <a:off x="-111070" y="1425367"/>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hevron 4"/>
            <p:cNvSpPr/>
            <p:nvPr/>
          </p:nvSpPr>
          <p:spPr>
            <a:xfrm>
              <a:off x="1" y="1573463"/>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22" name="Group 21"/>
          <p:cNvGrpSpPr/>
          <p:nvPr/>
        </p:nvGrpSpPr>
        <p:grpSpPr>
          <a:xfrm>
            <a:off x="970831" y="1556792"/>
            <a:ext cx="8482668" cy="481307"/>
            <a:chOff x="518331" y="1314297"/>
            <a:chExt cx="8482668" cy="481307"/>
          </a:xfrm>
        </p:grpSpPr>
        <p:sp>
          <p:nvSpPr>
            <p:cNvPr id="23" name="Round Same Side Corner Rectangle 22"/>
            <p:cNvSpPr/>
            <p:nvPr/>
          </p:nvSpPr>
          <p:spPr>
            <a:xfrm rot="5400000">
              <a:off x="4519011" y="-2686383"/>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 Same Side Corner Rectangle 6"/>
            <p:cNvSpPr/>
            <p:nvPr/>
          </p:nvSpPr>
          <p:spPr>
            <a:xfrm>
              <a:off x="518331" y="1337792"/>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sp>
        <p:nvSpPr>
          <p:cNvPr id="28" name="Content Placeholder 3"/>
          <p:cNvSpPr txBox="1">
            <a:spLocks/>
          </p:cNvSpPr>
          <p:nvPr/>
        </p:nvSpPr>
        <p:spPr>
          <a:xfrm>
            <a:off x="3477897" y="6183033"/>
            <a:ext cx="2950207" cy="30777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GB" sz="1400" dirty="0" smtClean="0"/>
              <a:t>All these graphs scored full marks</a:t>
            </a:r>
          </a:p>
        </p:txBody>
      </p:sp>
      <p:pic>
        <p:nvPicPr>
          <p:cNvPr id="3" name="Picture 2"/>
          <p:cNvPicPr>
            <a:picLocks noChangeAspect="1"/>
          </p:cNvPicPr>
          <p:nvPr/>
        </p:nvPicPr>
        <p:blipFill>
          <a:blip r:embed="rId3"/>
          <a:stretch>
            <a:fillRect/>
          </a:stretch>
        </p:blipFill>
        <p:spPr>
          <a:xfrm>
            <a:off x="6400285" y="2464988"/>
            <a:ext cx="3053214" cy="3558299"/>
          </a:xfrm>
          <a:prstGeom prst="rect">
            <a:avLst/>
          </a:prstGeom>
        </p:spPr>
      </p:pic>
      <p:pic>
        <p:nvPicPr>
          <p:cNvPr id="5" name="Picture 4"/>
          <p:cNvPicPr>
            <a:picLocks noChangeAspect="1"/>
          </p:cNvPicPr>
          <p:nvPr/>
        </p:nvPicPr>
        <p:blipFill>
          <a:blip r:embed="rId4"/>
          <a:stretch>
            <a:fillRect/>
          </a:stretch>
        </p:blipFill>
        <p:spPr>
          <a:xfrm>
            <a:off x="2516940" y="3143287"/>
            <a:ext cx="2313640" cy="2880000"/>
          </a:xfrm>
          <a:prstGeom prst="rect">
            <a:avLst/>
          </a:prstGeom>
        </p:spPr>
      </p:pic>
      <p:pic>
        <p:nvPicPr>
          <p:cNvPr id="4" name="Picture 3"/>
          <p:cNvPicPr>
            <a:picLocks noChangeAspect="1"/>
          </p:cNvPicPr>
          <p:nvPr/>
        </p:nvPicPr>
        <p:blipFill>
          <a:blip r:embed="rId5"/>
          <a:stretch>
            <a:fillRect/>
          </a:stretch>
        </p:blipFill>
        <p:spPr>
          <a:xfrm>
            <a:off x="3673760" y="2459287"/>
            <a:ext cx="2684095" cy="1944000"/>
          </a:xfrm>
          <a:prstGeom prst="rect">
            <a:avLst/>
          </a:prstGeom>
        </p:spPr>
      </p:pic>
      <p:pic>
        <p:nvPicPr>
          <p:cNvPr id="12" name="Picture 11"/>
          <p:cNvPicPr>
            <a:picLocks noChangeAspect="1"/>
          </p:cNvPicPr>
          <p:nvPr/>
        </p:nvPicPr>
        <p:blipFill>
          <a:blip r:embed="rId6"/>
          <a:stretch>
            <a:fillRect/>
          </a:stretch>
        </p:blipFill>
        <p:spPr>
          <a:xfrm>
            <a:off x="359307" y="2459287"/>
            <a:ext cx="2157633" cy="3564000"/>
          </a:xfrm>
          <a:prstGeom prst="rect">
            <a:avLst/>
          </a:prstGeom>
        </p:spPr>
      </p:pic>
    </p:spTree>
    <p:extLst>
      <p:ext uri="{BB962C8B-B14F-4D97-AF65-F5344CB8AC3E}">
        <p14:creationId xmlns:p14="http://schemas.microsoft.com/office/powerpoint/2010/main" val="29063060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a:t>
              </a:r>
              <a:r>
                <a:rPr lang="en-GB" sz="2700" dirty="0" smtClean="0"/>
                <a:t>2 exam – </a:t>
              </a:r>
              <a:r>
                <a:rPr lang="en-GB" sz="2700" dirty="0"/>
                <a:t>Additional / Separate Science</a:t>
              </a:r>
            </a:p>
          </p:txBody>
        </p:sp>
      </p:grpSp>
      <p:sp>
        <p:nvSpPr>
          <p:cNvPr id="60" name="Content Placeholder 3"/>
          <p:cNvSpPr>
            <a:spLocks noGrp="1"/>
          </p:cNvSpPr>
          <p:nvPr>
            <p:ph idx="1"/>
          </p:nvPr>
        </p:nvSpPr>
        <p:spPr>
          <a:xfrm>
            <a:off x="495300" y="2348879"/>
            <a:ext cx="4385692" cy="4248473"/>
          </a:xfrm>
        </p:spPr>
        <p:style>
          <a:lnRef idx="2">
            <a:schemeClr val="dk1"/>
          </a:lnRef>
          <a:fillRef idx="1">
            <a:schemeClr val="lt1"/>
          </a:fillRef>
          <a:effectRef idx="0">
            <a:schemeClr val="dk1"/>
          </a:effectRef>
          <a:fontRef idx="minor">
            <a:schemeClr val="dk1"/>
          </a:fontRef>
        </p:style>
        <p:txBody>
          <a:bodyPr wrap="square">
            <a:noAutofit/>
          </a:bodyPr>
          <a:lstStyle/>
          <a:p>
            <a:pPr marL="0" indent="0">
              <a:spcBef>
                <a:spcPts val="100"/>
              </a:spcBef>
              <a:buNone/>
            </a:pPr>
            <a:r>
              <a:rPr lang="en-GB" sz="1400" b="1" dirty="0" smtClean="0"/>
              <a:t>Section 2 Exam:</a:t>
            </a:r>
          </a:p>
          <a:p>
            <a:pPr marL="90000" indent="-90000">
              <a:spcBef>
                <a:spcPts val="100"/>
              </a:spcBef>
            </a:pPr>
            <a:r>
              <a:rPr lang="en-GB" sz="1400" dirty="0" smtClean="0"/>
              <a:t>Up </a:t>
            </a:r>
            <a:r>
              <a:rPr lang="en-GB" sz="1400" dirty="0"/>
              <a:t>to </a:t>
            </a:r>
            <a:r>
              <a:rPr lang="en-GB" sz="1400" dirty="0" smtClean="0"/>
              <a:t>50 </a:t>
            </a:r>
            <a:r>
              <a:rPr lang="en-GB" sz="1400" dirty="0"/>
              <a:t>minutes is </a:t>
            </a:r>
            <a:r>
              <a:rPr lang="en-GB" sz="1400" dirty="0" smtClean="0"/>
              <a:t>allowed for </a:t>
            </a:r>
            <a:r>
              <a:rPr lang="en-GB" sz="1400" dirty="0"/>
              <a:t>this. </a:t>
            </a:r>
            <a:endParaRPr lang="en-GB" sz="1400" dirty="0" smtClean="0"/>
          </a:p>
          <a:p>
            <a:pPr marL="90000" indent="-90000">
              <a:spcBef>
                <a:spcPts val="100"/>
              </a:spcBef>
            </a:pPr>
            <a:r>
              <a:rPr lang="en-GB" sz="1400" dirty="0" smtClean="0"/>
              <a:t>The </a:t>
            </a:r>
            <a:r>
              <a:rPr lang="en-GB" sz="1400" dirty="0"/>
              <a:t>test may be taken in </a:t>
            </a:r>
            <a:r>
              <a:rPr lang="en-GB" sz="1400" dirty="0" smtClean="0"/>
              <a:t>the normal </a:t>
            </a:r>
            <a:r>
              <a:rPr lang="en-GB" sz="1400" dirty="0"/>
              <a:t>teaching room, provided </a:t>
            </a:r>
            <a:r>
              <a:rPr lang="en-GB" sz="1400" dirty="0" smtClean="0"/>
              <a:t>that you </a:t>
            </a:r>
            <a:r>
              <a:rPr lang="en-GB" sz="1400" dirty="0"/>
              <a:t>can be accommodated </a:t>
            </a:r>
            <a:r>
              <a:rPr lang="en-GB" sz="1400" dirty="0" smtClean="0"/>
              <a:t>in such </a:t>
            </a:r>
            <a:r>
              <a:rPr lang="en-GB" sz="1400" dirty="0"/>
              <a:t>a way as to prevent </a:t>
            </a:r>
            <a:r>
              <a:rPr lang="en-GB" sz="1400" dirty="0" smtClean="0"/>
              <a:t>any </a:t>
            </a:r>
            <a:r>
              <a:rPr lang="en-GB" sz="1400" dirty="0"/>
              <a:t>copying </a:t>
            </a:r>
            <a:r>
              <a:rPr lang="en-GB" sz="1400" dirty="0" smtClean="0"/>
              <a:t>or unauthorised </a:t>
            </a:r>
            <a:r>
              <a:rPr lang="en-GB" sz="1400" dirty="0"/>
              <a:t>collaboration</a:t>
            </a:r>
            <a:r>
              <a:rPr lang="en-GB" sz="1400" dirty="0" smtClean="0"/>
              <a:t>. However the test will usually take place in the hall, dance studio or drama studio depending on their availability.</a:t>
            </a:r>
          </a:p>
          <a:p>
            <a:pPr marL="90000" indent="-90000">
              <a:spcBef>
                <a:spcPts val="100"/>
              </a:spcBef>
            </a:pPr>
            <a:r>
              <a:rPr lang="en-GB" sz="1400" dirty="0" smtClean="0"/>
              <a:t>If you normally have a reader, extra time, scribe etc. for exams then you will have the same arrangements made for the ISA exam.</a:t>
            </a:r>
          </a:p>
          <a:p>
            <a:pPr marL="90000" indent="-90000">
              <a:spcBef>
                <a:spcPts val="100"/>
              </a:spcBef>
            </a:pPr>
            <a:r>
              <a:rPr lang="en-GB" sz="1400" dirty="0" smtClean="0"/>
              <a:t>Section </a:t>
            </a:r>
            <a:r>
              <a:rPr lang="en-GB" sz="1400" dirty="0"/>
              <a:t>1 of the ISA will contain </a:t>
            </a:r>
            <a:r>
              <a:rPr lang="en-GB" sz="1400" dirty="0" smtClean="0"/>
              <a:t>questions concerning </a:t>
            </a:r>
            <a:r>
              <a:rPr lang="en-GB" sz="1400" dirty="0"/>
              <a:t>conclusions and evaluation</a:t>
            </a:r>
            <a:r>
              <a:rPr lang="en-GB" sz="1400" dirty="0" smtClean="0"/>
              <a:t> </a:t>
            </a:r>
            <a:r>
              <a:rPr lang="en-GB" sz="1400" dirty="0"/>
              <a:t>and is worth </a:t>
            </a:r>
            <a:r>
              <a:rPr lang="en-GB" sz="1400" dirty="0" smtClean="0"/>
              <a:t>30 </a:t>
            </a:r>
            <a:r>
              <a:rPr lang="en-GB" sz="1400" dirty="0"/>
              <a:t>marks </a:t>
            </a:r>
            <a:r>
              <a:rPr lang="en-GB" sz="1400" dirty="0" smtClean="0"/>
              <a:t>of the </a:t>
            </a:r>
            <a:r>
              <a:rPr lang="en-GB" sz="1400" dirty="0"/>
              <a:t>overall 50 allocated to the </a:t>
            </a:r>
            <a:r>
              <a:rPr lang="en-GB" sz="1400" dirty="0" smtClean="0"/>
              <a:t>Controlled Assessment.</a:t>
            </a:r>
          </a:p>
          <a:p>
            <a:pPr marL="90000" indent="-90000">
              <a:spcBef>
                <a:spcPts val="100"/>
              </a:spcBef>
            </a:pPr>
            <a:r>
              <a:rPr lang="en-GB" sz="1400" dirty="0" smtClean="0"/>
              <a:t>You may </a:t>
            </a:r>
            <a:r>
              <a:rPr lang="en-GB" sz="1400" dirty="0"/>
              <a:t>use </a:t>
            </a:r>
            <a:r>
              <a:rPr lang="en-GB" sz="1400" dirty="0" smtClean="0"/>
              <a:t>your Candidate Research </a:t>
            </a:r>
            <a:r>
              <a:rPr lang="en-GB" sz="1400" dirty="0"/>
              <a:t>notes </a:t>
            </a:r>
            <a:r>
              <a:rPr lang="en-GB" sz="1400" dirty="0" smtClean="0"/>
              <a:t>sheet, which you filled in during your research.</a:t>
            </a:r>
          </a:p>
          <a:p>
            <a:pPr marL="90000" indent="-90000">
              <a:spcBef>
                <a:spcPts val="100"/>
              </a:spcBef>
            </a:pPr>
            <a:r>
              <a:rPr lang="en-GB" sz="1400" dirty="0" smtClean="0"/>
              <a:t>You will also be given a data sheet with 4 case studies.</a:t>
            </a:r>
            <a:endParaRPr lang="en-GB" sz="1400" dirty="0"/>
          </a:p>
        </p:txBody>
      </p:sp>
      <p:sp>
        <p:nvSpPr>
          <p:cNvPr id="12" name="Content Placeholder 3"/>
          <p:cNvSpPr txBox="1">
            <a:spLocks/>
          </p:cNvSpPr>
          <p:nvPr/>
        </p:nvSpPr>
        <p:spPr>
          <a:xfrm>
            <a:off x="5044312" y="2348879"/>
            <a:ext cx="4385692" cy="4248473"/>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spcBef>
                <a:spcPts val="100"/>
              </a:spcBef>
              <a:buFont typeface="Arial" pitchFamily="34" charset="0"/>
              <a:buNone/>
            </a:pPr>
            <a:r>
              <a:rPr lang="en-GB" sz="1250" b="1" dirty="0" smtClean="0"/>
              <a:t>Section 2 Exam:</a:t>
            </a:r>
          </a:p>
          <a:p>
            <a:pPr marL="0" indent="0">
              <a:spcBef>
                <a:spcPts val="100"/>
              </a:spcBef>
              <a:buNone/>
            </a:pPr>
            <a:r>
              <a:rPr lang="en-GB" sz="1250" dirty="0" smtClean="0"/>
              <a:t>There are normally 4 questions, some of these questions are made up of more than one part:</a:t>
            </a:r>
          </a:p>
          <a:p>
            <a:pPr marL="90000" indent="-90000">
              <a:spcBef>
                <a:spcPts val="100"/>
              </a:spcBef>
              <a:buFont typeface="+mj-lt"/>
              <a:buAutoNum type="arabicPeriod"/>
            </a:pPr>
            <a:r>
              <a:rPr lang="en-GB" sz="1250" dirty="0" smtClean="0"/>
              <a:t>Analyse and evaluate your results</a:t>
            </a:r>
          </a:p>
          <a:p>
            <a:pPr marL="628650" lvl="1" indent="-228600">
              <a:spcBef>
                <a:spcPts val="100"/>
              </a:spcBef>
              <a:buFont typeface="+mj-lt"/>
              <a:buAutoNum type="alphaLcParenR"/>
            </a:pPr>
            <a:r>
              <a:rPr lang="en-GB" sz="1250" dirty="0" smtClean="0"/>
              <a:t>Do your results support your hypothesis?</a:t>
            </a:r>
          </a:p>
          <a:p>
            <a:pPr marL="628650" lvl="1" indent="-228600">
              <a:spcBef>
                <a:spcPts val="100"/>
              </a:spcBef>
              <a:buFont typeface="+mj-lt"/>
              <a:buAutoNum type="alphaLcParenR" startAt="2"/>
            </a:pPr>
            <a:r>
              <a:rPr lang="en-GB" sz="1250" dirty="0" smtClean="0"/>
              <a:t>-    e)   These questions are on a variety of topics         	     and may vary in number from ISA to ISA</a:t>
            </a:r>
          </a:p>
          <a:p>
            <a:pPr marL="90000" indent="-90000">
              <a:spcBef>
                <a:spcPts val="100"/>
              </a:spcBef>
              <a:buFont typeface="+mj-lt"/>
              <a:buAutoNum type="arabicPeriod" startAt="2"/>
            </a:pPr>
            <a:r>
              <a:rPr lang="en-GB" sz="1250" dirty="0" smtClean="0"/>
              <a:t>Analyse and evaluate the data given in the case studies</a:t>
            </a:r>
          </a:p>
          <a:p>
            <a:pPr marL="628650" lvl="1" indent="-228600">
              <a:spcBef>
                <a:spcPts val="100"/>
              </a:spcBef>
              <a:buFont typeface="+mj-lt"/>
              <a:buAutoNum type="alphaLcParenR"/>
              <a:tabLst>
                <a:tab pos="0" algn="l"/>
              </a:tabLst>
            </a:pPr>
            <a:r>
              <a:rPr lang="en-GB" sz="1250" dirty="0" smtClean="0"/>
              <a:t>Sketch graph</a:t>
            </a:r>
          </a:p>
          <a:p>
            <a:pPr marL="628650" lvl="1" indent="-228600">
              <a:spcBef>
                <a:spcPts val="100"/>
              </a:spcBef>
              <a:buFont typeface="+mj-lt"/>
              <a:buAutoNum type="alphaLcParenR"/>
              <a:tabLst>
                <a:tab pos="0" algn="l"/>
              </a:tabLst>
            </a:pPr>
            <a:r>
              <a:rPr lang="en-GB" sz="1250" dirty="0" smtClean="0"/>
              <a:t>Explain whether or not the results on the Secondary data sheet support the given hypothesis</a:t>
            </a:r>
          </a:p>
          <a:p>
            <a:pPr marL="628650" lvl="1" indent="-228600">
              <a:spcBef>
                <a:spcPts val="100"/>
              </a:spcBef>
              <a:buFont typeface="+mj-lt"/>
              <a:buAutoNum type="alphaLcParenR"/>
              <a:tabLst>
                <a:tab pos="0" algn="l"/>
              </a:tabLst>
            </a:pPr>
            <a:r>
              <a:rPr lang="en-GB" sz="1250" dirty="0" smtClean="0"/>
              <a:t>Analysis of Case Study 4</a:t>
            </a:r>
          </a:p>
          <a:p>
            <a:pPr marL="0" lvl="1" indent="0" algn="ctr">
              <a:spcBef>
                <a:spcPts val="100"/>
              </a:spcBef>
              <a:buNone/>
              <a:tabLst>
                <a:tab pos="0" algn="l"/>
              </a:tabLst>
            </a:pPr>
            <a:r>
              <a:rPr lang="en-GB" sz="1250" dirty="0" smtClean="0"/>
              <a:t>This is only a guide there may be more questions based on the case studies</a:t>
            </a:r>
          </a:p>
          <a:p>
            <a:pPr marL="90000" indent="-90000">
              <a:spcBef>
                <a:spcPts val="100"/>
              </a:spcBef>
              <a:buFont typeface="+mj-lt"/>
              <a:buAutoNum type="arabicPeriod" startAt="3"/>
            </a:pPr>
            <a:r>
              <a:rPr lang="en-GB" sz="1250" dirty="0"/>
              <a:t>How could the results from your investigation be useful in the context that you have researched? </a:t>
            </a:r>
            <a:endParaRPr lang="en-GB" sz="1250" dirty="0" smtClean="0"/>
          </a:p>
          <a:p>
            <a:pPr marL="0" indent="0" algn="r">
              <a:spcBef>
                <a:spcPts val="100"/>
              </a:spcBef>
              <a:buNone/>
            </a:pPr>
            <a:r>
              <a:rPr lang="en-GB" sz="1250" i="1" dirty="0" smtClean="0"/>
              <a:t>3 marks</a:t>
            </a:r>
          </a:p>
          <a:p>
            <a:pPr marL="90000" indent="-90000">
              <a:spcBef>
                <a:spcPts val="0"/>
              </a:spcBef>
              <a:buFont typeface="+mj-lt"/>
              <a:buAutoNum type="arabicPeriod" startAt="4"/>
            </a:pPr>
            <a:r>
              <a:rPr lang="en-GB" sz="1250" dirty="0"/>
              <a:t>Submit the graph or bar chart you have drawn of your results</a:t>
            </a:r>
          </a:p>
          <a:p>
            <a:pPr marL="0" indent="0" algn="r">
              <a:spcBef>
                <a:spcPts val="100"/>
              </a:spcBef>
              <a:buNone/>
            </a:pPr>
            <a:r>
              <a:rPr lang="en-GB" sz="1250" i="1" dirty="0" smtClean="0"/>
              <a:t>4 marks</a:t>
            </a:r>
            <a:endParaRPr lang="en-GB" sz="1250" i="1" dirty="0"/>
          </a:p>
        </p:txBody>
      </p:sp>
    </p:spTree>
    <p:extLst>
      <p:ext uri="{BB962C8B-B14F-4D97-AF65-F5344CB8AC3E}">
        <p14:creationId xmlns:p14="http://schemas.microsoft.com/office/powerpoint/2010/main" val="19719955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95300" y="3284984"/>
            <a:ext cx="2657500" cy="3065455"/>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smtClean="0"/>
              <a:t>You may also be asked a question similar to this in the section 2 exam</a:t>
            </a:r>
            <a:endParaRPr lang="en-GB" sz="1400" b="1" dirty="0"/>
          </a:p>
          <a:p>
            <a:pPr marL="90000" indent="-90000"/>
            <a:r>
              <a:rPr lang="en-GB" sz="1400" dirty="0" smtClean="0"/>
              <a:t>Do your results support the hypothesis that you investigated?</a:t>
            </a:r>
          </a:p>
          <a:p>
            <a:pPr marL="90000" indent="-90000"/>
            <a:r>
              <a:rPr lang="en-GB" sz="1400" dirty="0" smtClean="0"/>
              <a:t>You should use any pattern that you can see in you results to support your answer.</a:t>
            </a:r>
          </a:p>
          <a:p>
            <a:pPr marL="90000" indent="-90000"/>
            <a:r>
              <a:rPr lang="en-GB" sz="1400" dirty="0" smtClean="0"/>
              <a:t>You should include examples from your results</a:t>
            </a:r>
          </a:p>
          <a:p>
            <a:pPr marL="0" indent="0" algn="r">
              <a:buNone/>
            </a:pPr>
            <a:r>
              <a:rPr lang="en-GB" sz="1400" i="1" dirty="0" smtClean="0"/>
              <a:t>3 marks</a:t>
            </a:r>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Additional / Separate Science</a:t>
              </a:r>
            </a:p>
          </p:txBody>
        </p:sp>
      </p:grpSp>
      <p:graphicFrame>
        <p:nvGraphicFramePr>
          <p:cNvPr id="20" name="Table 19"/>
          <p:cNvGraphicFramePr>
            <a:graphicFrameLocks noGrp="1"/>
          </p:cNvGraphicFramePr>
          <p:nvPr>
            <p:extLst>
              <p:ext uri="{D42A27DB-BD31-4B8C-83A1-F6EECF244321}">
                <p14:modId xmlns:p14="http://schemas.microsoft.com/office/powerpoint/2010/main" val="529266818"/>
              </p:ext>
            </p:extLst>
          </p:nvPr>
        </p:nvGraphicFramePr>
        <p:xfrm>
          <a:off x="3296816" y="3879304"/>
          <a:ext cx="6110937" cy="2286000"/>
        </p:xfrm>
        <a:graphic>
          <a:graphicData uri="http://schemas.openxmlformats.org/drawingml/2006/table">
            <a:tbl>
              <a:tblPr firstRow="1" bandRow="1">
                <a:tableStyleId>{5C22544A-7EE6-4342-B048-85BDC9FD1C3A}</a:tableStyleId>
              </a:tblPr>
              <a:tblGrid>
                <a:gridCol w="905413"/>
                <a:gridCol w="5205524"/>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200" dirty="0" smtClean="0"/>
                        <a:t>No credit worthy response</a:t>
                      </a:r>
                      <a:endParaRPr lang="en-GB" sz="12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A simple correct statement is made as to whether or not the results support the hypothesis with an attempt at an explanation</a:t>
                      </a:r>
                      <a:endParaRPr lang="en-GB" sz="1000" dirty="0"/>
                    </a:p>
                  </a:txBody>
                  <a:tcPr anchor="ctr"/>
                </a:tc>
              </a:tr>
              <a:tr h="370840">
                <a:tc>
                  <a:txBody>
                    <a:bodyPr/>
                    <a:lstStyle/>
                    <a:p>
                      <a:pPr algn="ctr"/>
                      <a:r>
                        <a:rPr lang="en-GB" sz="1200" dirty="0" smtClean="0"/>
                        <a:t>2</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A simple correct statement is made as to whether or not the results support the hypothesis and an explanation that includes a </a:t>
                      </a:r>
                      <a:r>
                        <a:rPr lang="en-GB" sz="1200" b="1" i="0" u="none" strike="noStrike" kern="1200" baseline="0" dirty="0" smtClean="0">
                          <a:solidFill>
                            <a:schemeClr val="dk1"/>
                          </a:solidFill>
                          <a:latin typeface="+mn-lt"/>
                          <a:ea typeface="+mn-ea"/>
                          <a:cs typeface="+mn-cs"/>
                        </a:rPr>
                        <a:t>simple </a:t>
                      </a:r>
                      <a:r>
                        <a:rPr lang="en-GB" sz="1200" b="0" i="0" u="none" strike="noStrike" kern="1200" baseline="0" dirty="0" smtClean="0">
                          <a:solidFill>
                            <a:schemeClr val="dk1"/>
                          </a:solidFill>
                          <a:latin typeface="+mn-lt"/>
                          <a:ea typeface="+mn-ea"/>
                          <a:cs typeface="+mn-cs"/>
                        </a:rPr>
                        <a:t>description of a correctly identified pattern or lack of pattern</a:t>
                      </a:r>
                      <a:endParaRPr lang="en-GB" sz="1000" dirty="0"/>
                    </a:p>
                  </a:txBody>
                  <a:tcPr anchor="ctr"/>
                </a:tc>
              </a:tr>
              <a:tr h="370840">
                <a:tc>
                  <a:txBody>
                    <a:bodyPr/>
                    <a:lstStyle/>
                    <a:p>
                      <a:pPr algn="ctr"/>
                      <a:r>
                        <a:rPr lang="en-GB" sz="1200" dirty="0" smtClean="0"/>
                        <a:t>3</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A simple correct statement is made as to whether or not the results support the hypothesis and an explanation that includes a </a:t>
                      </a:r>
                      <a:r>
                        <a:rPr lang="en-GB" sz="1200" b="1" i="0" u="none" strike="noStrike" kern="1200" baseline="0" dirty="0" smtClean="0">
                          <a:solidFill>
                            <a:schemeClr val="dk1"/>
                          </a:solidFill>
                          <a:latin typeface="+mn-lt"/>
                          <a:ea typeface="+mn-ea"/>
                          <a:cs typeface="+mn-cs"/>
                        </a:rPr>
                        <a:t>detailed </a:t>
                      </a:r>
                      <a:r>
                        <a:rPr lang="en-GB" sz="1200" b="0" i="0" u="none" strike="noStrike" kern="1200" baseline="0" dirty="0" smtClean="0">
                          <a:solidFill>
                            <a:schemeClr val="dk1"/>
                          </a:solidFill>
                          <a:latin typeface="+mn-lt"/>
                          <a:ea typeface="+mn-ea"/>
                          <a:cs typeface="+mn-cs"/>
                        </a:rPr>
                        <a:t>description of a correctly identified pattern or lack of pattern.</a:t>
                      </a:r>
                      <a:endParaRPr lang="en-GB" sz="1000" dirty="0" smtClean="0"/>
                    </a:p>
                  </a:txBody>
                  <a:tcPr anchor="ctr"/>
                </a:tc>
              </a:tr>
            </a:tbl>
          </a:graphicData>
        </a:graphic>
      </p:graphicFrame>
      <p:sp>
        <p:nvSpPr>
          <p:cNvPr id="21" name="Content Placeholder 3"/>
          <p:cNvSpPr txBox="1">
            <a:spLocks/>
          </p:cNvSpPr>
          <p:nvPr/>
        </p:nvSpPr>
        <p:spPr>
          <a:xfrm>
            <a:off x="495301" y="2420888"/>
            <a:ext cx="2657499" cy="781752"/>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1400" b="1" smtClean="0"/>
              <a:t>Hypothesis:</a:t>
            </a:r>
          </a:p>
          <a:p>
            <a:pPr marL="90000" indent="-90000"/>
            <a:r>
              <a:rPr lang="en-GB" sz="1400" smtClean="0"/>
              <a:t>A proposal intended to explain certain facts or observations</a:t>
            </a:r>
            <a:endParaRPr lang="en-GB" sz="1400" dirty="0"/>
          </a:p>
        </p:txBody>
      </p:sp>
      <p:sp>
        <p:nvSpPr>
          <p:cNvPr id="22" name="Content Placeholder 3"/>
          <p:cNvSpPr txBox="1">
            <a:spLocks/>
          </p:cNvSpPr>
          <p:nvPr/>
        </p:nvSpPr>
        <p:spPr>
          <a:xfrm>
            <a:off x="3296816" y="2420887"/>
            <a:ext cx="6139861" cy="129881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smtClean="0"/>
              <a:t>Explain:</a:t>
            </a:r>
            <a:endParaRPr lang="en-GB" sz="1400" b="1" dirty="0"/>
          </a:p>
          <a:p>
            <a:pPr marL="90000" indent="-90000"/>
            <a:r>
              <a:rPr lang="en-GB" sz="1400" dirty="0" smtClean="0"/>
              <a:t>You </a:t>
            </a:r>
            <a:r>
              <a:rPr lang="en-GB" sz="1400" dirty="0"/>
              <a:t>should make something clear, or state the reasons for something happening.</a:t>
            </a:r>
          </a:p>
          <a:p>
            <a:pPr marL="90000" indent="-90000"/>
            <a:r>
              <a:rPr lang="en-GB" sz="1400" dirty="0"/>
              <a:t>The points in the answer </a:t>
            </a:r>
            <a:r>
              <a:rPr lang="en-GB" sz="1400" b="1" dirty="0"/>
              <a:t>must </a:t>
            </a:r>
            <a:r>
              <a:rPr lang="en-GB" sz="1400" dirty="0"/>
              <a:t>be linked coherently and logically.</a:t>
            </a:r>
          </a:p>
          <a:p>
            <a:pPr marL="90000" indent="-90000"/>
            <a:r>
              <a:rPr lang="en-GB" sz="1400" dirty="0"/>
              <a:t>The answer should </a:t>
            </a:r>
            <a:r>
              <a:rPr lang="en-GB" sz="1400" b="1" dirty="0"/>
              <a:t>not </a:t>
            </a:r>
            <a:r>
              <a:rPr lang="en-GB" sz="1400" dirty="0"/>
              <a:t>be a simple list of reasons.</a:t>
            </a:r>
          </a:p>
        </p:txBody>
      </p:sp>
    </p:spTree>
    <p:extLst>
      <p:ext uri="{BB962C8B-B14F-4D97-AF65-F5344CB8AC3E}">
        <p14:creationId xmlns:p14="http://schemas.microsoft.com/office/powerpoint/2010/main" val="9925092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Additional / Separate Science</a:t>
              </a:r>
            </a:p>
          </p:txBody>
        </p:sp>
      </p:grpSp>
      <p:pic>
        <p:nvPicPr>
          <p:cNvPr id="5" name="Picture 4"/>
          <p:cNvPicPr>
            <a:picLocks noChangeAspect="1"/>
          </p:cNvPicPr>
          <p:nvPr/>
        </p:nvPicPr>
        <p:blipFill>
          <a:blip r:embed="rId3"/>
          <a:stretch>
            <a:fillRect/>
          </a:stretch>
        </p:blipFill>
        <p:spPr>
          <a:xfrm>
            <a:off x="424478" y="2428591"/>
            <a:ext cx="6953324" cy="3705000"/>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2464333" y="4927903"/>
            <a:ext cx="6989166" cy="445313"/>
          </a:xfrm>
          <a:prstGeom prst="rect">
            <a:avLst/>
          </a:prstGeom>
          <a:ln>
            <a:solidFill>
              <a:schemeClr val="tx1"/>
            </a:solidFill>
          </a:ln>
        </p:spPr>
      </p:pic>
      <p:sp>
        <p:nvSpPr>
          <p:cNvPr id="21" name="TextBox 20"/>
          <p:cNvSpPr txBox="1"/>
          <p:nvPr/>
        </p:nvSpPr>
        <p:spPr>
          <a:xfrm>
            <a:off x="7597698" y="3060513"/>
            <a:ext cx="120862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22" name="Straight Arrow Connector 21"/>
          <p:cNvCxnSpPr>
            <a:stCxn id="21" idx="1"/>
          </p:cNvCxnSpPr>
          <p:nvPr/>
        </p:nvCxnSpPr>
        <p:spPr>
          <a:xfrm flipH="1" flipV="1">
            <a:off x="6950522" y="3660677"/>
            <a:ext cx="6471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21" idx="2"/>
          </p:cNvCxnSpPr>
          <p:nvPr/>
        </p:nvCxnSpPr>
        <p:spPr>
          <a:xfrm>
            <a:off x="8202010" y="4260842"/>
            <a:ext cx="0" cy="6568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736220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420888"/>
            <a:ext cx="2369468" cy="997196"/>
          </a:xfr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GB" sz="1400" b="1" dirty="0" smtClean="0"/>
              <a:t>Anomalous:</a:t>
            </a:r>
            <a:endParaRPr lang="en-GB" sz="1400" b="1" dirty="0"/>
          </a:p>
          <a:p>
            <a:pPr marL="90000" indent="-90000"/>
            <a:r>
              <a:rPr lang="en-GB" sz="1400" dirty="0" smtClean="0"/>
              <a:t>A result that does not fit </a:t>
            </a:r>
            <a:r>
              <a:rPr lang="en-GB" sz="1400" dirty="0"/>
              <a:t>into a common, familiar, or expected type or pattern</a:t>
            </a:r>
            <a:endParaRPr lang="en-GB" sz="1400" dirty="0" smtClean="0"/>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95301" y="3562100"/>
            <a:ext cx="2369467" cy="2419124"/>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a:t>You may be asked a question similar to this in the section </a:t>
            </a:r>
            <a:r>
              <a:rPr lang="en-GB" sz="1400" b="1" dirty="0" smtClean="0"/>
              <a:t>2 </a:t>
            </a:r>
            <a:r>
              <a:rPr lang="en-GB" sz="1400" b="1" dirty="0"/>
              <a:t>exam:</a:t>
            </a:r>
          </a:p>
          <a:p>
            <a:pPr marL="90000" indent="-90000"/>
            <a:r>
              <a:rPr lang="en-GB" sz="1400" dirty="0"/>
              <a:t>Did you get any anomalous results? </a:t>
            </a:r>
          </a:p>
          <a:p>
            <a:pPr marL="90000" indent="-90000"/>
            <a:r>
              <a:rPr lang="en-GB" sz="1400" dirty="0"/>
              <a:t>Explain your answer. </a:t>
            </a:r>
          </a:p>
          <a:p>
            <a:pPr marL="90000" indent="-90000"/>
            <a:r>
              <a:rPr lang="en-GB" sz="1400" dirty="0"/>
              <a:t>Your explanation should include examples from your results. </a:t>
            </a:r>
            <a:endParaRPr lang="en-GB" sz="1400" dirty="0" smtClean="0"/>
          </a:p>
          <a:p>
            <a:pPr marL="0" indent="0" algn="r">
              <a:buNone/>
            </a:pPr>
            <a:r>
              <a:rPr lang="en-GB" sz="1400" i="1" dirty="0" smtClean="0"/>
              <a:t>3 marks</a:t>
            </a:r>
            <a:endParaRPr lang="en-GB" sz="1400" i="1" dirty="0"/>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dirty="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Additional / Separate Science</a:t>
              </a:r>
            </a:p>
          </p:txBody>
        </p:sp>
      </p:grpSp>
      <p:sp>
        <p:nvSpPr>
          <p:cNvPr id="20" name="Content Placeholder 3"/>
          <p:cNvSpPr txBox="1">
            <a:spLocks/>
          </p:cNvSpPr>
          <p:nvPr/>
        </p:nvSpPr>
        <p:spPr>
          <a:xfrm>
            <a:off x="3008784" y="2420887"/>
            <a:ext cx="6427893" cy="129881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smtClean="0"/>
              <a:t>Explain:</a:t>
            </a:r>
            <a:endParaRPr lang="en-GB" sz="1400" b="1" dirty="0"/>
          </a:p>
          <a:p>
            <a:pPr marL="90000" indent="-90000"/>
            <a:r>
              <a:rPr lang="en-GB" sz="1400" dirty="0" smtClean="0"/>
              <a:t>You </a:t>
            </a:r>
            <a:r>
              <a:rPr lang="en-GB" sz="1400" dirty="0"/>
              <a:t>should make something clear, or state the reasons for something happening.</a:t>
            </a:r>
          </a:p>
          <a:p>
            <a:pPr marL="90000" indent="-90000"/>
            <a:r>
              <a:rPr lang="en-GB" sz="1400" dirty="0"/>
              <a:t>The points in the answer </a:t>
            </a:r>
            <a:r>
              <a:rPr lang="en-GB" sz="1400" b="1" dirty="0"/>
              <a:t>must </a:t>
            </a:r>
            <a:r>
              <a:rPr lang="en-GB" sz="1400" dirty="0"/>
              <a:t>be linked coherently and logically.</a:t>
            </a:r>
          </a:p>
          <a:p>
            <a:pPr marL="90000" indent="-90000"/>
            <a:r>
              <a:rPr lang="en-GB" sz="1400" dirty="0"/>
              <a:t>The answer should </a:t>
            </a:r>
            <a:r>
              <a:rPr lang="en-GB" sz="1400" b="1" dirty="0"/>
              <a:t>not </a:t>
            </a:r>
            <a:r>
              <a:rPr lang="en-GB" sz="1400" dirty="0"/>
              <a:t>be a simple list of reasons.</a:t>
            </a:r>
          </a:p>
        </p:txBody>
      </p:sp>
      <p:graphicFrame>
        <p:nvGraphicFramePr>
          <p:cNvPr id="21" name="Table 20"/>
          <p:cNvGraphicFramePr>
            <a:graphicFrameLocks noGrp="1"/>
          </p:cNvGraphicFramePr>
          <p:nvPr>
            <p:extLst>
              <p:ext uri="{D42A27DB-BD31-4B8C-83A1-F6EECF244321}">
                <p14:modId xmlns:p14="http://schemas.microsoft.com/office/powerpoint/2010/main" val="2494577746"/>
              </p:ext>
            </p:extLst>
          </p:nvPr>
        </p:nvGraphicFramePr>
        <p:xfrm>
          <a:off x="3008784" y="3879304"/>
          <a:ext cx="6398969" cy="2514600"/>
        </p:xfrm>
        <a:graphic>
          <a:graphicData uri="http://schemas.openxmlformats.org/drawingml/2006/table">
            <a:tbl>
              <a:tblPr firstRow="1" bandRow="1">
                <a:tableStyleId>{5C22544A-7EE6-4342-B048-85BDC9FD1C3A}</a:tableStyleId>
              </a:tblPr>
              <a:tblGrid>
                <a:gridCol w="948089"/>
                <a:gridCol w="5450880"/>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100" dirty="0" smtClean="0"/>
                        <a:t>No credit worthy response</a:t>
                      </a:r>
                      <a:endParaRPr lang="en-GB" sz="11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100" b="0" i="0" u="none" strike="noStrike" kern="1200" baseline="0" dirty="0" smtClean="0">
                          <a:solidFill>
                            <a:schemeClr val="dk1"/>
                          </a:solidFill>
                          <a:latin typeface="+mn-lt"/>
                          <a:ea typeface="+mn-ea"/>
                          <a:cs typeface="+mn-cs"/>
                        </a:rPr>
                        <a:t>There is a correct statement as to whether or not there are any anomalous results</a:t>
                      </a:r>
                    </a:p>
                  </a:txBody>
                  <a:tcPr anchor="ctr"/>
                </a:tc>
              </a:tr>
              <a:tr h="370840">
                <a:tc>
                  <a:txBody>
                    <a:bodyPr/>
                    <a:lstStyle/>
                    <a:p>
                      <a:pPr algn="ctr"/>
                      <a:r>
                        <a:rPr lang="en-GB" sz="1200" dirty="0" smtClean="0"/>
                        <a:t>2</a:t>
                      </a:r>
                      <a:endParaRPr lang="en-GB"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smtClean="0">
                          <a:solidFill>
                            <a:schemeClr val="dk1"/>
                          </a:solidFill>
                          <a:latin typeface="+mn-lt"/>
                          <a:ea typeface="+mn-ea"/>
                          <a:cs typeface="+mn-cs"/>
                        </a:rPr>
                        <a:t>There is a correct statement as to whether or not there are any anomalous results and a statement or implication that anomalous results are ones that do not fit the pattern.</a:t>
                      </a:r>
                    </a:p>
                  </a:txBody>
                  <a:tcPr anchor="ctr"/>
                </a:tc>
              </a:tr>
              <a:tr h="370840">
                <a:tc>
                  <a:txBody>
                    <a:bodyPr/>
                    <a:lstStyle/>
                    <a:p>
                      <a:pPr algn="ctr"/>
                      <a:r>
                        <a:rPr lang="en-GB" sz="1200" dirty="0" smtClean="0"/>
                        <a:t>3</a:t>
                      </a:r>
                      <a:endParaRPr lang="en-GB"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smtClean="0">
                          <a:solidFill>
                            <a:schemeClr val="dk1"/>
                          </a:solidFill>
                          <a:latin typeface="+mn-lt"/>
                          <a:ea typeface="+mn-ea"/>
                          <a:cs typeface="+mn-cs"/>
                        </a:rPr>
                        <a:t>There is a correct statement as to whether or not there are any anomalous results and a statement or implication that anomalous results are ones that do not fit the pattern.</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smtClean="0">
                          <a:solidFill>
                            <a:schemeClr val="dk1"/>
                          </a:solidFill>
                          <a:latin typeface="+mn-lt"/>
                          <a:ea typeface="+mn-ea"/>
                          <a:cs typeface="+mn-cs"/>
                        </a:rPr>
                        <a:t>Some examples from the results are given to support this, </a:t>
                      </a:r>
                      <a:r>
                        <a:rPr lang="en-GB" sz="1100" b="0" i="0" u="none" strike="noStrike" kern="1200" baseline="0" dirty="0" err="1" smtClean="0">
                          <a:solidFill>
                            <a:schemeClr val="dk1"/>
                          </a:solidFill>
                          <a:latin typeface="+mn-lt"/>
                          <a:ea typeface="+mn-ea"/>
                          <a:cs typeface="+mn-cs"/>
                        </a:rPr>
                        <a:t>eg</a:t>
                      </a:r>
                      <a:r>
                        <a:rPr lang="en-GB" sz="1100" b="0" i="0" u="none" strike="noStrike" kern="1200" baseline="0" dirty="0" smtClean="0">
                          <a:solidFill>
                            <a:schemeClr val="dk1"/>
                          </a:solidFill>
                          <a:latin typeface="+mn-lt"/>
                          <a:ea typeface="+mn-ea"/>
                          <a:cs typeface="+mn-cs"/>
                        </a:rPr>
                        <a:t> by specifying results that are considered to be anomalous or by referring to the fact that, </a:t>
                      </a:r>
                      <a:r>
                        <a:rPr lang="en-GB" sz="1100" b="0" i="0" u="none" strike="noStrike" kern="1200" baseline="0" dirty="0" err="1" smtClean="0">
                          <a:solidFill>
                            <a:schemeClr val="dk1"/>
                          </a:solidFill>
                          <a:latin typeface="+mn-lt"/>
                          <a:ea typeface="+mn-ea"/>
                          <a:cs typeface="+mn-cs"/>
                        </a:rPr>
                        <a:t>eg</a:t>
                      </a:r>
                      <a:r>
                        <a:rPr lang="en-GB" sz="1100" b="0" i="0" u="none" strike="noStrike" kern="1200" baseline="0" dirty="0" smtClean="0">
                          <a:solidFill>
                            <a:schemeClr val="dk1"/>
                          </a:solidFill>
                          <a:latin typeface="+mn-lt"/>
                          <a:ea typeface="+mn-ea"/>
                          <a:cs typeface="+mn-cs"/>
                        </a:rPr>
                        <a:t> all results are very close to a line of best fit.</a:t>
                      </a:r>
                    </a:p>
                  </a:txBody>
                  <a:tcPr anchor="ctr"/>
                </a:tc>
              </a:tr>
            </a:tbl>
          </a:graphicData>
        </a:graphic>
      </p:graphicFrame>
    </p:spTree>
    <p:extLst>
      <p:ext uri="{BB962C8B-B14F-4D97-AF65-F5344CB8AC3E}">
        <p14:creationId xmlns:p14="http://schemas.microsoft.com/office/powerpoint/2010/main" val="3647787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52500" y="2420888"/>
            <a:ext cx="8977504" cy="1557349"/>
          </a:xfr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GB" sz="1400" b="1" dirty="0" smtClean="0"/>
              <a:t>Context:</a:t>
            </a:r>
          </a:p>
          <a:p>
            <a:pPr marL="90000" indent="-90000"/>
            <a:r>
              <a:rPr lang="en-US" sz="1400" dirty="0" smtClean="0"/>
              <a:t>Your teacher will describe the context in which the investigation is set.</a:t>
            </a:r>
            <a:endParaRPr lang="en-GB" sz="1400" dirty="0"/>
          </a:p>
          <a:p>
            <a:pPr marL="0" indent="0">
              <a:buNone/>
            </a:pPr>
            <a:r>
              <a:rPr lang="en-US" sz="1400" b="1" dirty="0"/>
              <a:t>Relating the investigation to the context</a:t>
            </a:r>
          </a:p>
          <a:p>
            <a:pPr marL="90000" indent="-90000"/>
            <a:r>
              <a:rPr lang="en-US" sz="1400" dirty="0"/>
              <a:t>Your teacher will describe the context in which the investigation is set.</a:t>
            </a:r>
          </a:p>
          <a:p>
            <a:pPr marL="90000" indent="-90000"/>
            <a:r>
              <a:rPr lang="en-US" sz="1400" dirty="0"/>
              <a:t>You must research this context and write down how the results of your </a:t>
            </a:r>
            <a:r>
              <a:rPr lang="en-US" sz="1400" dirty="0" smtClean="0"/>
              <a:t>investigation might </a:t>
            </a:r>
            <a:r>
              <a:rPr lang="en-US" sz="1400" dirty="0"/>
              <a:t>be useful, e.g. health and safety developments, energy efficiency, in industry, etc.</a:t>
            </a:r>
            <a:endParaRPr lang="en-GB" sz="1400" dirty="0" smtClean="0"/>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52500" y="1556793"/>
            <a:ext cx="518332" cy="740472"/>
            <a:chOff x="0" y="2844"/>
            <a:chExt cx="518332" cy="740472"/>
          </a:xfrm>
        </p:grpSpPr>
        <p:sp>
          <p:nvSpPr>
            <p:cNvPr id="11" name="Chevron 10"/>
            <p:cNvSpPr/>
            <p:nvPr/>
          </p:nvSpPr>
          <p:spPr>
            <a:xfrm rot="5400000">
              <a:off x="-111070" y="113914"/>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hevron 4"/>
            <p:cNvSpPr/>
            <p:nvPr/>
          </p:nvSpPr>
          <p:spPr>
            <a:xfrm>
              <a:off x="1" y="262010"/>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1</a:t>
              </a:r>
              <a:endParaRPr lang="en-GB" sz="1500" b="1" kern="1200" dirty="0"/>
            </a:p>
          </p:txBody>
        </p:sp>
      </p:grpSp>
      <p:grpSp>
        <p:nvGrpSpPr>
          <p:cNvPr id="8" name="Group 7"/>
          <p:cNvGrpSpPr/>
          <p:nvPr/>
        </p:nvGrpSpPr>
        <p:grpSpPr>
          <a:xfrm>
            <a:off x="970831" y="1556792"/>
            <a:ext cx="8482668" cy="481307"/>
            <a:chOff x="518331" y="2843"/>
            <a:chExt cx="8482668" cy="481307"/>
          </a:xfrm>
        </p:grpSpPr>
        <p:sp>
          <p:nvSpPr>
            <p:cNvPr id="9" name="Round Same Side Corner Rectangle 8"/>
            <p:cNvSpPr/>
            <p:nvPr/>
          </p:nvSpPr>
          <p:spPr>
            <a:xfrm rot="5400000">
              <a:off x="4519011" y="-3997837"/>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 Same Side Corner Rectangle 6"/>
            <p:cNvSpPr/>
            <p:nvPr/>
          </p:nvSpPr>
          <p:spPr>
            <a:xfrm>
              <a:off x="518331" y="26338"/>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GB" sz="2700" kern="1200" dirty="0" smtClean="0"/>
                <a:t>Introduce the context of the investigation</a:t>
              </a:r>
              <a:endParaRPr lang="en-GB" sz="2700" kern="1200" dirty="0"/>
            </a:p>
          </p:txBody>
        </p:sp>
      </p:grpSp>
      <p:sp>
        <p:nvSpPr>
          <p:cNvPr id="13" name="Content Placeholder 3"/>
          <p:cNvSpPr txBox="1">
            <a:spLocks/>
          </p:cNvSpPr>
          <p:nvPr/>
        </p:nvSpPr>
        <p:spPr>
          <a:xfrm>
            <a:off x="452500" y="4148728"/>
            <a:ext cx="4428492" cy="1729704"/>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1400" b="1" dirty="0" smtClean="0"/>
              <a:t>You may be asked a question similar to this in the section 2 exam:</a:t>
            </a:r>
          </a:p>
          <a:p>
            <a:pPr marL="90000" indent="-90000"/>
            <a:r>
              <a:rPr lang="en-US" sz="1400" dirty="0"/>
              <a:t>How could the results from your investigation be useful in the context that you have researched? </a:t>
            </a:r>
          </a:p>
          <a:p>
            <a:pPr marL="90000" indent="-90000"/>
            <a:r>
              <a:rPr lang="en-US" sz="1400" dirty="0"/>
              <a:t>You may use </a:t>
            </a:r>
            <a:r>
              <a:rPr lang="en-US" sz="1400" dirty="0" smtClean="0"/>
              <a:t>information </a:t>
            </a:r>
            <a:r>
              <a:rPr lang="en-US" sz="1400" dirty="0"/>
              <a:t>from your Candidate Research Notes to help you to answer this question. </a:t>
            </a:r>
            <a:endParaRPr lang="en-US" sz="1400" dirty="0" smtClean="0"/>
          </a:p>
          <a:p>
            <a:pPr marL="0" indent="0" algn="r">
              <a:buNone/>
            </a:pPr>
            <a:r>
              <a:rPr lang="en-US" sz="1400" i="1" dirty="0" smtClean="0"/>
              <a:t>3 marks</a:t>
            </a:r>
            <a:endParaRPr lang="en-GB" sz="1400" i="1" dirty="0"/>
          </a:p>
        </p:txBody>
      </p:sp>
      <p:graphicFrame>
        <p:nvGraphicFramePr>
          <p:cNvPr id="3" name="Table 2"/>
          <p:cNvGraphicFramePr>
            <a:graphicFrameLocks noGrp="1"/>
          </p:cNvGraphicFramePr>
          <p:nvPr>
            <p:extLst>
              <p:ext uri="{D42A27DB-BD31-4B8C-83A1-F6EECF244321}">
                <p14:modId xmlns:p14="http://schemas.microsoft.com/office/powerpoint/2010/main" val="1591438242"/>
              </p:ext>
            </p:extLst>
          </p:nvPr>
        </p:nvGraphicFramePr>
        <p:xfrm>
          <a:off x="5025008" y="4148729"/>
          <a:ext cx="4374058" cy="2286000"/>
        </p:xfrm>
        <a:graphic>
          <a:graphicData uri="http://schemas.openxmlformats.org/drawingml/2006/table">
            <a:tbl>
              <a:tblPr firstRow="1" bandRow="1">
                <a:tableStyleId>{5C22544A-7EE6-4342-B048-85BDC9FD1C3A}</a:tableStyleId>
              </a:tblPr>
              <a:tblGrid>
                <a:gridCol w="648072"/>
                <a:gridCol w="3725986"/>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200" dirty="0" smtClean="0"/>
                        <a:t>No credit worthy response</a:t>
                      </a:r>
                      <a:endParaRPr lang="en-GB" sz="12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200" dirty="0" smtClean="0"/>
                        <a:t>An idea from the research has been related to the context</a:t>
                      </a:r>
                      <a:endParaRPr lang="en-GB" sz="1200" dirty="0"/>
                    </a:p>
                  </a:txBody>
                  <a:tcPr anchor="ctr"/>
                </a:tc>
              </a:tr>
              <a:tr h="370840">
                <a:tc>
                  <a:txBody>
                    <a:bodyPr/>
                    <a:lstStyle/>
                    <a:p>
                      <a:pPr algn="ctr"/>
                      <a:r>
                        <a:rPr lang="en-GB" sz="1200" dirty="0" smtClean="0"/>
                        <a:t>2</a:t>
                      </a:r>
                      <a:endParaRPr lang="en-GB" sz="1200" dirty="0"/>
                    </a:p>
                  </a:txBody>
                  <a:tcPr anchor="ctr"/>
                </a:tc>
                <a:tc>
                  <a:txBody>
                    <a:bodyPr/>
                    <a:lstStyle/>
                    <a:p>
                      <a:pPr algn="ctr"/>
                      <a:r>
                        <a:rPr lang="en-GB" sz="1200" dirty="0" smtClean="0"/>
                        <a:t>An idea from the research has been related to the context and there is a simple explanation of how the idea can be applied and used in the given context</a:t>
                      </a:r>
                      <a:endParaRPr lang="en-GB" sz="1200" dirty="0"/>
                    </a:p>
                  </a:txBody>
                  <a:tcPr anchor="ctr"/>
                </a:tc>
              </a:tr>
              <a:tr h="370840">
                <a:tc>
                  <a:txBody>
                    <a:bodyPr/>
                    <a:lstStyle/>
                    <a:p>
                      <a:pPr algn="ctr"/>
                      <a:r>
                        <a:rPr lang="en-GB" sz="1200" dirty="0" smtClean="0"/>
                        <a:t>3</a:t>
                      </a:r>
                      <a:endParaRPr lang="en-GB"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An idea from the research has been related to the context</a:t>
                      </a:r>
                      <a:r>
                        <a:rPr lang="en-GB" sz="1200" baseline="0" dirty="0" smtClean="0"/>
                        <a:t> and there is a detailed explanation of how this idea can be applied in the given context</a:t>
                      </a:r>
                      <a:endParaRPr lang="en-GB" sz="1200" dirty="0" smtClean="0"/>
                    </a:p>
                  </a:txBody>
                  <a:tcPr anchor="ctr"/>
                </a:tc>
              </a:tr>
            </a:tbl>
          </a:graphicData>
        </a:graphic>
      </p:graphicFrame>
    </p:spTree>
    <p:extLst>
      <p:ext uri="{BB962C8B-B14F-4D97-AF65-F5344CB8AC3E}">
        <p14:creationId xmlns:p14="http://schemas.microsoft.com/office/powerpoint/2010/main" val="28227573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2001" y="2360755"/>
            <a:ext cx="6480000" cy="2683666"/>
          </a:xfrm>
          <a:prstGeom prst="rect">
            <a:avLst/>
          </a:prstGeom>
          <a:ln>
            <a:solidFill>
              <a:schemeClr val="tx1"/>
            </a:solidFill>
          </a:ln>
        </p:spPr>
      </p:pic>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Additional / Separate Science</a:t>
              </a:r>
            </a:p>
          </p:txBody>
        </p:sp>
      </p:grpSp>
      <p:sp>
        <p:nvSpPr>
          <p:cNvPr id="21" name="TextBox 20"/>
          <p:cNvSpPr txBox="1"/>
          <p:nvPr/>
        </p:nvSpPr>
        <p:spPr>
          <a:xfrm>
            <a:off x="7597698" y="3060513"/>
            <a:ext cx="120862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22" name="Straight Arrow Connector 21"/>
          <p:cNvCxnSpPr>
            <a:stCxn id="21" idx="1"/>
          </p:cNvCxnSpPr>
          <p:nvPr/>
        </p:nvCxnSpPr>
        <p:spPr>
          <a:xfrm flipH="1" flipV="1">
            <a:off x="6950522" y="3660677"/>
            <a:ext cx="6471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21" idx="2"/>
          </p:cNvCxnSpPr>
          <p:nvPr/>
        </p:nvCxnSpPr>
        <p:spPr>
          <a:xfrm>
            <a:off x="8202010" y="4260842"/>
            <a:ext cx="0" cy="9528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p:nvPicPr>
        <p:blipFill>
          <a:blip r:embed="rId4"/>
          <a:stretch>
            <a:fillRect/>
          </a:stretch>
        </p:blipFill>
        <p:spPr>
          <a:xfrm>
            <a:off x="1589323" y="5213723"/>
            <a:ext cx="7812000" cy="1311621"/>
          </a:xfrm>
          <a:prstGeom prst="rect">
            <a:avLst/>
          </a:prstGeom>
          <a:ln>
            <a:solidFill>
              <a:schemeClr val="tx1"/>
            </a:solidFill>
          </a:ln>
        </p:spPr>
      </p:pic>
    </p:spTree>
    <p:extLst>
      <p:ext uri="{BB962C8B-B14F-4D97-AF65-F5344CB8AC3E}">
        <p14:creationId xmlns:p14="http://schemas.microsoft.com/office/powerpoint/2010/main" val="28787217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504707" y="4033632"/>
            <a:ext cx="3296165" cy="220368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a:t>You may be asked a question similar to this in the section </a:t>
            </a:r>
            <a:r>
              <a:rPr lang="en-GB" sz="1400" b="1" dirty="0" smtClean="0"/>
              <a:t>2 </a:t>
            </a:r>
            <a:r>
              <a:rPr lang="en-GB" sz="1400" b="1" dirty="0"/>
              <a:t>exam:</a:t>
            </a:r>
          </a:p>
          <a:p>
            <a:pPr marL="90000" indent="-90000"/>
            <a:r>
              <a:rPr lang="en-GB" sz="1400" dirty="0"/>
              <a:t>Reproducibility is important in experiments</a:t>
            </a:r>
            <a:r>
              <a:rPr lang="en-GB" sz="1400" b="1" dirty="0"/>
              <a:t>. </a:t>
            </a:r>
            <a:endParaRPr lang="en-GB" sz="1400" dirty="0"/>
          </a:p>
          <a:p>
            <a:pPr marL="90000" indent="-90000"/>
            <a:r>
              <a:rPr lang="en-GB" sz="1400" dirty="0" smtClean="0"/>
              <a:t>Do </a:t>
            </a:r>
            <a:r>
              <a:rPr lang="en-GB" sz="1400" dirty="0"/>
              <a:t>you think that your results are </a:t>
            </a:r>
            <a:r>
              <a:rPr lang="en-GB" sz="1400" b="1" dirty="0"/>
              <a:t>reproducible </a:t>
            </a:r>
            <a:r>
              <a:rPr lang="en-GB" sz="1400" dirty="0"/>
              <a:t>by other people? </a:t>
            </a:r>
          </a:p>
          <a:p>
            <a:pPr marL="90000" indent="-90000"/>
            <a:r>
              <a:rPr lang="en-GB" sz="1400" dirty="0"/>
              <a:t>Use examples from your results to explain the reason for your answer. </a:t>
            </a:r>
            <a:endParaRPr lang="en-GB" sz="1400" dirty="0" smtClean="0"/>
          </a:p>
          <a:p>
            <a:pPr marL="0" indent="0" algn="r">
              <a:buNone/>
            </a:pPr>
            <a:r>
              <a:rPr lang="en-GB" sz="1400" i="1" dirty="0" smtClean="0"/>
              <a:t>3 marks</a:t>
            </a:r>
            <a:endParaRPr lang="en-GB" sz="1400" i="1" dirty="0"/>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Additional / Separate Science</a:t>
              </a:r>
            </a:p>
          </p:txBody>
        </p:sp>
      </p:grpSp>
      <p:sp>
        <p:nvSpPr>
          <p:cNvPr id="20" name="Content Placeholder 3"/>
          <p:cNvSpPr txBox="1">
            <a:spLocks/>
          </p:cNvSpPr>
          <p:nvPr/>
        </p:nvSpPr>
        <p:spPr>
          <a:xfrm>
            <a:off x="495300" y="2420888"/>
            <a:ext cx="3305572" cy="1428083"/>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1400" b="1" smtClean="0"/>
              <a:t>Reproducible:</a:t>
            </a:r>
          </a:p>
          <a:p>
            <a:pPr marL="90000" indent="-90000"/>
            <a:r>
              <a:rPr lang="en-GB" sz="1400" smtClean="0"/>
              <a:t>A measurement is reproducible if the investigation is repeated by another person, or by using equipment or techniques, and the same results are obtained.</a:t>
            </a:r>
            <a:endParaRPr lang="en-GB" sz="1400" dirty="0" smtClean="0"/>
          </a:p>
        </p:txBody>
      </p:sp>
      <p:sp>
        <p:nvSpPr>
          <p:cNvPr id="21" name="Content Placeholder 3"/>
          <p:cNvSpPr txBox="1">
            <a:spLocks/>
          </p:cNvSpPr>
          <p:nvPr/>
        </p:nvSpPr>
        <p:spPr>
          <a:xfrm>
            <a:off x="3944888" y="2420887"/>
            <a:ext cx="5491788" cy="1428084"/>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smtClean="0"/>
              <a:t>Explain:</a:t>
            </a:r>
            <a:endParaRPr lang="en-GB" sz="1400" b="1" dirty="0"/>
          </a:p>
          <a:p>
            <a:pPr marL="90000" indent="-90000"/>
            <a:r>
              <a:rPr lang="en-GB" sz="1400" dirty="0" smtClean="0"/>
              <a:t>You </a:t>
            </a:r>
            <a:r>
              <a:rPr lang="en-GB" sz="1400" dirty="0"/>
              <a:t>should make something clear, or state the reasons for something happening.</a:t>
            </a:r>
          </a:p>
          <a:p>
            <a:pPr marL="90000" indent="-90000"/>
            <a:r>
              <a:rPr lang="en-GB" sz="1400" dirty="0"/>
              <a:t>The points in the answer </a:t>
            </a:r>
            <a:r>
              <a:rPr lang="en-GB" sz="1400" b="1" dirty="0"/>
              <a:t>must </a:t>
            </a:r>
            <a:r>
              <a:rPr lang="en-GB" sz="1400" dirty="0"/>
              <a:t>be linked coherently and logically.</a:t>
            </a:r>
          </a:p>
          <a:p>
            <a:pPr marL="90000" indent="-90000"/>
            <a:r>
              <a:rPr lang="en-GB" sz="1400" dirty="0"/>
              <a:t>The answer should </a:t>
            </a:r>
            <a:r>
              <a:rPr lang="en-GB" sz="1400" b="1" dirty="0"/>
              <a:t>not </a:t>
            </a:r>
            <a:r>
              <a:rPr lang="en-GB" sz="1400" dirty="0"/>
              <a:t>be a simple list of reasons.</a:t>
            </a:r>
          </a:p>
        </p:txBody>
      </p:sp>
      <p:graphicFrame>
        <p:nvGraphicFramePr>
          <p:cNvPr id="22" name="Table 21"/>
          <p:cNvGraphicFramePr>
            <a:graphicFrameLocks noGrp="1"/>
          </p:cNvGraphicFramePr>
          <p:nvPr>
            <p:extLst>
              <p:ext uri="{D42A27DB-BD31-4B8C-83A1-F6EECF244321}">
                <p14:modId xmlns:p14="http://schemas.microsoft.com/office/powerpoint/2010/main" val="1520966983"/>
              </p:ext>
            </p:extLst>
          </p:nvPr>
        </p:nvGraphicFramePr>
        <p:xfrm>
          <a:off x="3944888" y="4023320"/>
          <a:ext cx="5462865" cy="2286000"/>
        </p:xfrm>
        <a:graphic>
          <a:graphicData uri="http://schemas.openxmlformats.org/drawingml/2006/table">
            <a:tbl>
              <a:tblPr firstRow="1" bandRow="1">
                <a:tableStyleId>{5C22544A-7EE6-4342-B048-85BDC9FD1C3A}</a:tableStyleId>
              </a:tblPr>
              <a:tblGrid>
                <a:gridCol w="809393"/>
                <a:gridCol w="4653472"/>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100" dirty="0" smtClean="0"/>
                        <a:t>No credit worthy response</a:t>
                      </a:r>
                      <a:endParaRPr lang="en-GB" sz="1100" dirty="0"/>
                    </a:p>
                  </a:txBody>
                  <a:tcPr anchor="ctr"/>
                </a:tc>
              </a:tr>
              <a:tr h="0">
                <a:tc>
                  <a:txBody>
                    <a:bodyPr/>
                    <a:lstStyle/>
                    <a:p>
                      <a:pPr algn="ctr"/>
                      <a:r>
                        <a:rPr lang="en-GB" sz="1200" dirty="0" smtClean="0"/>
                        <a:t>1</a:t>
                      </a:r>
                      <a:endParaRPr lang="en-GB"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dk1"/>
                          </a:solidFill>
                          <a:latin typeface="+mn-lt"/>
                          <a:ea typeface="+mn-ea"/>
                          <a:cs typeface="+mn-cs"/>
                        </a:rPr>
                        <a:t>A statement is made as to whether or not the results are likely to be reproducible, with a reason stated.</a:t>
                      </a:r>
                    </a:p>
                  </a:txBody>
                  <a:tcPr anchor="ctr"/>
                </a:tc>
              </a:tr>
              <a:tr h="370840">
                <a:tc>
                  <a:txBody>
                    <a:bodyPr/>
                    <a:lstStyle/>
                    <a:p>
                      <a:pPr algn="ctr"/>
                      <a:r>
                        <a:rPr lang="en-GB" sz="1200" dirty="0" smtClean="0"/>
                        <a:t>2</a:t>
                      </a:r>
                      <a:endParaRPr lang="en-GB"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dk1"/>
                          </a:solidFill>
                          <a:latin typeface="+mn-lt"/>
                          <a:ea typeface="+mn-ea"/>
                          <a:cs typeface="+mn-cs"/>
                        </a:rPr>
                        <a:t>A statement is made as to whether or not the results are likely to be reproducible, with a reason stated and an explanation is given. </a:t>
                      </a:r>
                    </a:p>
                  </a:txBody>
                  <a:tcPr anchor="ctr"/>
                </a:tc>
              </a:tr>
              <a:tr h="370840">
                <a:tc>
                  <a:txBody>
                    <a:bodyPr/>
                    <a:lstStyle/>
                    <a:p>
                      <a:pPr algn="ctr"/>
                      <a:r>
                        <a:rPr lang="en-GB" sz="1200" dirty="0" smtClean="0"/>
                        <a:t>3</a:t>
                      </a:r>
                      <a:endParaRPr lang="en-GB"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dk1"/>
                          </a:solidFill>
                          <a:latin typeface="+mn-lt"/>
                          <a:ea typeface="+mn-ea"/>
                          <a:cs typeface="+mn-cs"/>
                        </a:rPr>
                        <a:t>A statement is made as to whether or not the results are likely to be reproducible, with a reason stated and an explanation is given.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dk1"/>
                          </a:solidFill>
                          <a:latin typeface="+mn-lt"/>
                          <a:ea typeface="+mn-ea"/>
                          <a:cs typeface="+mn-cs"/>
                        </a:rPr>
                        <a:t>There is a detailed explanation supported by at least one example from the results .</a:t>
                      </a:r>
                    </a:p>
                  </a:txBody>
                  <a:tcPr anchor="ctr"/>
                </a:tc>
              </a:tr>
            </a:tbl>
          </a:graphicData>
        </a:graphic>
      </p:graphicFrame>
    </p:spTree>
    <p:extLst>
      <p:ext uri="{BB962C8B-B14F-4D97-AF65-F5344CB8AC3E}">
        <p14:creationId xmlns:p14="http://schemas.microsoft.com/office/powerpoint/2010/main" val="15375650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Additional / Separate Science</a:t>
              </a:r>
            </a:p>
          </p:txBody>
        </p:sp>
      </p:grpSp>
      <p:sp>
        <p:nvSpPr>
          <p:cNvPr id="21" name="TextBox 20"/>
          <p:cNvSpPr txBox="1"/>
          <p:nvPr/>
        </p:nvSpPr>
        <p:spPr>
          <a:xfrm>
            <a:off x="7833320" y="3060513"/>
            <a:ext cx="120862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23" name="Straight Arrow Connector 22"/>
          <p:cNvCxnSpPr/>
          <p:nvPr/>
        </p:nvCxnSpPr>
        <p:spPr>
          <a:xfrm flipH="1">
            <a:off x="8437632" y="4260842"/>
            <a:ext cx="8650" cy="13049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3"/>
          <a:stretch>
            <a:fillRect/>
          </a:stretch>
        </p:blipFill>
        <p:spPr>
          <a:xfrm>
            <a:off x="486572" y="2395634"/>
            <a:ext cx="6849254" cy="3049590"/>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463077" y="5589240"/>
            <a:ext cx="8966927" cy="894580"/>
          </a:xfrm>
          <a:prstGeom prst="rect">
            <a:avLst/>
          </a:prstGeom>
          <a:ln>
            <a:solidFill>
              <a:schemeClr val="tx1"/>
            </a:solidFill>
          </a:ln>
        </p:spPr>
      </p:pic>
      <p:cxnSp>
        <p:nvCxnSpPr>
          <p:cNvPr id="22" name="Straight Arrow Connector 21"/>
          <p:cNvCxnSpPr>
            <a:stCxn id="21" idx="1"/>
          </p:cNvCxnSpPr>
          <p:nvPr/>
        </p:nvCxnSpPr>
        <p:spPr>
          <a:xfrm flipH="1">
            <a:off x="7335826" y="3660678"/>
            <a:ext cx="497494" cy="129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011072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95300" y="5054172"/>
            <a:ext cx="3305572" cy="1471172"/>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a:t>You may be asked a question similar to this in the section </a:t>
            </a:r>
            <a:r>
              <a:rPr lang="en-GB" sz="1400" b="1" dirty="0" smtClean="0"/>
              <a:t>2 </a:t>
            </a:r>
            <a:r>
              <a:rPr lang="en-GB" sz="1400" b="1" dirty="0"/>
              <a:t>exam:</a:t>
            </a:r>
          </a:p>
          <a:p>
            <a:pPr marL="90000" indent="-90000"/>
            <a:r>
              <a:rPr lang="en-GB" sz="1400" dirty="0"/>
              <a:t>Describe in detail how you could use repeated readings to obtain more accurate results. </a:t>
            </a:r>
            <a:endParaRPr lang="en-GB" sz="1400" dirty="0" smtClean="0"/>
          </a:p>
          <a:p>
            <a:pPr marL="0" indent="0" algn="r">
              <a:buNone/>
            </a:pPr>
            <a:r>
              <a:rPr lang="en-GB" sz="1400" i="1" dirty="0" smtClean="0"/>
              <a:t>3 marks</a:t>
            </a:r>
            <a:endParaRPr lang="en-GB" sz="1400" i="1" dirty="0"/>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Additional / Separate Science</a:t>
              </a:r>
            </a:p>
          </p:txBody>
        </p:sp>
      </p:grpSp>
      <p:sp>
        <p:nvSpPr>
          <p:cNvPr id="20" name="Content Placeholder 3"/>
          <p:cNvSpPr txBox="1">
            <a:spLocks/>
          </p:cNvSpPr>
          <p:nvPr/>
        </p:nvSpPr>
        <p:spPr>
          <a:xfrm>
            <a:off x="495300" y="2420888"/>
            <a:ext cx="3305572" cy="125572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1400" b="1" smtClean="0"/>
              <a:t>Repeatable:</a:t>
            </a:r>
          </a:p>
          <a:p>
            <a:pPr marL="90000" indent="-90000"/>
            <a:r>
              <a:rPr lang="en-GB" sz="1400" smtClean="0"/>
              <a:t>A measurement is repeatable if the original experimenter repeats the investigation using the same method and obtains the same results.</a:t>
            </a:r>
            <a:endParaRPr lang="en-GB" sz="1400" dirty="0" smtClean="0"/>
          </a:p>
        </p:txBody>
      </p:sp>
      <p:sp>
        <p:nvSpPr>
          <p:cNvPr id="21" name="Content Placeholder 3"/>
          <p:cNvSpPr txBox="1">
            <a:spLocks/>
          </p:cNvSpPr>
          <p:nvPr/>
        </p:nvSpPr>
        <p:spPr>
          <a:xfrm>
            <a:off x="3944888" y="2420887"/>
            <a:ext cx="5491788" cy="1255728"/>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smtClean="0"/>
              <a:t>Explain:</a:t>
            </a:r>
            <a:endParaRPr lang="en-GB" sz="1400" b="1" dirty="0"/>
          </a:p>
          <a:p>
            <a:pPr marL="90000" indent="-90000"/>
            <a:r>
              <a:rPr lang="en-GB" sz="1400" dirty="0" smtClean="0"/>
              <a:t>You </a:t>
            </a:r>
            <a:r>
              <a:rPr lang="en-GB" sz="1400" dirty="0"/>
              <a:t>should recall some facts, events or process in an accurate way - for example </a:t>
            </a:r>
            <a:r>
              <a:rPr lang="en-GB" sz="1400" dirty="0" smtClean="0"/>
              <a:t>an experiment you </a:t>
            </a:r>
            <a:r>
              <a:rPr lang="en-GB" sz="1400" dirty="0"/>
              <a:t>have done. </a:t>
            </a:r>
            <a:endParaRPr lang="en-GB" sz="1400" dirty="0" smtClean="0"/>
          </a:p>
          <a:p>
            <a:pPr marL="90000" indent="-90000"/>
            <a:r>
              <a:rPr lang="en-GB" sz="1400" dirty="0" smtClean="0"/>
              <a:t>You may </a:t>
            </a:r>
            <a:r>
              <a:rPr lang="en-GB" sz="1400" dirty="0"/>
              <a:t>need to give an account of what something looked like, </a:t>
            </a:r>
            <a:r>
              <a:rPr lang="en-GB" sz="1400" dirty="0" smtClean="0"/>
              <a:t>or what </a:t>
            </a:r>
            <a:r>
              <a:rPr lang="en-GB" sz="1400" dirty="0"/>
              <a:t>happened, </a:t>
            </a:r>
            <a:r>
              <a:rPr lang="en-GB" sz="1400" dirty="0" err="1"/>
              <a:t>eg</a:t>
            </a:r>
            <a:r>
              <a:rPr lang="en-GB" sz="1400" dirty="0"/>
              <a:t> a trend in some data.</a:t>
            </a:r>
          </a:p>
        </p:txBody>
      </p:sp>
      <p:sp>
        <p:nvSpPr>
          <p:cNvPr id="22" name="Content Placeholder 3"/>
          <p:cNvSpPr txBox="1">
            <a:spLocks/>
          </p:cNvSpPr>
          <p:nvPr/>
        </p:nvSpPr>
        <p:spPr>
          <a:xfrm>
            <a:off x="504279" y="3871964"/>
            <a:ext cx="3305572" cy="997196"/>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1400" b="1" dirty="0" smtClean="0"/>
              <a:t>Accuracy:</a:t>
            </a:r>
          </a:p>
          <a:p>
            <a:pPr marL="90000" indent="-90000"/>
            <a:r>
              <a:rPr lang="en-GB" sz="1400" dirty="0" smtClean="0"/>
              <a:t>A measurement result is considered accurate if it is judged to be close to the true value.</a:t>
            </a:r>
          </a:p>
        </p:txBody>
      </p:sp>
      <p:graphicFrame>
        <p:nvGraphicFramePr>
          <p:cNvPr id="23" name="Table 22"/>
          <p:cNvGraphicFramePr>
            <a:graphicFrameLocks noGrp="1"/>
          </p:cNvGraphicFramePr>
          <p:nvPr>
            <p:extLst>
              <p:ext uri="{D42A27DB-BD31-4B8C-83A1-F6EECF244321}">
                <p14:modId xmlns:p14="http://schemas.microsoft.com/office/powerpoint/2010/main" val="3669979290"/>
              </p:ext>
            </p:extLst>
          </p:nvPr>
        </p:nvGraphicFramePr>
        <p:xfrm>
          <a:off x="3944888" y="3879304"/>
          <a:ext cx="5462865" cy="2286000"/>
        </p:xfrm>
        <a:graphic>
          <a:graphicData uri="http://schemas.openxmlformats.org/drawingml/2006/table">
            <a:tbl>
              <a:tblPr firstRow="1" bandRow="1">
                <a:tableStyleId>{5C22544A-7EE6-4342-B048-85BDC9FD1C3A}</a:tableStyleId>
              </a:tblPr>
              <a:tblGrid>
                <a:gridCol w="809393"/>
                <a:gridCol w="4653472"/>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200" dirty="0" smtClean="0"/>
                        <a:t>No credit worthy response</a:t>
                      </a:r>
                      <a:endParaRPr lang="en-GB" sz="1200" dirty="0"/>
                    </a:p>
                  </a:txBody>
                  <a:tcPr anchor="ctr"/>
                </a:tc>
              </a:tr>
              <a:tr h="0">
                <a:tc>
                  <a:txBody>
                    <a:bodyPr/>
                    <a:lstStyle/>
                    <a:p>
                      <a:pPr algn="ctr"/>
                      <a:r>
                        <a:rPr lang="en-GB" sz="1200" dirty="0" smtClean="0"/>
                        <a:t>1</a:t>
                      </a:r>
                      <a:endParaRPr lang="en-GB"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dk1"/>
                          </a:solidFill>
                          <a:latin typeface="+mn-lt"/>
                          <a:ea typeface="+mn-ea"/>
                          <a:cs typeface="+mn-cs"/>
                        </a:rPr>
                        <a:t>A statement is made that a mean should be calculated.</a:t>
                      </a:r>
                    </a:p>
                  </a:txBody>
                  <a:tcPr anchor="ctr"/>
                </a:tc>
              </a:tr>
              <a:tr h="370840">
                <a:tc>
                  <a:txBody>
                    <a:bodyPr/>
                    <a:lstStyle/>
                    <a:p>
                      <a:pPr algn="ctr"/>
                      <a:r>
                        <a:rPr lang="en-GB" sz="1200" dirty="0" smtClean="0"/>
                        <a:t>2</a:t>
                      </a:r>
                      <a:endParaRPr lang="en-GB"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dk1"/>
                          </a:solidFill>
                          <a:latin typeface="+mn-lt"/>
                          <a:ea typeface="+mn-ea"/>
                          <a:cs typeface="+mn-cs"/>
                        </a:rPr>
                        <a:t>A statement is made that a mean should be calculated by adding the results together and dividing by the number of values.</a:t>
                      </a:r>
                    </a:p>
                  </a:txBody>
                  <a:tcPr anchor="ctr"/>
                </a:tc>
              </a:tr>
              <a:tr h="370840">
                <a:tc>
                  <a:txBody>
                    <a:bodyPr/>
                    <a:lstStyle/>
                    <a:p>
                      <a:pPr algn="ctr"/>
                      <a:r>
                        <a:rPr lang="en-GB" sz="1200" dirty="0" smtClean="0"/>
                        <a:t>3</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A statement is made that a mean should be calculated, by adding the results together and dividing by the number of values. </a:t>
                      </a:r>
                    </a:p>
                    <a:p>
                      <a:pPr algn="ctr"/>
                      <a:r>
                        <a:rPr lang="en-GB" sz="1200" b="0" i="0" u="none" strike="noStrike" kern="1200" baseline="0" dirty="0" smtClean="0">
                          <a:solidFill>
                            <a:schemeClr val="dk1"/>
                          </a:solidFill>
                          <a:latin typeface="+mn-lt"/>
                          <a:ea typeface="+mn-ea"/>
                          <a:cs typeface="+mn-cs"/>
                        </a:rPr>
                        <a:t>A statement is made that </a:t>
                      </a:r>
                      <a:r>
                        <a:rPr lang="en-GB" sz="1200" b="1" i="0" u="none" strike="noStrike" kern="1200" baseline="0" dirty="0" smtClean="0">
                          <a:solidFill>
                            <a:schemeClr val="dk1"/>
                          </a:solidFill>
                          <a:latin typeface="+mn-lt"/>
                          <a:ea typeface="+mn-ea"/>
                          <a:cs typeface="+mn-cs"/>
                        </a:rPr>
                        <a:t>either </a:t>
                      </a:r>
                      <a:r>
                        <a:rPr lang="en-GB" sz="1200" b="0" i="0" u="none" strike="noStrike" kern="1200" baseline="0" dirty="0" smtClean="0">
                          <a:solidFill>
                            <a:schemeClr val="dk1"/>
                          </a:solidFill>
                          <a:latin typeface="+mn-lt"/>
                          <a:ea typeface="+mn-ea"/>
                          <a:cs typeface="+mn-cs"/>
                        </a:rPr>
                        <a:t>anomalous results are discarded before calculating a mean </a:t>
                      </a:r>
                      <a:r>
                        <a:rPr lang="en-GB" sz="1200" b="1" i="0" u="none" strike="noStrike" kern="1200" baseline="0" dirty="0" smtClean="0">
                          <a:solidFill>
                            <a:schemeClr val="dk1"/>
                          </a:solidFill>
                          <a:latin typeface="+mn-lt"/>
                          <a:ea typeface="+mn-ea"/>
                          <a:cs typeface="+mn-cs"/>
                        </a:rPr>
                        <a:t>or </a:t>
                      </a:r>
                      <a:r>
                        <a:rPr lang="en-GB" sz="1200" b="0" i="0" u="none" strike="noStrike" kern="1200" baseline="0" dirty="0" smtClean="0">
                          <a:solidFill>
                            <a:schemeClr val="dk1"/>
                          </a:solidFill>
                          <a:latin typeface="+mn-lt"/>
                          <a:ea typeface="+mn-ea"/>
                          <a:cs typeface="+mn-cs"/>
                        </a:rPr>
                        <a:t>a graph is plotted and a best fit line is drawn ignoring anomalous points 	</a:t>
                      </a:r>
                    </a:p>
                  </a:txBody>
                  <a:tcPr anchor="ctr"/>
                </a:tc>
              </a:tr>
            </a:tbl>
          </a:graphicData>
        </a:graphic>
      </p:graphicFrame>
    </p:spTree>
    <p:extLst>
      <p:ext uri="{BB962C8B-B14F-4D97-AF65-F5344CB8AC3E}">
        <p14:creationId xmlns:p14="http://schemas.microsoft.com/office/powerpoint/2010/main" val="213620833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2501" y="2395634"/>
            <a:ext cx="7675127" cy="2910946"/>
          </a:xfrm>
          <a:prstGeom prst="rect">
            <a:avLst/>
          </a:prstGeom>
          <a:ln>
            <a:solidFill>
              <a:schemeClr val="tx1"/>
            </a:solidFill>
          </a:ln>
        </p:spPr>
      </p:pic>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Additional / Separate Science</a:t>
              </a:r>
            </a:p>
          </p:txBody>
        </p:sp>
      </p:grpSp>
      <p:sp>
        <p:nvSpPr>
          <p:cNvPr id="21" name="TextBox 20"/>
          <p:cNvSpPr txBox="1"/>
          <p:nvPr/>
        </p:nvSpPr>
        <p:spPr>
          <a:xfrm>
            <a:off x="8220561" y="3060513"/>
            <a:ext cx="120862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23" name="Straight Arrow Connector 22"/>
          <p:cNvCxnSpPr/>
          <p:nvPr/>
        </p:nvCxnSpPr>
        <p:spPr>
          <a:xfrm flipH="1">
            <a:off x="8816223" y="4260842"/>
            <a:ext cx="8650" cy="13049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21" idx="1"/>
          </p:cNvCxnSpPr>
          <p:nvPr/>
        </p:nvCxnSpPr>
        <p:spPr>
          <a:xfrm flipH="1" flipV="1">
            <a:off x="7617296" y="3660677"/>
            <a:ext cx="603265"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p:nvPicPr>
        <p:blipFill>
          <a:blip r:embed="rId4"/>
          <a:stretch>
            <a:fillRect/>
          </a:stretch>
        </p:blipFill>
        <p:spPr>
          <a:xfrm>
            <a:off x="445454" y="5589240"/>
            <a:ext cx="9000000" cy="831368"/>
          </a:xfrm>
          <a:prstGeom prst="rect">
            <a:avLst/>
          </a:prstGeom>
          <a:ln>
            <a:solidFill>
              <a:schemeClr val="tx1"/>
            </a:solidFill>
          </a:ln>
        </p:spPr>
      </p:pic>
    </p:spTree>
    <p:extLst>
      <p:ext uri="{BB962C8B-B14F-4D97-AF65-F5344CB8AC3E}">
        <p14:creationId xmlns:p14="http://schemas.microsoft.com/office/powerpoint/2010/main" val="21548480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420888"/>
            <a:ext cx="3305572" cy="1298816"/>
          </a:xfrm>
        </p:spPr>
        <p:style>
          <a:lnRef idx="2">
            <a:schemeClr val="dk1"/>
          </a:lnRef>
          <a:fillRef idx="1">
            <a:schemeClr val="lt1"/>
          </a:fillRef>
          <a:effectRef idx="0">
            <a:schemeClr val="dk1"/>
          </a:effectRef>
          <a:fontRef idx="minor">
            <a:schemeClr val="dk1"/>
          </a:fontRef>
        </p:style>
        <p:txBody>
          <a:bodyPr wrap="square">
            <a:noAutofit/>
          </a:bodyPr>
          <a:lstStyle/>
          <a:p>
            <a:pPr marL="0" indent="0">
              <a:buNone/>
            </a:pPr>
            <a:r>
              <a:rPr lang="en-GB" sz="1400" b="1" dirty="0" smtClean="0"/>
              <a:t>Range:</a:t>
            </a:r>
          </a:p>
          <a:p>
            <a:pPr marL="90000" indent="-90000"/>
            <a:r>
              <a:rPr lang="en-GB" sz="1400" dirty="0" smtClean="0"/>
              <a:t>The maximum and minimum values of the independent or dependent variables; important in ensuring that any pattern is detected.</a:t>
            </a: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95300" y="3861048"/>
            <a:ext cx="3305572" cy="2462213"/>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a:t>You may be asked a question similar to this in the section </a:t>
            </a:r>
            <a:r>
              <a:rPr lang="en-GB" sz="1400" b="1" dirty="0" smtClean="0"/>
              <a:t>2 </a:t>
            </a:r>
            <a:r>
              <a:rPr lang="en-GB" sz="1400" b="1" dirty="0"/>
              <a:t>exam:</a:t>
            </a:r>
          </a:p>
          <a:p>
            <a:pPr marL="0" indent="0">
              <a:buNone/>
            </a:pPr>
            <a:r>
              <a:rPr lang="en-GB" sz="1400" dirty="0"/>
              <a:t>What was the independent variable in the investigation that you did? </a:t>
            </a:r>
          </a:p>
          <a:p>
            <a:pPr marL="0" indent="0">
              <a:buNone/>
            </a:pPr>
            <a:r>
              <a:rPr lang="en-GB" sz="1400" dirty="0" smtClean="0"/>
              <a:t>What </a:t>
            </a:r>
            <a:r>
              <a:rPr lang="en-GB" sz="1400" dirty="0"/>
              <a:t>was the range of the independent </a:t>
            </a:r>
            <a:r>
              <a:rPr lang="en-GB" sz="1400" dirty="0" smtClean="0"/>
              <a:t>variable? </a:t>
            </a:r>
            <a:endParaRPr lang="en-GB" sz="1400" dirty="0"/>
          </a:p>
          <a:p>
            <a:pPr marL="0" indent="0">
              <a:buNone/>
            </a:pPr>
            <a:r>
              <a:rPr lang="en-GB" sz="1400" dirty="0"/>
              <a:t>The range was </a:t>
            </a:r>
            <a:r>
              <a:rPr lang="en-GB" sz="1400" dirty="0" smtClean="0"/>
              <a:t>from ……… to ………</a:t>
            </a:r>
          </a:p>
          <a:p>
            <a:pPr marL="0" indent="0">
              <a:buNone/>
            </a:pPr>
            <a:r>
              <a:rPr lang="en-GB" sz="1400" dirty="0" smtClean="0"/>
              <a:t>Explain </a:t>
            </a:r>
            <a:r>
              <a:rPr lang="en-GB" sz="1400" dirty="0"/>
              <a:t>why this was or was not a suitable range. </a:t>
            </a:r>
            <a:endParaRPr lang="en-GB" sz="1400" dirty="0" smtClean="0"/>
          </a:p>
          <a:p>
            <a:pPr marL="0" indent="0" algn="r">
              <a:buNone/>
            </a:pPr>
            <a:r>
              <a:rPr lang="en-GB" sz="1400" i="1" dirty="0" smtClean="0"/>
              <a:t>3 marks</a:t>
            </a:r>
            <a:endParaRPr lang="en-GB" sz="1400" i="1" dirty="0"/>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graphicFrame>
        <p:nvGraphicFramePr>
          <p:cNvPr id="20" name="Table 19"/>
          <p:cNvGraphicFramePr>
            <a:graphicFrameLocks noGrp="1"/>
          </p:cNvGraphicFramePr>
          <p:nvPr>
            <p:extLst>
              <p:ext uri="{D42A27DB-BD31-4B8C-83A1-F6EECF244321}">
                <p14:modId xmlns:p14="http://schemas.microsoft.com/office/powerpoint/2010/main" val="1643503412"/>
              </p:ext>
            </p:extLst>
          </p:nvPr>
        </p:nvGraphicFramePr>
        <p:xfrm>
          <a:off x="3945135" y="3861373"/>
          <a:ext cx="5508363" cy="2331720"/>
        </p:xfrm>
        <a:graphic>
          <a:graphicData uri="http://schemas.openxmlformats.org/drawingml/2006/table">
            <a:tbl>
              <a:tblPr firstRow="1" bandRow="1">
                <a:tableStyleId>{5C22544A-7EE6-4342-B048-85BDC9FD1C3A}</a:tableStyleId>
              </a:tblPr>
              <a:tblGrid>
                <a:gridCol w="801483"/>
                <a:gridCol w="4706880"/>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100" dirty="0" smtClean="0"/>
                        <a:t>No credit worthy response</a:t>
                      </a:r>
                      <a:endParaRPr lang="en-GB" sz="11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100" b="0" i="0" u="none" strike="noStrike" kern="1200" baseline="0" dirty="0" smtClean="0">
                          <a:solidFill>
                            <a:schemeClr val="dk1"/>
                          </a:solidFill>
                          <a:latin typeface="+mn-lt"/>
                          <a:ea typeface="+mn-ea"/>
                          <a:cs typeface="+mn-cs"/>
                        </a:rPr>
                        <a:t>At least one end of the range is correctly stated</a:t>
                      </a:r>
                    </a:p>
                    <a:p>
                      <a:pPr algn="ctr"/>
                      <a:r>
                        <a:rPr lang="en-GB" sz="1100" b="0" i="0" u="none" strike="noStrike" kern="1200" baseline="0" dirty="0" smtClean="0">
                          <a:solidFill>
                            <a:schemeClr val="dk1"/>
                          </a:solidFill>
                          <a:latin typeface="+mn-lt"/>
                          <a:ea typeface="+mn-ea"/>
                          <a:cs typeface="+mn-cs"/>
                        </a:rPr>
                        <a:t>Another value of the independent variable is suggested, although it may not be appropriate</a:t>
                      </a:r>
                    </a:p>
                  </a:txBody>
                  <a:tcPr anchor="ctr"/>
                </a:tc>
              </a:tr>
              <a:tr h="370840">
                <a:tc>
                  <a:txBody>
                    <a:bodyPr/>
                    <a:lstStyle/>
                    <a:p>
                      <a:pPr algn="ctr"/>
                      <a:r>
                        <a:rPr lang="en-GB" sz="1200" dirty="0" smtClean="0"/>
                        <a:t>2</a:t>
                      </a:r>
                      <a:endParaRPr lang="en-GB" sz="1200" dirty="0"/>
                    </a:p>
                  </a:txBody>
                  <a:tcPr anchor="ctr"/>
                </a:tc>
                <a:tc>
                  <a:txBody>
                    <a:bodyPr/>
                    <a:lstStyle/>
                    <a:p>
                      <a:pPr algn="ctr"/>
                      <a:r>
                        <a:rPr lang="en-GB" sz="1100" b="0" i="0" u="none" strike="noStrike" kern="1200" baseline="0" dirty="0" smtClean="0">
                          <a:solidFill>
                            <a:schemeClr val="dk1"/>
                          </a:solidFill>
                          <a:latin typeface="+mn-lt"/>
                          <a:ea typeface="+mn-ea"/>
                          <a:cs typeface="+mn-cs"/>
                        </a:rPr>
                        <a:t>The range is correctly stated, according to the candidate’s own results</a:t>
                      </a:r>
                    </a:p>
                    <a:p>
                      <a:pPr algn="ctr"/>
                      <a:r>
                        <a:rPr lang="en-GB" sz="1100" b="0" i="0" u="none" strike="noStrike" kern="1200" baseline="0" dirty="0" smtClean="0">
                          <a:solidFill>
                            <a:schemeClr val="dk1"/>
                          </a:solidFill>
                          <a:latin typeface="+mn-lt"/>
                          <a:ea typeface="+mn-ea"/>
                          <a:cs typeface="+mn-cs"/>
                        </a:rPr>
                        <a:t>Another appropriate value of the independent variable is suggested</a:t>
                      </a:r>
                    </a:p>
                    <a:p>
                      <a:pPr algn="ctr"/>
                      <a:r>
                        <a:rPr lang="en-GB" sz="1100" b="0" i="0" u="none" strike="noStrike" kern="1200" baseline="0" dirty="0" smtClean="0">
                          <a:solidFill>
                            <a:schemeClr val="dk1"/>
                          </a:solidFill>
                          <a:latin typeface="+mn-lt"/>
                          <a:ea typeface="+mn-ea"/>
                          <a:cs typeface="+mn-cs"/>
                        </a:rPr>
                        <a:t>The reason for the additional value is unclear or inappropriate</a:t>
                      </a:r>
                    </a:p>
                  </a:txBody>
                  <a:tcPr anchor="ctr"/>
                </a:tc>
              </a:tr>
              <a:tr h="370840">
                <a:tc>
                  <a:txBody>
                    <a:bodyPr/>
                    <a:lstStyle/>
                    <a:p>
                      <a:pPr algn="ctr"/>
                      <a:r>
                        <a:rPr lang="en-GB" sz="1200" dirty="0" smtClean="0"/>
                        <a:t>3</a:t>
                      </a:r>
                      <a:endParaRPr lang="en-GB" sz="1200" dirty="0"/>
                    </a:p>
                  </a:txBody>
                  <a:tcPr anchor="ctr"/>
                </a:tc>
                <a:tc>
                  <a:txBody>
                    <a:bodyPr/>
                    <a:lstStyle/>
                    <a:p>
                      <a:pPr algn="ctr"/>
                      <a:r>
                        <a:rPr lang="en-GB" sz="1100" b="0" i="0" u="none" strike="noStrike" kern="1200" baseline="0" dirty="0" smtClean="0">
                          <a:solidFill>
                            <a:schemeClr val="dk1"/>
                          </a:solidFill>
                          <a:latin typeface="+mn-lt"/>
                          <a:ea typeface="+mn-ea"/>
                          <a:cs typeface="+mn-cs"/>
                        </a:rPr>
                        <a:t>The range is correctly stated, according to the candidate’s own results</a:t>
                      </a:r>
                    </a:p>
                    <a:p>
                      <a:pPr algn="ctr"/>
                      <a:r>
                        <a:rPr lang="en-GB" sz="1100" b="0" i="0" u="none" strike="noStrike" kern="1200" baseline="0" dirty="0" smtClean="0">
                          <a:solidFill>
                            <a:schemeClr val="dk1"/>
                          </a:solidFill>
                          <a:latin typeface="+mn-lt"/>
                          <a:ea typeface="+mn-ea"/>
                          <a:cs typeface="+mn-cs"/>
                        </a:rPr>
                        <a:t>Another appropriate value of the independent variable is suggested</a:t>
                      </a:r>
                    </a:p>
                    <a:p>
                      <a:pPr algn="ctr"/>
                      <a:r>
                        <a:rPr lang="en-GB" sz="1100" b="0" i="0" u="none" strike="noStrike" kern="1200" baseline="0" dirty="0" smtClean="0">
                          <a:solidFill>
                            <a:schemeClr val="dk1"/>
                          </a:solidFill>
                          <a:latin typeface="+mn-lt"/>
                          <a:ea typeface="+mn-ea"/>
                          <a:cs typeface="+mn-cs"/>
                        </a:rPr>
                        <a:t>The reason for the additional value is clear and appropriate</a:t>
                      </a:r>
                    </a:p>
                  </a:txBody>
                  <a:tcPr anchor="ctr"/>
                </a:tc>
              </a:tr>
            </a:tbl>
          </a:graphicData>
        </a:graphic>
      </p:graphicFrame>
      <p:sp>
        <p:nvSpPr>
          <p:cNvPr id="21" name="Content Placeholder 3"/>
          <p:cNvSpPr txBox="1">
            <a:spLocks/>
          </p:cNvSpPr>
          <p:nvPr/>
        </p:nvSpPr>
        <p:spPr>
          <a:xfrm>
            <a:off x="3944888" y="2420887"/>
            <a:ext cx="5491788" cy="129881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smtClean="0"/>
              <a:t>Explain:</a:t>
            </a:r>
            <a:endParaRPr lang="en-GB" sz="1400" b="1" dirty="0"/>
          </a:p>
          <a:p>
            <a:pPr marL="90000" indent="-90000"/>
            <a:r>
              <a:rPr lang="en-GB" sz="1400" dirty="0" smtClean="0"/>
              <a:t>You </a:t>
            </a:r>
            <a:r>
              <a:rPr lang="en-GB" sz="1400" dirty="0"/>
              <a:t>should make something clear, or state the reasons for something happening.</a:t>
            </a:r>
          </a:p>
          <a:p>
            <a:pPr marL="90000" indent="-90000"/>
            <a:r>
              <a:rPr lang="en-GB" sz="1400" dirty="0"/>
              <a:t>The points in the answer </a:t>
            </a:r>
            <a:r>
              <a:rPr lang="en-GB" sz="1400" b="1" dirty="0"/>
              <a:t>must </a:t>
            </a:r>
            <a:r>
              <a:rPr lang="en-GB" sz="1400" dirty="0"/>
              <a:t>be linked coherently and logically.</a:t>
            </a:r>
          </a:p>
          <a:p>
            <a:pPr marL="90000" indent="-90000"/>
            <a:r>
              <a:rPr lang="en-GB" sz="1400" dirty="0"/>
              <a:t>The answer should </a:t>
            </a:r>
            <a:r>
              <a:rPr lang="en-GB" sz="1400" b="1" dirty="0"/>
              <a:t>not </a:t>
            </a:r>
            <a:r>
              <a:rPr lang="en-GB" sz="1400" dirty="0"/>
              <a:t>be a simple list of reasons.</a:t>
            </a:r>
          </a:p>
        </p:txBody>
      </p:sp>
    </p:spTree>
    <p:extLst>
      <p:ext uri="{BB962C8B-B14F-4D97-AF65-F5344CB8AC3E}">
        <p14:creationId xmlns:p14="http://schemas.microsoft.com/office/powerpoint/2010/main" val="39940576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2519" y="2395633"/>
            <a:ext cx="6907515" cy="3600000"/>
          </a:xfrm>
          <a:prstGeom prst="rect">
            <a:avLst/>
          </a:prstGeom>
          <a:ln>
            <a:solidFill>
              <a:schemeClr val="tx1"/>
            </a:solidFill>
          </a:ln>
        </p:spPr>
      </p:pic>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3">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Additional / Separate Science</a:t>
              </a:r>
            </a:p>
          </p:txBody>
        </p:sp>
      </p:grpSp>
      <p:sp>
        <p:nvSpPr>
          <p:cNvPr id="21" name="TextBox 20"/>
          <p:cNvSpPr txBox="1"/>
          <p:nvPr/>
        </p:nvSpPr>
        <p:spPr>
          <a:xfrm>
            <a:off x="7597698" y="3060513"/>
            <a:ext cx="120862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poor answer</a:t>
            </a:r>
            <a:endParaRPr lang="en-GB" dirty="0"/>
          </a:p>
        </p:txBody>
      </p:sp>
      <p:cxnSp>
        <p:nvCxnSpPr>
          <p:cNvPr id="22" name="Straight Arrow Connector 21"/>
          <p:cNvCxnSpPr>
            <a:stCxn id="21" idx="1"/>
          </p:cNvCxnSpPr>
          <p:nvPr/>
        </p:nvCxnSpPr>
        <p:spPr>
          <a:xfrm flipH="1" flipV="1">
            <a:off x="5843902" y="3645024"/>
            <a:ext cx="1753796" cy="156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 name="Picture 3"/>
          <p:cNvPicPr>
            <a:picLocks noChangeAspect="1"/>
          </p:cNvPicPr>
          <p:nvPr/>
        </p:nvPicPr>
        <p:blipFill>
          <a:blip r:embed="rId4"/>
          <a:stretch>
            <a:fillRect/>
          </a:stretch>
        </p:blipFill>
        <p:spPr>
          <a:xfrm>
            <a:off x="878700" y="5256054"/>
            <a:ext cx="8532000" cy="1264210"/>
          </a:xfrm>
          <a:prstGeom prst="rect">
            <a:avLst/>
          </a:prstGeom>
          <a:ln>
            <a:solidFill>
              <a:schemeClr val="tx1"/>
            </a:solidFill>
          </a:ln>
        </p:spPr>
      </p:pic>
      <p:cxnSp>
        <p:nvCxnSpPr>
          <p:cNvPr id="23" name="Straight Arrow Connector 22"/>
          <p:cNvCxnSpPr>
            <a:stCxn id="21" idx="2"/>
          </p:cNvCxnSpPr>
          <p:nvPr/>
        </p:nvCxnSpPr>
        <p:spPr>
          <a:xfrm>
            <a:off x="8202010" y="4260842"/>
            <a:ext cx="0" cy="11843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41149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420888"/>
            <a:ext cx="3305572" cy="1246494"/>
          </a:xfrm>
        </p:spPr>
        <p:style>
          <a:lnRef idx="2">
            <a:schemeClr val="dk1"/>
          </a:lnRef>
          <a:fillRef idx="1">
            <a:schemeClr val="lt1"/>
          </a:fillRef>
          <a:effectRef idx="0">
            <a:schemeClr val="dk1"/>
          </a:effectRef>
          <a:fontRef idx="minor">
            <a:schemeClr val="dk1"/>
          </a:fontRef>
        </p:style>
        <p:txBody>
          <a:bodyPr wrap="square">
            <a:noAutofit/>
          </a:bodyPr>
          <a:lstStyle/>
          <a:p>
            <a:pPr marL="0" indent="0">
              <a:buNone/>
            </a:pPr>
            <a:r>
              <a:rPr lang="en-GB" sz="1400" b="1" dirty="0" smtClean="0"/>
              <a:t>Resolution:</a:t>
            </a:r>
            <a:endParaRPr lang="en-GB" sz="1400" b="1" dirty="0"/>
          </a:p>
          <a:p>
            <a:pPr marL="90000" indent="-90000"/>
            <a:r>
              <a:rPr lang="en-GB" sz="1400" dirty="0" smtClean="0"/>
              <a:t>This is the smallest change in quantity being measured (input) of a measuring instrument that gives a perceptible change in the reading.</a:t>
            </a:r>
            <a:endParaRPr lang="en-GB" sz="1400" dirty="0"/>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95300" y="3861048"/>
            <a:ext cx="4385692" cy="2462213"/>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a:t>You may be asked a question similar to this in the section </a:t>
            </a:r>
            <a:r>
              <a:rPr lang="en-GB" sz="1400" b="1" dirty="0" smtClean="0"/>
              <a:t>2 </a:t>
            </a:r>
            <a:r>
              <a:rPr lang="en-GB" sz="1400" b="1" dirty="0"/>
              <a:t>exam:</a:t>
            </a:r>
          </a:p>
          <a:p>
            <a:pPr marL="90000" indent="-90000"/>
            <a:r>
              <a:rPr lang="en-GB" sz="1400" dirty="0"/>
              <a:t>Resolution refers to the smallest scale division of a measuring instrument. </a:t>
            </a:r>
          </a:p>
          <a:p>
            <a:pPr marL="90000" indent="-90000"/>
            <a:r>
              <a:rPr lang="en-GB" sz="1400" dirty="0"/>
              <a:t>What was the resolution of the device that you used to measure the timing of the reaction? </a:t>
            </a:r>
          </a:p>
          <a:p>
            <a:pPr marL="90000" indent="-90000"/>
            <a:r>
              <a:rPr lang="en-GB" sz="1400" dirty="0" smtClean="0"/>
              <a:t>Do </a:t>
            </a:r>
            <a:r>
              <a:rPr lang="en-GB" sz="1400" dirty="0"/>
              <a:t>you think that this resolution was appropriate for this measurement? </a:t>
            </a:r>
          </a:p>
          <a:p>
            <a:pPr marL="90000" indent="-90000"/>
            <a:r>
              <a:rPr lang="en-GB" sz="1400" dirty="0"/>
              <a:t>Explain your answer. </a:t>
            </a:r>
            <a:endParaRPr lang="en-GB" sz="1400" dirty="0" smtClean="0"/>
          </a:p>
          <a:p>
            <a:pPr marL="0" indent="0" algn="r">
              <a:buNone/>
            </a:pPr>
            <a:r>
              <a:rPr lang="en-GB" sz="1400" i="1" dirty="0" smtClean="0"/>
              <a:t>3 marks</a:t>
            </a:r>
            <a:endParaRPr lang="en-GB" sz="1400" i="1" dirty="0"/>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Additional / Separate Science</a:t>
              </a:r>
            </a:p>
          </p:txBody>
        </p:sp>
      </p:grpSp>
      <p:sp>
        <p:nvSpPr>
          <p:cNvPr id="20" name="Content Placeholder 3"/>
          <p:cNvSpPr txBox="1">
            <a:spLocks/>
          </p:cNvSpPr>
          <p:nvPr/>
        </p:nvSpPr>
        <p:spPr>
          <a:xfrm>
            <a:off x="3944888" y="2420887"/>
            <a:ext cx="5491788" cy="1246495"/>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spcBef>
                <a:spcPts val="100"/>
              </a:spcBef>
              <a:buNone/>
            </a:pPr>
            <a:r>
              <a:rPr lang="en-GB" sz="1400" b="1" dirty="0" smtClean="0"/>
              <a:t>Explain:</a:t>
            </a:r>
            <a:endParaRPr lang="en-GB" sz="1400" b="1" dirty="0"/>
          </a:p>
          <a:p>
            <a:pPr marL="90000" indent="-90000">
              <a:spcBef>
                <a:spcPts val="100"/>
              </a:spcBef>
            </a:pPr>
            <a:r>
              <a:rPr lang="en-GB" sz="1400" dirty="0" smtClean="0"/>
              <a:t>You </a:t>
            </a:r>
            <a:r>
              <a:rPr lang="en-GB" sz="1400" dirty="0"/>
              <a:t>should make something clear, or state the reasons for something happening.</a:t>
            </a:r>
          </a:p>
          <a:p>
            <a:pPr marL="90000" indent="-90000">
              <a:spcBef>
                <a:spcPts val="100"/>
              </a:spcBef>
            </a:pPr>
            <a:r>
              <a:rPr lang="en-GB" sz="1400" dirty="0"/>
              <a:t>The points in the answer </a:t>
            </a:r>
            <a:r>
              <a:rPr lang="en-GB" sz="1400" b="1" dirty="0"/>
              <a:t>must </a:t>
            </a:r>
            <a:r>
              <a:rPr lang="en-GB" sz="1400" dirty="0"/>
              <a:t>be linked coherently and logically.</a:t>
            </a:r>
          </a:p>
          <a:p>
            <a:pPr marL="90000" indent="-90000">
              <a:spcBef>
                <a:spcPts val="100"/>
              </a:spcBef>
            </a:pPr>
            <a:r>
              <a:rPr lang="en-GB" sz="1400" dirty="0"/>
              <a:t>The answer should </a:t>
            </a:r>
            <a:r>
              <a:rPr lang="en-GB" sz="1400" b="1" dirty="0"/>
              <a:t>not </a:t>
            </a:r>
            <a:r>
              <a:rPr lang="en-GB" sz="1400" dirty="0"/>
              <a:t>be a simple list of reasons.</a:t>
            </a:r>
          </a:p>
        </p:txBody>
      </p:sp>
      <p:graphicFrame>
        <p:nvGraphicFramePr>
          <p:cNvPr id="21" name="Table 20"/>
          <p:cNvGraphicFramePr>
            <a:graphicFrameLocks noGrp="1"/>
          </p:cNvGraphicFramePr>
          <p:nvPr>
            <p:extLst>
              <p:ext uri="{D42A27DB-BD31-4B8C-83A1-F6EECF244321}">
                <p14:modId xmlns:p14="http://schemas.microsoft.com/office/powerpoint/2010/main" val="2168721885"/>
              </p:ext>
            </p:extLst>
          </p:nvPr>
        </p:nvGraphicFramePr>
        <p:xfrm>
          <a:off x="5025008" y="3861048"/>
          <a:ext cx="4428490" cy="2651760"/>
        </p:xfrm>
        <a:graphic>
          <a:graphicData uri="http://schemas.openxmlformats.org/drawingml/2006/table">
            <a:tbl>
              <a:tblPr firstRow="1" bandRow="1">
                <a:tableStyleId>{5C22544A-7EE6-4342-B048-85BDC9FD1C3A}</a:tableStyleId>
              </a:tblPr>
              <a:tblGrid>
                <a:gridCol w="656137"/>
                <a:gridCol w="3772353"/>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000" dirty="0" smtClean="0"/>
                        <a:t>No credit worthy response</a:t>
                      </a:r>
                      <a:endParaRPr lang="en-GB" sz="10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000" b="0" i="0" u="none" strike="noStrike" kern="1200" baseline="0" dirty="0" smtClean="0">
                          <a:solidFill>
                            <a:schemeClr val="dk1"/>
                          </a:solidFill>
                          <a:latin typeface="+mn-lt"/>
                          <a:ea typeface="+mn-ea"/>
                          <a:cs typeface="+mn-cs"/>
                        </a:rPr>
                        <a:t>A correct value for the resolution is given</a:t>
                      </a:r>
                    </a:p>
                    <a:p>
                      <a:pPr algn="ctr"/>
                      <a:r>
                        <a:rPr lang="en-GB" sz="1000" b="1" i="0" u="none" strike="noStrike" kern="1200" baseline="0" dirty="0" smtClean="0">
                          <a:solidFill>
                            <a:schemeClr val="dk1"/>
                          </a:solidFill>
                          <a:latin typeface="+mn-lt"/>
                          <a:ea typeface="+mn-ea"/>
                          <a:cs typeface="+mn-cs"/>
                        </a:rPr>
                        <a:t>OR</a:t>
                      </a:r>
                    </a:p>
                    <a:p>
                      <a:pPr algn="ctr"/>
                      <a:r>
                        <a:rPr lang="en-GB" sz="1000" b="0" i="0" u="none" strike="noStrike" kern="1200" baseline="0" dirty="0" smtClean="0">
                          <a:solidFill>
                            <a:schemeClr val="dk1"/>
                          </a:solidFill>
                          <a:latin typeface="+mn-lt"/>
                          <a:ea typeface="+mn-ea"/>
                          <a:cs typeface="+mn-cs"/>
                        </a:rPr>
                        <a:t>A sensible but incorrect value is given for the resolution, with a correct statement appropriate to the resolution they have given.</a:t>
                      </a:r>
                      <a:endParaRPr lang="en-GB" sz="1000" dirty="0"/>
                    </a:p>
                  </a:txBody>
                  <a:tcPr anchor="ctr"/>
                </a:tc>
              </a:tr>
              <a:tr h="370840">
                <a:tc>
                  <a:txBody>
                    <a:bodyPr/>
                    <a:lstStyle/>
                    <a:p>
                      <a:pPr algn="ctr"/>
                      <a:r>
                        <a:rPr lang="en-GB" sz="1200" dirty="0" smtClean="0"/>
                        <a:t>2</a:t>
                      </a:r>
                      <a:endParaRPr lang="en-GB" sz="1200" dirty="0"/>
                    </a:p>
                  </a:txBody>
                  <a:tcPr anchor="ctr"/>
                </a:tc>
                <a:tc>
                  <a:txBody>
                    <a:bodyPr/>
                    <a:lstStyle/>
                    <a:p>
                      <a:pPr algn="ctr"/>
                      <a:r>
                        <a:rPr lang="en-GB" sz="1000" b="0" i="0" u="none" strike="noStrike" kern="1200" baseline="0" dirty="0" smtClean="0">
                          <a:solidFill>
                            <a:schemeClr val="dk1"/>
                          </a:solidFill>
                          <a:latin typeface="+mn-lt"/>
                          <a:ea typeface="+mn-ea"/>
                          <a:cs typeface="+mn-cs"/>
                        </a:rPr>
                        <a:t>A correct value for the resolution is given</a:t>
                      </a:r>
                    </a:p>
                    <a:p>
                      <a:pPr algn="ctr"/>
                      <a:r>
                        <a:rPr lang="en-GB" sz="1000" b="1" i="0" u="none" strike="noStrike" kern="1200" baseline="0" dirty="0" smtClean="0">
                          <a:solidFill>
                            <a:schemeClr val="dk1"/>
                          </a:solidFill>
                          <a:latin typeface="+mn-lt"/>
                          <a:ea typeface="+mn-ea"/>
                          <a:cs typeface="+mn-cs"/>
                        </a:rPr>
                        <a:t>AND</a:t>
                      </a:r>
                    </a:p>
                    <a:p>
                      <a:pPr algn="ctr"/>
                      <a:r>
                        <a:rPr lang="en-GB" sz="1000" b="0" i="0" u="none" strike="noStrike" kern="1200" baseline="0" dirty="0" smtClean="0">
                          <a:solidFill>
                            <a:schemeClr val="dk1"/>
                          </a:solidFill>
                          <a:latin typeface="+mn-lt"/>
                          <a:ea typeface="+mn-ea"/>
                          <a:cs typeface="+mn-cs"/>
                        </a:rPr>
                        <a:t>A correct statement as to whether or not the resolution was appropriate is given, but the explanation is not clear</a:t>
                      </a:r>
                      <a:endParaRPr lang="en-GB" sz="1000" dirty="0"/>
                    </a:p>
                  </a:txBody>
                  <a:tcPr anchor="ctr"/>
                </a:tc>
              </a:tr>
              <a:tr h="370840">
                <a:tc>
                  <a:txBody>
                    <a:bodyPr/>
                    <a:lstStyle/>
                    <a:p>
                      <a:pPr algn="ctr"/>
                      <a:r>
                        <a:rPr lang="en-GB" sz="1200" dirty="0" smtClean="0"/>
                        <a:t>3</a:t>
                      </a:r>
                      <a:endParaRPr lang="en-GB" sz="1200" dirty="0"/>
                    </a:p>
                  </a:txBody>
                  <a:tcPr anchor="ctr"/>
                </a:tc>
                <a:tc>
                  <a:txBody>
                    <a:bodyPr/>
                    <a:lstStyle/>
                    <a:p>
                      <a:pPr algn="ctr"/>
                      <a:r>
                        <a:rPr lang="en-GB" sz="1000" b="0" i="0" u="none" strike="noStrike" kern="1200" baseline="0" dirty="0" smtClean="0">
                          <a:solidFill>
                            <a:schemeClr val="dk1"/>
                          </a:solidFill>
                          <a:latin typeface="+mn-lt"/>
                          <a:ea typeface="+mn-ea"/>
                          <a:cs typeface="+mn-cs"/>
                        </a:rPr>
                        <a:t>A correct value for the resolution is given</a:t>
                      </a:r>
                    </a:p>
                    <a:p>
                      <a:pPr algn="ctr"/>
                      <a:r>
                        <a:rPr lang="en-GB" sz="1000" b="1" i="0" u="none" strike="noStrike" kern="1200" baseline="0" dirty="0" smtClean="0">
                          <a:solidFill>
                            <a:schemeClr val="dk1"/>
                          </a:solidFill>
                          <a:latin typeface="+mn-lt"/>
                          <a:ea typeface="+mn-ea"/>
                          <a:cs typeface="+mn-cs"/>
                        </a:rPr>
                        <a:t>AND</a:t>
                      </a:r>
                    </a:p>
                    <a:p>
                      <a:pPr algn="ctr"/>
                      <a:r>
                        <a:rPr lang="en-GB" sz="1000" b="0" i="0" u="none" strike="noStrike" kern="1200" baseline="0" dirty="0" smtClean="0">
                          <a:solidFill>
                            <a:schemeClr val="dk1"/>
                          </a:solidFill>
                          <a:latin typeface="+mn-lt"/>
                          <a:ea typeface="+mn-ea"/>
                          <a:cs typeface="+mn-cs"/>
                        </a:rPr>
                        <a:t>A correct statement as to whether or not the resolution was appropriate is given with a clear explanation</a:t>
                      </a:r>
                      <a:endParaRPr lang="en-GB" sz="1000" dirty="0" smtClean="0"/>
                    </a:p>
                  </a:txBody>
                  <a:tcPr anchor="ctr"/>
                </a:tc>
              </a:tr>
            </a:tbl>
          </a:graphicData>
        </a:graphic>
      </p:graphicFrame>
    </p:spTree>
    <p:extLst>
      <p:ext uri="{BB962C8B-B14F-4D97-AF65-F5344CB8AC3E}">
        <p14:creationId xmlns:p14="http://schemas.microsoft.com/office/powerpoint/2010/main" val="17894247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Additional / Separate Science</a:t>
              </a:r>
            </a:p>
          </p:txBody>
        </p:sp>
      </p:grpSp>
      <p:sp>
        <p:nvSpPr>
          <p:cNvPr id="21" name="TextBox 20"/>
          <p:cNvSpPr txBox="1"/>
          <p:nvPr/>
        </p:nvSpPr>
        <p:spPr>
          <a:xfrm>
            <a:off x="7597698" y="3060513"/>
            <a:ext cx="120862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pic>
        <p:nvPicPr>
          <p:cNvPr id="5" name="Picture 4"/>
          <p:cNvPicPr>
            <a:picLocks noChangeAspect="1"/>
          </p:cNvPicPr>
          <p:nvPr/>
        </p:nvPicPr>
        <p:blipFill>
          <a:blip r:embed="rId3"/>
          <a:stretch>
            <a:fillRect/>
          </a:stretch>
        </p:blipFill>
        <p:spPr>
          <a:xfrm>
            <a:off x="452520" y="2395633"/>
            <a:ext cx="6835943" cy="3924000"/>
          </a:xfrm>
          <a:prstGeom prst="rect">
            <a:avLst/>
          </a:prstGeom>
          <a:ln>
            <a:solidFill>
              <a:schemeClr val="tx1"/>
            </a:solidFill>
          </a:ln>
        </p:spPr>
      </p:pic>
      <p:cxnSp>
        <p:nvCxnSpPr>
          <p:cNvPr id="22" name="Straight Arrow Connector 21"/>
          <p:cNvCxnSpPr>
            <a:stCxn id="21" idx="1"/>
          </p:cNvCxnSpPr>
          <p:nvPr/>
        </p:nvCxnSpPr>
        <p:spPr>
          <a:xfrm flipH="1" flipV="1">
            <a:off x="6321152" y="3660677"/>
            <a:ext cx="127654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p:nvPicPr>
        <p:blipFill>
          <a:blip r:embed="rId4"/>
          <a:stretch>
            <a:fillRect/>
          </a:stretch>
        </p:blipFill>
        <p:spPr>
          <a:xfrm>
            <a:off x="457269" y="5328021"/>
            <a:ext cx="9000000" cy="1036161"/>
          </a:xfrm>
          <a:prstGeom prst="rect">
            <a:avLst/>
          </a:prstGeom>
          <a:ln>
            <a:solidFill>
              <a:schemeClr val="tx1"/>
            </a:solidFill>
          </a:ln>
        </p:spPr>
      </p:pic>
      <p:cxnSp>
        <p:nvCxnSpPr>
          <p:cNvPr id="23" name="Straight Arrow Connector 22"/>
          <p:cNvCxnSpPr>
            <a:stCxn id="21" idx="2"/>
          </p:cNvCxnSpPr>
          <p:nvPr/>
        </p:nvCxnSpPr>
        <p:spPr>
          <a:xfrm>
            <a:off x="8202010" y="4260842"/>
            <a:ext cx="0" cy="11843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2368200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95300" y="3811398"/>
            <a:ext cx="3737619" cy="2677656"/>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a:t>You may be asked a question similar to this in the section </a:t>
            </a:r>
            <a:r>
              <a:rPr lang="en-GB" sz="1400" b="1" dirty="0" smtClean="0"/>
              <a:t>2 </a:t>
            </a:r>
            <a:r>
              <a:rPr lang="en-GB" sz="1400" b="1" dirty="0"/>
              <a:t>exam:</a:t>
            </a:r>
          </a:p>
          <a:p>
            <a:pPr marL="0" indent="0">
              <a:buNone/>
            </a:pPr>
            <a:r>
              <a:rPr lang="en-GB" sz="1400" dirty="0"/>
              <a:t>Most investigations contain errors or uncertainties. </a:t>
            </a:r>
          </a:p>
          <a:p>
            <a:pPr marL="0" indent="0">
              <a:buNone/>
            </a:pPr>
            <a:r>
              <a:rPr lang="en-GB" sz="1400" dirty="0"/>
              <a:t>What do you think was the cause of the largest error or uncertainty in your investigation? </a:t>
            </a:r>
          </a:p>
          <a:p>
            <a:pPr marL="0" indent="0">
              <a:buNone/>
            </a:pPr>
            <a:r>
              <a:rPr lang="en-GB" sz="1400" dirty="0" smtClean="0"/>
              <a:t>What </a:t>
            </a:r>
            <a:r>
              <a:rPr lang="en-GB" sz="1400" dirty="0"/>
              <a:t>you could do to reduce the size of this error if you were to repeat the investigation? </a:t>
            </a:r>
          </a:p>
          <a:p>
            <a:pPr marL="0" indent="0">
              <a:buNone/>
            </a:pPr>
            <a:r>
              <a:rPr lang="en-GB" sz="1400" dirty="0"/>
              <a:t>Explain your answer. </a:t>
            </a:r>
            <a:endParaRPr lang="en-GB" sz="1400" dirty="0" smtClean="0"/>
          </a:p>
          <a:p>
            <a:pPr marL="0" indent="0" algn="r">
              <a:buNone/>
            </a:pPr>
            <a:r>
              <a:rPr lang="en-GB" sz="1400" i="1" dirty="0" smtClean="0"/>
              <a:t>3 marks</a:t>
            </a:r>
            <a:endParaRPr lang="en-GB" sz="1400" i="1" dirty="0"/>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Additional / Separate Science</a:t>
              </a:r>
            </a:p>
          </p:txBody>
        </p:sp>
      </p:grpSp>
      <p:sp>
        <p:nvSpPr>
          <p:cNvPr id="20" name="Content Placeholder 3"/>
          <p:cNvSpPr txBox="1">
            <a:spLocks/>
          </p:cNvSpPr>
          <p:nvPr/>
        </p:nvSpPr>
        <p:spPr>
          <a:xfrm>
            <a:off x="495300" y="2420888"/>
            <a:ext cx="3305572" cy="1246494"/>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1400" b="1" dirty="0" smtClean="0"/>
              <a:t>Uncertainty:</a:t>
            </a:r>
          </a:p>
          <a:p>
            <a:pPr marL="90000" indent="-90000"/>
            <a:r>
              <a:rPr lang="en-GB" sz="1400" dirty="0" smtClean="0"/>
              <a:t>The interval within which the true value can be expected to lie, within a given level of confidence or probability.</a:t>
            </a:r>
            <a:endParaRPr lang="en-GB" sz="1400" dirty="0"/>
          </a:p>
        </p:txBody>
      </p:sp>
      <p:sp>
        <p:nvSpPr>
          <p:cNvPr id="21" name="Content Placeholder 3"/>
          <p:cNvSpPr txBox="1">
            <a:spLocks/>
          </p:cNvSpPr>
          <p:nvPr/>
        </p:nvSpPr>
        <p:spPr>
          <a:xfrm>
            <a:off x="3944888" y="2420887"/>
            <a:ext cx="5491788" cy="1246495"/>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spcBef>
                <a:spcPts val="100"/>
              </a:spcBef>
              <a:buNone/>
            </a:pPr>
            <a:r>
              <a:rPr lang="en-GB" sz="1400" b="1" dirty="0" smtClean="0"/>
              <a:t>Explain:</a:t>
            </a:r>
            <a:endParaRPr lang="en-GB" sz="1400" b="1" dirty="0"/>
          </a:p>
          <a:p>
            <a:pPr marL="90000" indent="-90000">
              <a:spcBef>
                <a:spcPts val="100"/>
              </a:spcBef>
            </a:pPr>
            <a:r>
              <a:rPr lang="en-GB" sz="1400" dirty="0" smtClean="0"/>
              <a:t>You </a:t>
            </a:r>
            <a:r>
              <a:rPr lang="en-GB" sz="1400" dirty="0"/>
              <a:t>should make something clear, or state the reasons for something happening.</a:t>
            </a:r>
          </a:p>
          <a:p>
            <a:pPr marL="90000" indent="-90000">
              <a:spcBef>
                <a:spcPts val="100"/>
              </a:spcBef>
            </a:pPr>
            <a:r>
              <a:rPr lang="en-GB" sz="1400" dirty="0"/>
              <a:t>The points in the answer </a:t>
            </a:r>
            <a:r>
              <a:rPr lang="en-GB" sz="1400" b="1" dirty="0"/>
              <a:t>must </a:t>
            </a:r>
            <a:r>
              <a:rPr lang="en-GB" sz="1400" dirty="0"/>
              <a:t>be linked coherently and logically.</a:t>
            </a:r>
          </a:p>
          <a:p>
            <a:pPr marL="90000" indent="-90000">
              <a:spcBef>
                <a:spcPts val="100"/>
              </a:spcBef>
            </a:pPr>
            <a:r>
              <a:rPr lang="en-GB" sz="1400" dirty="0"/>
              <a:t>The answer should </a:t>
            </a:r>
            <a:r>
              <a:rPr lang="en-GB" sz="1400" b="1" dirty="0"/>
              <a:t>not </a:t>
            </a:r>
            <a:r>
              <a:rPr lang="en-GB" sz="1400" dirty="0"/>
              <a:t>be a simple list of reasons.</a:t>
            </a:r>
          </a:p>
        </p:txBody>
      </p:sp>
      <p:graphicFrame>
        <p:nvGraphicFramePr>
          <p:cNvPr id="22" name="Table 21"/>
          <p:cNvGraphicFramePr>
            <a:graphicFrameLocks noGrp="1"/>
          </p:cNvGraphicFramePr>
          <p:nvPr>
            <p:extLst>
              <p:ext uri="{D42A27DB-BD31-4B8C-83A1-F6EECF244321}">
                <p14:modId xmlns:p14="http://schemas.microsoft.com/office/powerpoint/2010/main" val="1592226087"/>
              </p:ext>
            </p:extLst>
          </p:nvPr>
        </p:nvGraphicFramePr>
        <p:xfrm>
          <a:off x="4448944" y="3861048"/>
          <a:ext cx="5004554" cy="2346960"/>
        </p:xfrm>
        <a:graphic>
          <a:graphicData uri="http://schemas.openxmlformats.org/drawingml/2006/table">
            <a:tbl>
              <a:tblPr firstRow="1" bandRow="1">
                <a:tableStyleId>{5C22544A-7EE6-4342-B048-85BDC9FD1C3A}</a:tableStyleId>
              </a:tblPr>
              <a:tblGrid>
                <a:gridCol w="741488"/>
                <a:gridCol w="4263066"/>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100" dirty="0" smtClean="0"/>
                        <a:t>No credit worthy response</a:t>
                      </a:r>
                      <a:endParaRPr lang="en-GB" sz="11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100" b="0" i="0" u="none" strike="noStrike" kern="1200" baseline="0" dirty="0" smtClean="0">
                          <a:solidFill>
                            <a:schemeClr val="dk1"/>
                          </a:solidFill>
                          <a:latin typeface="+mn-lt"/>
                          <a:ea typeface="+mn-ea"/>
                          <a:cs typeface="+mn-cs"/>
                        </a:rPr>
                        <a:t>There is a statement as to the possible cause of the largest error. </a:t>
                      </a:r>
                    </a:p>
                  </a:txBody>
                  <a:tcPr anchor="ctr"/>
                </a:tc>
              </a:tr>
              <a:tr h="370840">
                <a:tc>
                  <a:txBody>
                    <a:bodyPr/>
                    <a:lstStyle/>
                    <a:p>
                      <a:pPr algn="ctr"/>
                      <a:r>
                        <a:rPr lang="en-GB" sz="1200" dirty="0" smtClean="0"/>
                        <a:t>2</a:t>
                      </a:r>
                      <a:endParaRPr lang="en-GB"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smtClean="0">
                          <a:solidFill>
                            <a:schemeClr val="dk1"/>
                          </a:solidFill>
                          <a:latin typeface="+mn-lt"/>
                          <a:ea typeface="+mn-ea"/>
                          <a:cs typeface="+mn-cs"/>
                        </a:rPr>
                        <a:t>There is a statement as to the possible cause of the largest error.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smtClean="0">
                          <a:solidFill>
                            <a:schemeClr val="dk1"/>
                          </a:solidFill>
                          <a:latin typeface="+mn-lt"/>
                          <a:ea typeface="+mn-ea"/>
                          <a:cs typeface="+mn-cs"/>
                        </a:rPr>
                        <a:t>An appropriate suggestion is made regarding how the size of this error might be reduced. </a:t>
                      </a:r>
                    </a:p>
                  </a:txBody>
                  <a:tcPr anchor="ctr"/>
                </a:tc>
              </a:tr>
              <a:tr h="370840">
                <a:tc>
                  <a:txBody>
                    <a:bodyPr/>
                    <a:lstStyle/>
                    <a:p>
                      <a:pPr algn="ctr"/>
                      <a:r>
                        <a:rPr lang="en-GB" sz="1200" dirty="0" smtClean="0"/>
                        <a:t>3</a:t>
                      </a:r>
                      <a:endParaRPr lang="en-GB"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smtClean="0">
                          <a:solidFill>
                            <a:schemeClr val="dk1"/>
                          </a:solidFill>
                          <a:latin typeface="+mn-lt"/>
                          <a:ea typeface="+mn-ea"/>
                          <a:cs typeface="+mn-cs"/>
                        </a:rPr>
                        <a:t>There is a statement as to the possible cause of the largest error.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smtClean="0">
                          <a:solidFill>
                            <a:schemeClr val="dk1"/>
                          </a:solidFill>
                          <a:latin typeface="+mn-lt"/>
                          <a:ea typeface="+mn-ea"/>
                          <a:cs typeface="+mn-cs"/>
                        </a:rPr>
                        <a:t>An appropriate suggestion is made regarding how the size of this error might be reduced. together with an explanation regarding how the suggestion might lead to a reduction in the size of the error. </a:t>
                      </a:r>
                    </a:p>
                  </a:txBody>
                  <a:tcPr anchor="ctr"/>
                </a:tc>
              </a:tr>
            </a:tbl>
          </a:graphicData>
        </a:graphic>
      </p:graphicFrame>
    </p:spTree>
    <p:extLst>
      <p:ext uri="{BB962C8B-B14F-4D97-AF65-F5344CB8AC3E}">
        <p14:creationId xmlns:p14="http://schemas.microsoft.com/office/powerpoint/2010/main" val="525041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52500" y="1556793"/>
            <a:ext cx="518332" cy="740472"/>
            <a:chOff x="0" y="2844"/>
            <a:chExt cx="518332" cy="740472"/>
          </a:xfrm>
        </p:grpSpPr>
        <p:sp>
          <p:nvSpPr>
            <p:cNvPr id="11" name="Chevron 10"/>
            <p:cNvSpPr/>
            <p:nvPr/>
          </p:nvSpPr>
          <p:spPr>
            <a:xfrm rot="5400000">
              <a:off x="-111070" y="113914"/>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hevron 4"/>
            <p:cNvSpPr/>
            <p:nvPr/>
          </p:nvSpPr>
          <p:spPr>
            <a:xfrm>
              <a:off x="1" y="262010"/>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1</a:t>
              </a:r>
              <a:endParaRPr lang="en-GB" sz="1500" b="1" kern="1200" dirty="0"/>
            </a:p>
          </p:txBody>
        </p:sp>
      </p:grpSp>
      <p:grpSp>
        <p:nvGrpSpPr>
          <p:cNvPr id="8" name="Group 7"/>
          <p:cNvGrpSpPr/>
          <p:nvPr/>
        </p:nvGrpSpPr>
        <p:grpSpPr>
          <a:xfrm>
            <a:off x="970831" y="1556792"/>
            <a:ext cx="8482668" cy="481307"/>
            <a:chOff x="518331" y="2843"/>
            <a:chExt cx="8482668" cy="481307"/>
          </a:xfrm>
        </p:grpSpPr>
        <p:sp>
          <p:nvSpPr>
            <p:cNvPr id="9" name="Round Same Side Corner Rectangle 8"/>
            <p:cNvSpPr/>
            <p:nvPr/>
          </p:nvSpPr>
          <p:spPr>
            <a:xfrm rot="5400000">
              <a:off x="4519011" y="-3997837"/>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 Same Side Corner Rectangle 6"/>
            <p:cNvSpPr/>
            <p:nvPr/>
          </p:nvSpPr>
          <p:spPr>
            <a:xfrm>
              <a:off x="518331" y="26338"/>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GB" sz="2700" kern="1200" dirty="0" smtClean="0"/>
                <a:t>Introduce the context of the investigation</a:t>
              </a:r>
              <a:endParaRPr lang="en-GB" sz="2700" kern="1200" dirty="0"/>
            </a:p>
          </p:txBody>
        </p:sp>
      </p:grpSp>
      <p:pic>
        <p:nvPicPr>
          <p:cNvPr id="14" name="Picture 13"/>
          <p:cNvPicPr>
            <a:picLocks noChangeAspect="1"/>
          </p:cNvPicPr>
          <p:nvPr/>
        </p:nvPicPr>
        <p:blipFill>
          <a:blip r:embed="rId3"/>
          <a:stretch>
            <a:fillRect/>
          </a:stretch>
        </p:blipFill>
        <p:spPr>
          <a:xfrm>
            <a:off x="3467479" y="4555575"/>
            <a:ext cx="5909442" cy="1980000"/>
          </a:xfrm>
          <a:prstGeom prst="rect">
            <a:avLst/>
          </a:prstGeom>
          <a:ln>
            <a:solidFill>
              <a:schemeClr val="tx1"/>
            </a:solidFill>
          </a:ln>
        </p:spPr>
      </p:pic>
      <p:pic>
        <p:nvPicPr>
          <p:cNvPr id="15" name="Picture 14"/>
          <p:cNvPicPr>
            <a:picLocks noChangeAspect="1"/>
          </p:cNvPicPr>
          <p:nvPr/>
        </p:nvPicPr>
        <p:blipFill>
          <a:blip r:embed="rId4"/>
          <a:stretch>
            <a:fillRect/>
          </a:stretch>
        </p:blipFill>
        <p:spPr>
          <a:xfrm>
            <a:off x="360001" y="2436420"/>
            <a:ext cx="6062199" cy="1980000"/>
          </a:xfrm>
          <a:prstGeom prst="rect">
            <a:avLst/>
          </a:prstGeom>
          <a:ln>
            <a:solidFill>
              <a:schemeClr val="tx1"/>
            </a:solidFill>
          </a:ln>
        </p:spPr>
      </p:pic>
      <p:sp>
        <p:nvSpPr>
          <p:cNvPr id="16" name="TextBox 15"/>
          <p:cNvSpPr txBox="1"/>
          <p:nvPr/>
        </p:nvSpPr>
        <p:spPr>
          <a:xfrm>
            <a:off x="360000" y="5222409"/>
            <a:ext cx="28015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18" name="Straight Arrow Connector 17"/>
          <p:cNvCxnSpPr>
            <a:stCxn id="16" idx="3"/>
            <a:endCxn id="14" idx="1"/>
          </p:cNvCxnSpPr>
          <p:nvPr/>
        </p:nvCxnSpPr>
        <p:spPr>
          <a:xfrm>
            <a:off x="3161516" y="5545575"/>
            <a:ext cx="30596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6651983" y="3103254"/>
            <a:ext cx="28015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poor answer</a:t>
            </a:r>
            <a:endParaRPr lang="en-GB" dirty="0"/>
          </a:p>
        </p:txBody>
      </p:sp>
      <p:cxnSp>
        <p:nvCxnSpPr>
          <p:cNvPr id="21" name="Straight Arrow Connector 20"/>
          <p:cNvCxnSpPr>
            <a:stCxn id="22" idx="1"/>
            <a:endCxn id="15" idx="3"/>
          </p:cNvCxnSpPr>
          <p:nvPr/>
        </p:nvCxnSpPr>
        <p:spPr>
          <a:xfrm flipH="1">
            <a:off x="6422200" y="3426420"/>
            <a:ext cx="2297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2300707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Additional / Separate Science</a:t>
              </a:r>
            </a:p>
          </p:txBody>
        </p:sp>
      </p:grpSp>
      <p:sp>
        <p:nvSpPr>
          <p:cNvPr id="21" name="TextBox 20"/>
          <p:cNvSpPr txBox="1"/>
          <p:nvPr/>
        </p:nvSpPr>
        <p:spPr>
          <a:xfrm>
            <a:off x="8250097" y="3072699"/>
            <a:ext cx="120862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22" name="Straight Arrow Connector 21"/>
          <p:cNvCxnSpPr>
            <a:stCxn id="21" idx="1"/>
          </p:cNvCxnSpPr>
          <p:nvPr/>
        </p:nvCxnSpPr>
        <p:spPr>
          <a:xfrm flipH="1" flipV="1">
            <a:off x="7122962" y="3672863"/>
            <a:ext cx="1127135"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21" idx="2"/>
          </p:cNvCxnSpPr>
          <p:nvPr/>
        </p:nvCxnSpPr>
        <p:spPr>
          <a:xfrm>
            <a:off x="8854409" y="4273028"/>
            <a:ext cx="0" cy="1378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3"/>
          <a:stretch>
            <a:fillRect/>
          </a:stretch>
        </p:blipFill>
        <p:spPr>
          <a:xfrm>
            <a:off x="452500" y="2393921"/>
            <a:ext cx="6670462" cy="3708000"/>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3228514" y="5651921"/>
            <a:ext cx="6245482" cy="900000"/>
          </a:xfrm>
          <a:prstGeom prst="rect">
            <a:avLst/>
          </a:prstGeom>
          <a:ln>
            <a:solidFill>
              <a:schemeClr val="tx1"/>
            </a:solidFill>
          </a:ln>
        </p:spPr>
      </p:pic>
    </p:spTree>
    <p:extLst>
      <p:ext uri="{BB962C8B-B14F-4D97-AF65-F5344CB8AC3E}">
        <p14:creationId xmlns:p14="http://schemas.microsoft.com/office/powerpoint/2010/main" val="6406228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95300" y="4146987"/>
            <a:ext cx="4385692" cy="1514261"/>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a:t>You may be asked a question similar to this in the section </a:t>
            </a:r>
            <a:r>
              <a:rPr lang="en-GB" sz="1400" b="1" dirty="0" smtClean="0"/>
              <a:t>2 </a:t>
            </a:r>
            <a:r>
              <a:rPr lang="en-GB" sz="1400" b="1" dirty="0"/>
              <a:t>exam:</a:t>
            </a:r>
          </a:p>
          <a:p>
            <a:pPr marL="90000" indent="-90000"/>
            <a:r>
              <a:rPr lang="en-GB" sz="1400" dirty="0"/>
              <a:t>You have been given a Secondary Data </a:t>
            </a:r>
            <a:r>
              <a:rPr lang="en-GB" sz="1400" dirty="0" smtClean="0"/>
              <a:t>Sheet that </a:t>
            </a:r>
            <a:r>
              <a:rPr lang="en-GB" sz="1400" dirty="0"/>
              <a:t>provides results from similar investigations. </a:t>
            </a:r>
          </a:p>
          <a:p>
            <a:pPr marL="90000" indent="-90000"/>
            <a:r>
              <a:rPr lang="en-GB" sz="1400" dirty="0" smtClean="0"/>
              <a:t>Draw </a:t>
            </a:r>
            <a:r>
              <a:rPr lang="en-GB" sz="1400" dirty="0"/>
              <a:t>a </a:t>
            </a:r>
            <a:r>
              <a:rPr lang="en-GB" sz="1400" dirty="0" smtClean="0"/>
              <a:t>sketch graph </a:t>
            </a:r>
            <a:r>
              <a:rPr lang="en-GB" sz="1400" dirty="0"/>
              <a:t>of the results in Case Study </a:t>
            </a:r>
            <a:r>
              <a:rPr lang="en-GB" sz="1400" b="1" dirty="0"/>
              <a:t>1</a:t>
            </a:r>
            <a:r>
              <a:rPr lang="en-GB" sz="1400" dirty="0"/>
              <a:t>. </a:t>
            </a:r>
            <a:endParaRPr lang="en-GB" sz="1400" dirty="0" smtClean="0"/>
          </a:p>
          <a:p>
            <a:pPr marL="0" indent="0" algn="r">
              <a:buNone/>
            </a:pPr>
            <a:r>
              <a:rPr lang="en-GB" sz="1400" i="1" dirty="0" smtClean="0"/>
              <a:t>3 marks</a:t>
            </a:r>
            <a:endParaRPr lang="en-GB" sz="1400" i="1" dirty="0"/>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Additional / Separate Science</a:t>
              </a:r>
            </a:p>
          </p:txBody>
        </p:sp>
      </p:grpSp>
      <p:sp>
        <p:nvSpPr>
          <p:cNvPr id="20" name="Content Placeholder 3"/>
          <p:cNvSpPr txBox="1">
            <a:spLocks/>
          </p:cNvSpPr>
          <p:nvPr/>
        </p:nvSpPr>
        <p:spPr>
          <a:xfrm>
            <a:off x="495300" y="2420888"/>
            <a:ext cx="4385692" cy="151426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1400" b="1" dirty="0" smtClean="0"/>
              <a:t>Sketch graph:</a:t>
            </a:r>
          </a:p>
          <a:p>
            <a:pPr marL="90000" indent="-90000"/>
            <a:r>
              <a:rPr lang="en-GB" sz="1400" dirty="0" smtClean="0"/>
              <a:t>A line graph, not necessarily on a grid, that shows the general shape of the relationship between two variables. It will not have any points plotted and although the axes should be labelled they may not be scaled.</a:t>
            </a:r>
          </a:p>
        </p:txBody>
      </p:sp>
      <p:sp>
        <p:nvSpPr>
          <p:cNvPr id="21" name="Content Placeholder 3"/>
          <p:cNvSpPr txBox="1">
            <a:spLocks/>
          </p:cNvSpPr>
          <p:nvPr/>
        </p:nvSpPr>
        <p:spPr>
          <a:xfrm>
            <a:off x="5025008" y="2420887"/>
            <a:ext cx="4411668" cy="1514261"/>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smtClean="0"/>
              <a:t>Explain:</a:t>
            </a:r>
            <a:endParaRPr lang="en-GB" sz="1400" b="1" dirty="0"/>
          </a:p>
          <a:p>
            <a:pPr marL="90000" indent="-90000"/>
            <a:r>
              <a:rPr lang="en-GB" sz="1400" dirty="0" smtClean="0"/>
              <a:t>You </a:t>
            </a:r>
            <a:r>
              <a:rPr lang="en-GB" sz="1400" dirty="0"/>
              <a:t>should make something clear, or state the reasons for something happening.</a:t>
            </a:r>
          </a:p>
          <a:p>
            <a:pPr marL="90000" indent="-90000"/>
            <a:r>
              <a:rPr lang="en-GB" sz="1400" dirty="0"/>
              <a:t>The points in the answer </a:t>
            </a:r>
            <a:r>
              <a:rPr lang="en-GB" sz="1400" b="1" dirty="0"/>
              <a:t>must </a:t>
            </a:r>
            <a:r>
              <a:rPr lang="en-GB" sz="1400" dirty="0"/>
              <a:t>be linked coherently and logically.</a:t>
            </a:r>
          </a:p>
          <a:p>
            <a:pPr marL="90000" indent="-90000"/>
            <a:r>
              <a:rPr lang="en-GB" sz="1400" dirty="0"/>
              <a:t>The answer should </a:t>
            </a:r>
            <a:r>
              <a:rPr lang="en-GB" sz="1400" b="1" dirty="0"/>
              <a:t>not </a:t>
            </a:r>
            <a:r>
              <a:rPr lang="en-GB" sz="1400" dirty="0"/>
              <a:t>be a simple list of reasons.</a:t>
            </a:r>
          </a:p>
        </p:txBody>
      </p:sp>
      <p:graphicFrame>
        <p:nvGraphicFramePr>
          <p:cNvPr id="22" name="Table 21"/>
          <p:cNvGraphicFramePr>
            <a:graphicFrameLocks noGrp="1"/>
          </p:cNvGraphicFramePr>
          <p:nvPr>
            <p:extLst/>
          </p:nvPr>
        </p:nvGraphicFramePr>
        <p:xfrm>
          <a:off x="5025008" y="4146987"/>
          <a:ext cx="4385692" cy="1280160"/>
        </p:xfrm>
        <a:graphic>
          <a:graphicData uri="http://schemas.openxmlformats.org/drawingml/2006/table">
            <a:tbl>
              <a:tblPr firstRow="1" bandRow="1">
                <a:tableStyleId>{5C22544A-7EE6-4342-B048-85BDC9FD1C3A}</a:tableStyleId>
              </a:tblPr>
              <a:tblGrid>
                <a:gridCol w="649796"/>
                <a:gridCol w="3735896"/>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200" dirty="0" smtClean="0"/>
                        <a:t>No credit worthy response</a:t>
                      </a:r>
                      <a:endParaRPr lang="en-GB" sz="12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Both axes labelled with the variables and units</a:t>
                      </a:r>
                      <a:endParaRPr lang="en-GB" sz="400" dirty="0"/>
                    </a:p>
                  </a:txBody>
                  <a:tcPr anchor="ctr"/>
                </a:tc>
              </a:tr>
              <a:tr h="370840">
                <a:tc>
                  <a:txBody>
                    <a:bodyPr/>
                    <a:lstStyle/>
                    <a:p>
                      <a:pPr algn="ctr"/>
                      <a:r>
                        <a:rPr lang="en-GB" sz="1200" dirty="0" smtClean="0"/>
                        <a:t>2</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Both axes labelled with the variables and units and an appropriate line drawn</a:t>
                      </a:r>
                      <a:endParaRPr lang="en-GB" sz="400" dirty="0"/>
                    </a:p>
                  </a:txBody>
                  <a:tcPr anchor="ctr"/>
                </a:tc>
              </a:tr>
            </a:tbl>
          </a:graphicData>
        </a:graphic>
      </p:graphicFrame>
    </p:spTree>
    <p:extLst>
      <p:ext uri="{BB962C8B-B14F-4D97-AF65-F5344CB8AC3E}">
        <p14:creationId xmlns:p14="http://schemas.microsoft.com/office/powerpoint/2010/main" val="46371691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Additional / Separate Science</a:t>
              </a:r>
            </a:p>
          </p:txBody>
        </p:sp>
      </p:grpSp>
      <p:sp>
        <p:nvSpPr>
          <p:cNvPr id="21" name="TextBox 20"/>
          <p:cNvSpPr txBox="1"/>
          <p:nvPr/>
        </p:nvSpPr>
        <p:spPr>
          <a:xfrm>
            <a:off x="7635659" y="3269934"/>
            <a:ext cx="1775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22" name="Straight Arrow Connector 21"/>
          <p:cNvCxnSpPr>
            <a:stCxn id="21" idx="1"/>
            <a:endCxn id="3" idx="3"/>
          </p:cNvCxnSpPr>
          <p:nvPr/>
        </p:nvCxnSpPr>
        <p:spPr>
          <a:xfrm flipH="1" flipV="1">
            <a:off x="6280070" y="3590430"/>
            <a:ext cx="1355589" cy="26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360000" y="5108528"/>
            <a:ext cx="17750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24" name="Straight Arrow Connector 23"/>
          <p:cNvCxnSpPr>
            <a:stCxn id="23" idx="3"/>
            <a:endCxn id="5" idx="1"/>
          </p:cNvCxnSpPr>
          <p:nvPr/>
        </p:nvCxnSpPr>
        <p:spPr>
          <a:xfrm>
            <a:off x="2135041" y="5431694"/>
            <a:ext cx="1422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 name="Picture 4"/>
          <p:cNvPicPr>
            <a:picLocks noChangeAspect="1"/>
          </p:cNvPicPr>
          <p:nvPr/>
        </p:nvPicPr>
        <p:blipFill rotWithShape="1">
          <a:blip r:embed="rId3"/>
          <a:srcRect b="1826"/>
          <a:stretch/>
        </p:blipFill>
        <p:spPr>
          <a:xfrm>
            <a:off x="3557041" y="4293096"/>
            <a:ext cx="5920070" cy="2277196"/>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360000" y="2440800"/>
            <a:ext cx="5920070" cy="2299259"/>
          </a:xfrm>
          <a:prstGeom prst="rect">
            <a:avLst/>
          </a:prstGeom>
          <a:ln>
            <a:solidFill>
              <a:schemeClr val="tx1"/>
            </a:solidFill>
          </a:ln>
        </p:spPr>
      </p:pic>
    </p:spTree>
    <p:extLst>
      <p:ext uri="{BB962C8B-B14F-4D97-AF65-F5344CB8AC3E}">
        <p14:creationId xmlns:p14="http://schemas.microsoft.com/office/powerpoint/2010/main" val="96401457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95300" y="3387301"/>
            <a:ext cx="3377580" cy="2850011"/>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smtClean="0"/>
              <a:t>You may also be asked a question similar to this in the section 2 exam</a:t>
            </a:r>
          </a:p>
          <a:p>
            <a:pPr marL="90000" indent="-90000"/>
            <a:r>
              <a:rPr lang="en-US" sz="1400" dirty="0" smtClean="0"/>
              <a:t>X investigates the following hypothesis …</a:t>
            </a:r>
          </a:p>
          <a:p>
            <a:pPr marL="90000" indent="-90000"/>
            <a:r>
              <a:rPr lang="en-US" sz="1400" dirty="0"/>
              <a:t>Explain whether or not the results in Case Studies </a:t>
            </a:r>
            <a:r>
              <a:rPr lang="en-US" sz="1400" b="1" dirty="0"/>
              <a:t>1</a:t>
            </a:r>
            <a:r>
              <a:rPr lang="en-US" sz="1400" dirty="0"/>
              <a:t>, </a:t>
            </a:r>
            <a:r>
              <a:rPr lang="en-US" sz="1400" b="1" dirty="0"/>
              <a:t>2 </a:t>
            </a:r>
            <a:r>
              <a:rPr lang="en-US" sz="1400" dirty="0"/>
              <a:t>and </a:t>
            </a:r>
            <a:r>
              <a:rPr lang="en-US" sz="1400" b="1" dirty="0"/>
              <a:t>3 </a:t>
            </a:r>
            <a:r>
              <a:rPr lang="en-US" sz="1400" dirty="0"/>
              <a:t>support this </a:t>
            </a:r>
            <a:r>
              <a:rPr lang="en-US" sz="1400" dirty="0" smtClean="0"/>
              <a:t>hypothesis</a:t>
            </a:r>
            <a:r>
              <a:rPr lang="en-GB" sz="1400" dirty="0" smtClean="0"/>
              <a:t>.</a:t>
            </a:r>
          </a:p>
          <a:p>
            <a:pPr marL="90000" indent="-90000"/>
            <a:r>
              <a:rPr lang="en-US" sz="1400" dirty="0" smtClean="0"/>
              <a:t>To gain full marks your explanation should include appropriate examples from the results in Case studies </a:t>
            </a:r>
            <a:r>
              <a:rPr lang="en-US" sz="1400" b="1" dirty="0" smtClean="0"/>
              <a:t>1</a:t>
            </a:r>
            <a:r>
              <a:rPr lang="en-US" sz="1400" dirty="0" smtClean="0"/>
              <a:t>, </a:t>
            </a:r>
            <a:r>
              <a:rPr lang="en-US" sz="1400" b="1" dirty="0" smtClean="0"/>
              <a:t>2 </a:t>
            </a:r>
            <a:r>
              <a:rPr lang="en-US" sz="1400" dirty="0" smtClean="0"/>
              <a:t>and </a:t>
            </a:r>
            <a:r>
              <a:rPr lang="en-US" sz="1400" b="1" dirty="0" smtClean="0"/>
              <a:t>3</a:t>
            </a:r>
            <a:r>
              <a:rPr lang="en-US" sz="1400" dirty="0" smtClean="0"/>
              <a:t>.</a:t>
            </a:r>
          </a:p>
          <a:p>
            <a:pPr marL="0" indent="0" algn="r">
              <a:buNone/>
            </a:pPr>
            <a:r>
              <a:rPr lang="en-US" sz="1400" i="1" dirty="0" smtClean="0"/>
              <a:t>3 marks</a:t>
            </a:r>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Additional / Separate Science</a:t>
              </a:r>
            </a:p>
          </p:txBody>
        </p:sp>
      </p:grpSp>
      <p:graphicFrame>
        <p:nvGraphicFramePr>
          <p:cNvPr id="20" name="Table 19"/>
          <p:cNvGraphicFramePr>
            <a:graphicFrameLocks noGrp="1"/>
          </p:cNvGraphicFramePr>
          <p:nvPr>
            <p:extLst>
              <p:ext uri="{D42A27DB-BD31-4B8C-83A1-F6EECF244321}">
                <p14:modId xmlns:p14="http://schemas.microsoft.com/office/powerpoint/2010/main" val="3041603198"/>
              </p:ext>
            </p:extLst>
          </p:nvPr>
        </p:nvGraphicFramePr>
        <p:xfrm>
          <a:off x="4016896" y="3918168"/>
          <a:ext cx="5393804" cy="2103120"/>
        </p:xfrm>
        <a:graphic>
          <a:graphicData uri="http://schemas.openxmlformats.org/drawingml/2006/table">
            <a:tbl>
              <a:tblPr firstRow="1" bandRow="1">
                <a:tableStyleId>{5C22544A-7EE6-4342-B048-85BDC9FD1C3A}</a:tableStyleId>
              </a:tblPr>
              <a:tblGrid>
                <a:gridCol w="799160"/>
                <a:gridCol w="4594644"/>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200" dirty="0" smtClean="0"/>
                        <a:t>No credit worthy response</a:t>
                      </a:r>
                      <a:endParaRPr lang="en-GB" sz="12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A simple correct statement is made about </a:t>
                      </a:r>
                      <a:r>
                        <a:rPr lang="en-GB" sz="1200" b="1" i="0" u="none" strike="noStrike" kern="1200" baseline="0" dirty="0" smtClean="0">
                          <a:solidFill>
                            <a:schemeClr val="dk1"/>
                          </a:solidFill>
                          <a:latin typeface="+mn-lt"/>
                          <a:ea typeface="+mn-ea"/>
                          <a:cs typeface="+mn-cs"/>
                        </a:rPr>
                        <a:t>at least </a:t>
                      </a:r>
                      <a:r>
                        <a:rPr lang="en-GB" sz="1200" b="0" i="0" u="none" strike="noStrike" kern="1200" baseline="0" dirty="0" smtClean="0">
                          <a:solidFill>
                            <a:schemeClr val="dk1"/>
                          </a:solidFill>
                          <a:latin typeface="+mn-lt"/>
                          <a:ea typeface="+mn-ea"/>
                          <a:cs typeface="+mn-cs"/>
                        </a:rPr>
                        <a:t>two of the Case Studies </a:t>
                      </a:r>
                      <a:r>
                        <a:rPr lang="en-GB" sz="1200" b="1" i="0" u="none" strike="noStrike" kern="1200" baseline="0" dirty="0" smtClean="0">
                          <a:solidFill>
                            <a:schemeClr val="dk1"/>
                          </a:solidFill>
                          <a:latin typeface="+mn-lt"/>
                          <a:ea typeface="+mn-ea"/>
                          <a:cs typeface="+mn-cs"/>
                        </a:rPr>
                        <a:t>1</a:t>
                      </a:r>
                      <a:r>
                        <a:rPr lang="en-GB" sz="1200" b="0" i="0" u="none" strike="noStrike" kern="1200" baseline="0" dirty="0" smtClean="0">
                          <a:solidFill>
                            <a:schemeClr val="dk1"/>
                          </a:solidFill>
                          <a:latin typeface="+mn-lt"/>
                          <a:ea typeface="+mn-ea"/>
                          <a:cs typeface="+mn-cs"/>
                        </a:rPr>
                        <a:t>, </a:t>
                      </a:r>
                      <a:r>
                        <a:rPr lang="en-GB" sz="1200" b="1" i="0" u="none" strike="noStrike" kern="1200" baseline="0" dirty="0" smtClean="0">
                          <a:solidFill>
                            <a:schemeClr val="dk1"/>
                          </a:solidFill>
                          <a:latin typeface="+mn-lt"/>
                          <a:ea typeface="+mn-ea"/>
                          <a:cs typeface="+mn-cs"/>
                        </a:rPr>
                        <a:t>2 </a:t>
                      </a:r>
                      <a:r>
                        <a:rPr lang="en-GB" sz="1200" b="0" i="0" u="none" strike="noStrike" kern="1200" baseline="0" dirty="0" smtClean="0">
                          <a:solidFill>
                            <a:schemeClr val="dk1"/>
                          </a:solidFill>
                          <a:latin typeface="+mn-lt"/>
                          <a:ea typeface="+mn-ea"/>
                          <a:cs typeface="+mn-cs"/>
                        </a:rPr>
                        <a:t>and </a:t>
                      </a:r>
                      <a:r>
                        <a:rPr lang="en-GB" sz="1200" b="1" i="0" u="none" strike="noStrike" kern="1200" baseline="0" dirty="0" smtClean="0">
                          <a:solidFill>
                            <a:schemeClr val="dk1"/>
                          </a:solidFill>
                          <a:latin typeface="+mn-lt"/>
                          <a:ea typeface="+mn-ea"/>
                          <a:cs typeface="+mn-cs"/>
                        </a:rPr>
                        <a:t>3</a:t>
                      </a:r>
                      <a:r>
                        <a:rPr lang="en-GB" sz="1200" b="0" i="0" u="none" strike="noStrike" kern="1200" baseline="0" dirty="0" smtClean="0">
                          <a:solidFill>
                            <a:schemeClr val="dk1"/>
                          </a:solidFill>
                          <a:latin typeface="+mn-lt"/>
                          <a:ea typeface="+mn-ea"/>
                          <a:cs typeface="+mn-cs"/>
                        </a:rPr>
                        <a:t>, as to whether or not they support the hypothesis. </a:t>
                      </a:r>
                    </a:p>
                  </a:txBody>
                  <a:tcPr anchor="ctr"/>
                </a:tc>
              </a:tr>
              <a:tr h="370840">
                <a:tc>
                  <a:txBody>
                    <a:bodyPr/>
                    <a:lstStyle/>
                    <a:p>
                      <a:pPr algn="ctr"/>
                      <a:r>
                        <a:rPr lang="en-GB" sz="1200" dirty="0" smtClean="0"/>
                        <a:t>2</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Correct statements are made Case Studies </a:t>
                      </a:r>
                      <a:r>
                        <a:rPr lang="en-GB" sz="1200" b="1" i="0" u="none" strike="noStrike" kern="1200" baseline="0" dirty="0" smtClean="0">
                          <a:solidFill>
                            <a:schemeClr val="dk1"/>
                          </a:solidFill>
                          <a:latin typeface="+mn-lt"/>
                          <a:ea typeface="+mn-ea"/>
                          <a:cs typeface="+mn-cs"/>
                        </a:rPr>
                        <a:t>1</a:t>
                      </a:r>
                      <a:r>
                        <a:rPr lang="en-GB" sz="1200" b="0" i="0" u="none" strike="noStrike" kern="1200" baseline="0" dirty="0" smtClean="0">
                          <a:solidFill>
                            <a:schemeClr val="dk1"/>
                          </a:solidFill>
                          <a:latin typeface="+mn-lt"/>
                          <a:ea typeface="+mn-ea"/>
                          <a:cs typeface="+mn-cs"/>
                        </a:rPr>
                        <a:t>, </a:t>
                      </a:r>
                      <a:r>
                        <a:rPr lang="en-GB" sz="1200" b="1" i="0" u="none" strike="noStrike" kern="1200" baseline="0" dirty="0" smtClean="0">
                          <a:solidFill>
                            <a:schemeClr val="dk1"/>
                          </a:solidFill>
                          <a:latin typeface="+mn-lt"/>
                          <a:ea typeface="+mn-ea"/>
                          <a:cs typeface="+mn-cs"/>
                        </a:rPr>
                        <a:t>2 </a:t>
                      </a:r>
                      <a:r>
                        <a:rPr lang="en-GB" sz="1200" b="0" i="0" u="none" strike="noStrike" kern="1200" baseline="0" dirty="0" smtClean="0">
                          <a:solidFill>
                            <a:schemeClr val="dk1"/>
                          </a:solidFill>
                          <a:latin typeface="+mn-lt"/>
                          <a:ea typeface="+mn-ea"/>
                          <a:cs typeface="+mn-cs"/>
                        </a:rPr>
                        <a:t>and </a:t>
                      </a:r>
                      <a:r>
                        <a:rPr lang="en-GB" sz="1200" b="1" i="0" u="none" strike="noStrike" kern="1200" baseline="0" dirty="0" smtClean="0">
                          <a:solidFill>
                            <a:schemeClr val="dk1"/>
                          </a:solidFill>
                          <a:latin typeface="+mn-lt"/>
                          <a:ea typeface="+mn-ea"/>
                          <a:cs typeface="+mn-cs"/>
                        </a:rPr>
                        <a:t>3</a:t>
                      </a:r>
                      <a:r>
                        <a:rPr lang="en-GB" sz="1200" b="0" i="0" u="none" strike="noStrike" kern="1200" baseline="0" dirty="0" smtClean="0">
                          <a:solidFill>
                            <a:schemeClr val="dk1"/>
                          </a:solidFill>
                          <a:latin typeface="+mn-lt"/>
                          <a:ea typeface="+mn-ea"/>
                          <a:cs typeface="+mn-cs"/>
                        </a:rPr>
                        <a:t>, supported by a more detailed explanation of </a:t>
                      </a:r>
                      <a:r>
                        <a:rPr lang="en-GB" sz="1200" b="1" i="0" u="none" strike="noStrike" kern="1200" baseline="0" dirty="0" smtClean="0">
                          <a:solidFill>
                            <a:schemeClr val="dk1"/>
                          </a:solidFill>
                          <a:latin typeface="+mn-lt"/>
                          <a:ea typeface="+mn-ea"/>
                          <a:cs typeface="+mn-cs"/>
                        </a:rPr>
                        <a:t>one </a:t>
                      </a:r>
                      <a:r>
                        <a:rPr lang="en-GB" sz="1200" b="0" i="0" u="none" strike="noStrike" kern="1200" baseline="0" dirty="0" smtClean="0">
                          <a:solidFill>
                            <a:schemeClr val="dk1"/>
                          </a:solidFill>
                          <a:latin typeface="+mn-lt"/>
                          <a:ea typeface="+mn-ea"/>
                          <a:cs typeface="+mn-cs"/>
                        </a:rPr>
                        <a:t>of them.</a:t>
                      </a:r>
                    </a:p>
                  </a:txBody>
                  <a:tcPr anchor="ctr"/>
                </a:tc>
              </a:tr>
              <a:tr h="370840">
                <a:tc>
                  <a:txBody>
                    <a:bodyPr/>
                    <a:lstStyle/>
                    <a:p>
                      <a:pPr algn="ctr"/>
                      <a:r>
                        <a:rPr lang="en-GB" sz="1200" dirty="0" smtClean="0"/>
                        <a:t>3</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Correct statements are made Case Studies </a:t>
                      </a:r>
                      <a:r>
                        <a:rPr lang="en-GB" sz="1200" b="1" i="0" u="none" strike="noStrike" kern="1200" baseline="0" dirty="0" smtClean="0">
                          <a:solidFill>
                            <a:schemeClr val="dk1"/>
                          </a:solidFill>
                          <a:latin typeface="+mn-lt"/>
                          <a:ea typeface="+mn-ea"/>
                          <a:cs typeface="+mn-cs"/>
                        </a:rPr>
                        <a:t>1</a:t>
                      </a:r>
                      <a:r>
                        <a:rPr lang="en-GB" sz="1200" b="0" i="0" u="none" strike="noStrike" kern="1200" baseline="0" dirty="0" smtClean="0">
                          <a:solidFill>
                            <a:schemeClr val="dk1"/>
                          </a:solidFill>
                          <a:latin typeface="+mn-lt"/>
                          <a:ea typeface="+mn-ea"/>
                          <a:cs typeface="+mn-cs"/>
                        </a:rPr>
                        <a:t>, </a:t>
                      </a:r>
                      <a:r>
                        <a:rPr lang="en-GB" sz="1200" b="1" i="0" u="none" strike="noStrike" kern="1200" baseline="0" dirty="0" smtClean="0">
                          <a:solidFill>
                            <a:schemeClr val="dk1"/>
                          </a:solidFill>
                          <a:latin typeface="+mn-lt"/>
                          <a:ea typeface="+mn-ea"/>
                          <a:cs typeface="+mn-cs"/>
                        </a:rPr>
                        <a:t>2 </a:t>
                      </a:r>
                      <a:r>
                        <a:rPr lang="en-GB" sz="1200" b="0" i="0" u="none" strike="noStrike" kern="1200" baseline="0" dirty="0" smtClean="0">
                          <a:solidFill>
                            <a:schemeClr val="dk1"/>
                          </a:solidFill>
                          <a:latin typeface="+mn-lt"/>
                          <a:ea typeface="+mn-ea"/>
                          <a:cs typeface="+mn-cs"/>
                        </a:rPr>
                        <a:t>and </a:t>
                      </a:r>
                      <a:r>
                        <a:rPr lang="en-GB" sz="1200" b="1" i="0" u="none" strike="noStrike" kern="1200" baseline="0" dirty="0" smtClean="0">
                          <a:solidFill>
                            <a:schemeClr val="dk1"/>
                          </a:solidFill>
                          <a:latin typeface="+mn-lt"/>
                          <a:ea typeface="+mn-ea"/>
                          <a:cs typeface="+mn-cs"/>
                        </a:rPr>
                        <a:t>3</a:t>
                      </a:r>
                      <a:r>
                        <a:rPr lang="en-GB" sz="1200" b="0" i="0" u="none" strike="noStrike" kern="1200" baseline="0" dirty="0" smtClean="0">
                          <a:solidFill>
                            <a:schemeClr val="dk1"/>
                          </a:solidFill>
                          <a:latin typeface="+mn-lt"/>
                          <a:ea typeface="+mn-ea"/>
                          <a:cs typeface="+mn-cs"/>
                        </a:rPr>
                        <a:t>, supported by a more detailed explanation of </a:t>
                      </a:r>
                      <a:r>
                        <a:rPr lang="en-GB" sz="1200" b="1" i="0" u="none" strike="noStrike" kern="1200" baseline="0" dirty="0" smtClean="0">
                          <a:solidFill>
                            <a:schemeClr val="dk1"/>
                          </a:solidFill>
                          <a:latin typeface="+mn-lt"/>
                          <a:ea typeface="+mn-ea"/>
                          <a:cs typeface="+mn-cs"/>
                        </a:rPr>
                        <a:t>both </a:t>
                      </a:r>
                      <a:r>
                        <a:rPr lang="en-GB" sz="1200" b="0" i="0" u="none" strike="noStrike" kern="1200" baseline="0" dirty="0" smtClean="0">
                          <a:solidFill>
                            <a:schemeClr val="dk1"/>
                          </a:solidFill>
                          <a:latin typeface="+mn-lt"/>
                          <a:ea typeface="+mn-ea"/>
                          <a:cs typeface="+mn-cs"/>
                        </a:rPr>
                        <a:t>Case Studies </a:t>
                      </a:r>
                      <a:r>
                        <a:rPr lang="en-GB" sz="1200" b="1" i="0" u="none" strike="noStrike" kern="1200" baseline="0" dirty="0" smtClean="0">
                          <a:solidFill>
                            <a:schemeClr val="dk1"/>
                          </a:solidFill>
                          <a:latin typeface="+mn-lt"/>
                          <a:ea typeface="+mn-ea"/>
                          <a:cs typeface="+mn-cs"/>
                        </a:rPr>
                        <a:t>2 </a:t>
                      </a:r>
                      <a:r>
                        <a:rPr lang="en-GB" sz="1200" b="0" i="0" u="none" strike="noStrike" kern="1200" baseline="0" dirty="0" smtClean="0">
                          <a:solidFill>
                            <a:schemeClr val="dk1"/>
                          </a:solidFill>
                          <a:latin typeface="+mn-lt"/>
                          <a:ea typeface="+mn-ea"/>
                          <a:cs typeface="+mn-cs"/>
                        </a:rPr>
                        <a:t>and </a:t>
                      </a:r>
                      <a:r>
                        <a:rPr lang="en-GB" sz="1200" b="1" i="0" u="none" strike="noStrike" kern="1200" baseline="0" dirty="0" smtClean="0">
                          <a:solidFill>
                            <a:schemeClr val="dk1"/>
                          </a:solidFill>
                          <a:latin typeface="+mn-lt"/>
                          <a:ea typeface="+mn-ea"/>
                          <a:cs typeface="+mn-cs"/>
                        </a:rPr>
                        <a:t>3</a:t>
                      </a:r>
                      <a:r>
                        <a:rPr lang="en-GB" sz="1200" b="0" i="0" u="none" strike="noStrike" kern="1200" baseline="0" dirty="0" smtClean="0">
                          <a:solidFill>
                            <a:schemeClr val="dk1"/>
                          </a:solidFill>
                          <a:latin typeface="+mn-lt"/>
                          <a:ea typeface="+mn-ea"/>
                          <a:cs typeface="+mn-cs"/>
                        </a:rPr>
                        <a:t>. </a:t>
                      </a:r>
                    </a:p>
                  </a:txBody>
                  <a:tcPr anchor="ctr"/>
                </a:tc>
              </a:tr>
            </a:tbl>
          </a:graphicData>
        </a:graphic>
      </p:graphicFrame>
      <p:sp>
        <p:nvSpPr>
          <p:cNvPr id="21" name="Content Placeholder 3"/>
          <p:cNvSpPr txBox="1">
            <a:spLocks/>
          </p:cNvSpPr>
          <p:nvPr/>
        </p:nvSpPr>
        <p:spPr>
          <a:xfrm>
            <a:off x="495301" y="2420888"/>
            <a:ext cx="3377579" cy="781752"/>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1400" b="1" dirty="0" smtClean="0"/>
              <a:t>Hypothesis:</a:t>
            </a:r>
          </a:p>
          <a:p>
            <a:pPr marL="90000" indent="-90000"/>
            <a:r>
              <a:rPr lang="en-GB" sz="1400" dirty="0" smtClean="0"/>
              <a:t>A proposal intended to explain certain facts or observations</a:t>
            </a:r>
            <a:endParaRPr lang="en-GB" sz="1400" dirty="0"/>
          </a:p>
        </p:txBody>
      </p:sp>
      <p:sp>
        <p:nvSpPr>
          <p:cNvPr id="22" name="Content Placeholder 3"/>
          <p:cNvSpPr txBox="1">
            <a:spLocks/>
          </p:cNvSpPr>
          <p:nvPr/>
        </p:nvSpPr>
        <p:spPr>
          <a:xfrm>
            <a:off x="4016896" y="2420887"/>
            <a:ext cx="5419781" cy="129881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400" b="1" dirty="0" smtClean="0"/>
              <a:t>Explain:</a:t>
            </a:r>
            <a:endParaRPr lang="en-GB" sz="1400" b="1" dirty="0"/>
          </a:p>
          <a:p>
            <a:pPr marL="90000" indent="-90000"/>
            <a:r>
              <a:rPr lang="en-GB" sz="1400" dirty="0" smtClean="0"/>
              <a:t>You </a:t>
            </a:r>
            <a:r>
              <a:rPr lang="en-GB" sz="1400" dirty="0"/>
              <a:t>should make something clear, or state the reasons for something happening.</a:t>
            </a:r>
          </a:p>
          <a:p>
            <a:pPr marL="90000" indent="-90000"/>
            <a:r>
              <a:rPr lang="en-GB" sz="1400" dirty="0"/>
              <a:t>The points in the answer </a:t>
            </a:r>
            <a:r>
              <a:rPr lang="en-GB" sz="1400" b="1" dirty="0"/>
              <a:t>must </a:t>
            </a:r>
            <a:r>
              <a:rPr lang="en-GB" sz="1400" dirty="0"/>
              <a:t>be linked coherently and logically.</a:t>
            </a:r>
          </a:p>
          <a:p>
            <a:pPr marL="90000" indent="-90000"/>
            <a:r>
              <a:rPr lang="en-GB" sz="1400" dirty="0"/>
              <a:t>The answer should </a:t>
            </a:r>
            <a:r>
              <a:rPr lang="en-GB" sz="1400" b="1" dirty="0"/>
              <a:t>not </a:t>
            </a:r>
            <a:r>
              <a:rPr lang="en-GB" sz="1400" dirty="0"/>
              <a:t>be a simple list of reasons.</a:t>
            </a:r>
          </a:p>
        </p:txBody>
      </p:sp>
    </p:spTree>
    <p:extLst>
      <p:ext uri="{BB962C8B-B14F-4D97-AF65-F5344CB8AC3E}">
        <p14:creationId xmlns:p14="http://schemas.microsoft.com/office/powerpoint/2010/main" val="23663817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Additional / Separate Science</a:t>
              </a:r>
            </a:p>
          </p:txBody>
        </p:sp>
      </p:grpSp>
      <p:pic>
        <p:nvPicPr>
          <p:cNvPr id="5" name="Picture 4"/>
          <p:cNvPicPr>
            <a:picLocks noChangeAspect="1"/>
          </p:cNvPicPr>
          <p:nvPr/>
        </p:nvPicPr>
        <p:blipFill>
          <a:blip r:embed="rId3"/>
          <a:stretch>
            <a:fillRect/>
          </a:stretch>
        </p:blipFill>
        <p:spPr>
          <a:xfrm>
            <a:off x="452500" y="2372183"/>
            <a:ext cx="5391402" cy="3600000"/>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4382822" y="5437494"/>
            <a:ext cx="5070677" cy="1260000"/>
          </a:xfrm>
          <a:prstGeom prst="rect">
            <a:avLst/>
          </a:prstGeom>
          <a:ln>
            <a:solidFill>
              <a:schemeClr val="tx1"/>
            </a:solidFill>
          </a:ln>
        </p:spPr>
      </p:pic>
      <p:sp>
        <p:nvSpPr>
          <p:cNvPr id="21" name="TextBox 20"/>
          <p:cNvSpPr txBox="1"/>
          <p:nvPr/>
        </p:nvSpPr>
        <p:spPr>
          <a:xfrm>
            <a:off x="7597698" y="3060513"/>
            <a:ext cx="120862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22" name="Straight Arrow Connector 21"/>
          <p:cNvCxnSpPr>
            <a:stCxn id="21" idx="1"/>
          </p:cNvCxnSpPr>
          <p:nvPr/>
        </p:nvCxnSpPr>
        <p:spPr>
          <a:xfrm flipH="1" flipV="1">
            <a:off x="5843902" y="3645024"/>
            <a:ext cx="1753796" cy="156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21" idx="2"/>
          </p:cNvCxnSpPr>
          <p:nvPr/>
        </p:nvCxnSpPr>
        <p:spPr>
          <a:xfrm flipH="1">
            <a:off x="8193360" y="4260842"/>
            <a:ext cx="8650" cy="11766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24065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1" y="2420888"/>
            <a:ext cx="2009427" cy="997196"/>
          </a:xfr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GB" sz="1400" b="1" dirty="0" smtClean="0"/>
              <a:t>Hypothesis:</a:t>
            </a:r>
          </a:p>
          <a:p>
            <a:pPr marL="90000" lvl="0" indent="-90000"/>
            <a:r>
              <a:rPr lang="en-GB" sz="1400" dirty="0" smtClean="0"/>
              <a:t>A proposal intended to explain certain facts or observations</a:t>
            </a:r>
            <a:endParaRPr lang="en-GB" sz="1400" dirty="0"/>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p:cNvSpPr txBox="1">
            <a:spLocks/>
          </p:cNvSpPr>
          <p:nvPr/>
        </p:nvSpPr>
        <p:spPr>
          <a:xfrm>
            <a:off x="487069" y="3573016"/>
            <a:ext cx="2017659" cy="2850011"/>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1400" b="1" dirty="0" smtClean="0"/>
              <a:t>You may be asked a question similar to this in the section 2 exam:</a:t>
            </a:r>
          </a:p>
          <a:p>
            <a:pPr marL="90000" indent="-90000"/>
            <a:r>
              <a:rPr lang="en-GB" sz="1400" dirty="0"/>
              <a:t>Look at Case Study </a:t>
            </a:r>
            <a:r>
              <a:rPr lang="en-GB" sz="1400" b="1" dirty="0"/>
              <a:t>4. </a:t>
            </a:r>
            <a:endParaRPr lang="en-GB" sz="1400" dirty="0"/>
          </a:p>
          <a:p>
            <a:pPr marL="90000" indent="-90000"/>
            <a:r>
              <a:rPr lang="en-GB" sz="1400" dirty="0"/>
              <a:t>To what extent do the results shown support the manufacturer's hypothesis? </a:t>
            </a:r>
          </a:p>
          <a:p>
            <a:pPr marL="90000" indent="-90000"/>
            <a:r>
              <a:rPr lang="en-GB" sz="1400" dirty="0"/>
              <a:t>Explain your answer. </a:t>
            </a:r>
          </a:p>
          <a:p>
            <a:pPr marL="0" indent="0" algn="r">
              <a:buNone/>
            </a:pPr>
            <a:r>
              <a:rPr lang="en-GB" sz="1400" i="1" dirty="0" smtClean="0"/>
              <a:t>3 marks</a:t>
            </a:r>
          </a:p>
        </p:txBody>
      </p:sp>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Science A</a:t>
              </a:r>
            </a:p>
          </p:txBody>
        </p:sp>
      </p:grpSp>
      <p:graphicFrame>
        <p:nvGraphicFramePr>
          <p:cNvPr id="20" name="Table 19"/>
          <p:cNvGraphicFramePr>
            <a:graphicFrameLocks noGrp="1"/>
          </p:cNvGraphicFramePr>
          <p:nvPr>
            <p:extLst>
              <p:ext uri="{D42A27DB-BD31-4B8C-83A1-F6EECF244321}">
                <p14:modId xmlns:p14="http://schemas.microsoft.com/office/powerpoint/2010/main" val="1500236786"/>
              </p:ext>
            </p:extLst>
          </p:nvPr>
        </p:nvGraphicFramePr>
        <p:xfrm>
          <a:off x="2648744" y="3573016"/>
          <a:ext cx="6614995" cy="2834640"/>
        </p:xfrm>
        <a:graphic>
          <a:graphicData uri="http://schemas.openxmlformats.org/drawingml/2006/table">
            <a:tbl>
              <a:tblPr firstRow="1" bandRow="1">
                <a:tableStyleId>{5C22544A-7EE6-4342-B048-85BDC9FD1C3A}</a:tableStyleId>
              </a:tblPr>
              <a:tblGrid>
                <a:gridCol w="980096"/>
                <a:gridCol w="5634899"/>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200" dirty="0" smtClean="0"/>
                        <a:t>No credit worthy response</a:t>
                      </a:r>
                      <a:endParaRPr lang="en-GB" sz="1200" dirty="0"/>
                    </a:p>
                  </a:txBody>
                  <a:tcPr anchor="ctr"/>
                </a:tc>
              </a:tr>
              <a:tr h="0">
                <a:tc>
                  <a:txBody>
                    <a:bodyPr/>
                    <a:lstStyle/>
                    <a:p>
                      <a:pPr algn="ctr"/>
                      <a:r>
                        <a:rPr lang="en-GB" sz="1200" dirty="0" smtClean="0"/>
                        <a:t>1</a:t>
                      </a:r>
                      <a:endParaRPr lang="en-GB"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dk1"/>
                          </a:solidFill>
                          <a:latin typeface="+mn-lt"/>
                          <a:ea typeface="+mn-ea"/>
                          <a:cs typeface="+mn-cs"/>
                        </a:rPr>
                        <a:t>There is a simple statement saying whether or not the results in Case study </a:t>
                      </a:r>
                      <a:r>
                        <a:rPr lang="en-GB" sz="1200" b="1" i="0" u="none" strike="noStrike" kern="1200" baseline="0" dirty="0" smtClean="0">
                          <a:solidFill>
                            <a:schemeClr val="dk1"/>
                          </a:solidFill>
                          <a:latin typeface="+mn-lt"/>
                          <a:ea typeface="+mn-ea"/>
                          <a:cs typeface="+mn-cs"/>
                        </a:rPr>
                        <a:t>4 </a:t>
                      </a:r>
                      <a:r>
                        <a:rPr lang="en-GB" sz="1200" b="0" i="0" u="none" strike="noStrike" kern="1200" baseline="0" dirty="0" smtClean="0">
                          <a:solidFill>
                            <a:schemeClr val="dk1"/>
                          </a:solidFill>
                          <a:latin typeface="+mn-lt"/>
                          <a:ea typeface="+mn-ea"/>
                          <a:cs typeface="+mn-cs"/>
                        </a:rPr>
                        <a:t>support the manufacturer's hypothesis and this is supported by some </a:t>
                      </a:r>
                      <a:r>
                        <a:rPr lang="en-GB" sz="1200" b="1" i="0" u="none" strike="noStrike" kern="1200" baseline="0" dirty="0" smtClean="0">
                          <a:solidFill>
                            <a:schemeClr val="dk1"/>
                          </a:solidFill>
                          <a:latin typeface="+mn-lt"/>
                          <a:ea typeface="+mn-ea"/>
                          <a:cs typeface="+mn-cs"/>
                        </a:rPr>
                        <a:t>qualitative </a:t>
                      </a:r>
                      <a:r>
                        <a:rPr lang="en-GB" sz="1200" b="0" i="0" u="none" strike="noStrike" kern="1200" baseline="0" dirty="0" smtClean="0">
                          <a:solidFill>
                            <a:schemeClr val="dk1"/>
                          </a:solidFill>
                          <a:latin typeface="+mn-lt"/>
                          <a:ea typeface="+mn-ea"/>
                          <a:cs typeface="+mn-cs"/>
                        </a:rPr>
                        <a:t>information quoted.</a:t>
                      </a:r>
                    </a:p>
                  </a:txBody>
                  <a:tcPr anchor="ctr"/>
                </a:tc>
              </a:tr>
              <a:tr h="370840">
                <a:tc>
                  <a:txBody>
                    <a:bodyPr/>
                    <a:lstStyle/>
                    <a:p>
                      <a:pPr algn="ctr"/>
                      <a:r>
                        <a:rPr lang="en-GB" sz="1200" dirty="0" smtClean="0"/>
                        <a:t>2</a:t>
                      </a:r>
                      <a:endParaRPr lang="en-GB"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dk1"/>
                          </a:solidFill>
                          <a:latin typeface="+mn-lt"/>
                          <a:ea typeface="+mn-ea"/>
                          <a:cs typeface="+mn-cs"/>
                        </a:rPr>
                        <a:t>There is a simple statement saying whether or not the results in Case study </a:t>
                      </a:r>
                      <a:r>
                        <a:rPr lang="en-GB" sz="1200" b="1" i="0" u="none" strike="noStrike" kern="1200" baseline="0" dirty="0" smtClean="0">
                          <a:solidFill>
                            <a:schemeClr val="dk1"/>
                          </a:solidFill>
                          <a:latin typeface="+mn-lt"/>
                          <a:ea typeface="+mn-ea"/>
                          <a:cs typeface="+mn-cs"/>
                        </a:rPr>
                        <a:t>4 </a:t>
                      </a:r>
                      <a:r>
                        <a:rPr lang="en-GB" sz="1200" b="0" i="0" u="none" strike="noStrike" kern="1200" baseline="0" dirty="0" smtClean="0">
                          <a:solidFill>
                            <a:schemeClr val="dk1"/>
                          </a:solidFill>
                          <a:latin typeface="+mn-lt"/>
                          <a:ea typeface="+mn-ea"/>
                          <a:cs typeface="+mn-cs"/>
                        </a:rPr>
                        <a:t>support the manufacturer's hypothesis and this is supported by some </a:t>
                      </a:r>
                      <a:r>
                        <a:rPr lang="en-GB" sz="1200" b="1" i="0" u="none" strike="noStrike" kern="1200" baseline="0" dirty="0" smtClean="0">
                          <a:solidFill>
                            <a:schemeClr val="dk1"/>
                          </a:solidFill>
                          <a:latin typeface="+mn-lt"/>
                          <a:ea typeface="+mn-ea"/>
                          <a:cs typeface="+mn-cs"/>
                        </a:rPr>
                        <a:t>quantitative </a:t>
                      </a:r>
                      <a:r>
                        <a:rPr lang="en-GB" sz="1200" b="0" i="0" u="none" strike="noStrike" kern="1200" baseline="0" dirty="0" smtClean="0">
                          <a:solidFill>
                            <a:schemeClr val="dk1"/>
                          </a:solidFill>
                          <a:latin typeface="+mn-lt"/>
                          <a:ea typeface="+mn-ea"/>
                          <a:cs typeface="+mn-cs"/>
                        </a:rPr>
                        <a:t>information quoted.</a:t>
                      </a:r>
                    </a:p>
                  </a:txBody>
                  <a:tcPr anchor="ctr"/>
                </a:tc>
              </a:tr>
              <a:tr h="370840">
                <a:tc>
                  <a:txBody>
                    <a:bodyPr/>
                    <a:lstStyle/>
                    <a:p>
                      <a:pPr algn="ctr"/>
                      <a:r>
                        <a:rPr lang="en-GB" sz="1200" dirty="0" smtClean="0"/>
                        <a:t>3</a:t>
                      </a:r>
                      <a:endParaRPr lang="en-GB" sz="1200" dirty="0"/>
                    </a:p>
                  </a:txBody>
                  <a:tcPr anchor="ctr"/>
                </a:tc>
                <a:tc>
                  <a:txBody>
                    <a:bodyPr/>
                    <a:lstStyle/>
                    <a:p>
                      <a:pPr algn="ctr"/>
                      <a:r>
                        <a:rPr lang="en-GB" sz="1200" b="0" i="0" u="none" strike="noStrike" kern="1200" baseline="0" dirty="0" smtClean="0">
                          <a:solidFill>
                            <a:schemeClr val="dk1"/>
                          </a:solidFill>
                          <a:latin typeface="+mn-lt"/>
                          <a:ea typeface="+mn-ea"/>
                          <a:cs typeface="+mn-cs"/>
                        </a:rPr>
                        <a:t>There is a simple statement saying whether or not the results in Case study </a:t>
                      </a:r>
                      <a:r>
                        <a:rPr lang="en-GB" sz="1200" b="1" i="0" u="none" strike="noStrike" kern="1200" baseline="0" dirty="0" smtClean="0">
                          <a:solidFill>
                            <a:schemeClr val="dk1"/>
                          </a:solidFill>
                          <a:latin typeface="+mn-lt"/>
                          <a:ea typeface="+mn-ea"/>
                          <a:cs typeface="+mn-cs"/>
                        </a:rPr>
                        <a:t>4 </a:t>
                      </a:r>
                      <a:r>
                        <a:rPr lang="en-GB" sz="1200" b="0" i="0" u="none" strike="noStrike" kern="1200" baseline="0" dirty="0" smtClean="0">
                          <a:solidFill>
                            <a:schemeClr val="dk1"/>
                          </a:solidFill>
                          <a:latin typeface="+mn-lt"/>
                          <a:ea typeface="+mn-ea"/>
                          <a:cs typeface="+mn-cs"/>
                        </a:rPr>
                        <a:t>support the manufacturer's hypothesis and this is supported by some </a:t>
                      </a:r>
                      <a:r>
                        <a:rPr lang="en-GB" sz="1200" b="1" i="0" u="none" strike="noStrike" kern="1200" baseline="0" dirty="0" smtClean="0">
                          <a:solidFill>
                            <a:schemeClr val="dk1"/>
                          </a:solidFill>
                          <a:latin typeface="+mn-lt"/>
                          <a:ea typeface="+mn-ea"/>
                          <a:cs typeface="+mn-cs"/>
                        </a:rPr>
                        <a:t>quantitative </a:t>
                      </a:r>
                      <a:r>
                        <a:rPr lang="en-GB" sz="1200" b="0" i="0" u="none" strike="noStrike" kern="1200" baseline="0" dirty="0" smtClean="0">
                          <a:solidFill>
                            <a:schemeClr val="dk1"/>
                          </a:solidFill>
                          <a:latin typeface="+mn-lt"/>
                          <a:ea typeface="+mn-ea"/>
                          <a:cs typeface="+mn-cs"/>
                        </a:rPr>
                        <a:t>information quoted. 	</a:t>
                      </a:r>
                    </a:p>
                    <a:p>
                      <a:pPr algn="ctr"/>
                      <a:r>
                        <a:rPr lang="en-GB" sz="1200" b="0" i="0" u="none" strike="noStrike" kern="1200" baseline="0" dirty="0" smtClean="0">
                          <a:solidFill>
                            <a:schemeClr val="dk1"/>
                          </a:solidFill>
                          <a:latin typeface="+mn-lt"/>
                          <a:ea typeface="+mn-ea"/>
                          <a:cs typeface="+mn-cs"/>
                        </a:rPr>
                        <a:t>There is also a statement that makes clear the limitations of the data in supporting the hypothesis.</a:t>
                      </a:r>
                    </a:p>
                  </a:txBody>
                  <a:tcPr anchor="ctr"/>
                </a:tc>
              </a:tr>
            </a:tbl>
          </a:graphicData>
        </a:graphic>
      </p:graphicFrame>
      <p:sp>
        <p:nvSpPr>
          <p:cNvPr id="21" name="Content Placeholder 3"/>
          <p:cNvSpPr txBox="1">
            <a:spLocks/>
          </p:cNvSpPr>
          <p:nvPr/>
        </p:nvSpPr>
        <p:spPr>
          <a:xfrm>
            <a:off x="2648744" y="2420887"/>
            <a:ext cx="6787933" cy="954107"/>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spcBef>
                <a:spcPts val="0"/>
              </a:spcBef>
              <a:buNone/>
            </a:pPr>
            <a:r>
              <a:rPr lang="en-GB" sz="1400" b="1" dirty="0" smtClean="0"/>
              <a:t>Explain:</a:t>
            </a:r>
            <a:endParaRPr lang="en-GB" sz="1400" b="1" dirty="0"/>
          </a:p>
          <a:p>
            <a:pPr marL="90000" indent="-90000">
              <a:spcBef>
                <a:spcPts val="0"/>
              </a:spcBef>
            </a:pPr>
            <a:r>
              <a:rPr lang="en-GB" sz="1400" dirty="0" smtClean="0"/>
              <a:t>You </a:t>
            </a:r>
            <a:r>
              <a:rPr lang="en-GB" sz="1400" dirty="0"/>
              <a:t>should make something clear, or state the reasons for something happening.</a:t>
            </a:r>
          </a:p>
          <a:p>
            <a:pPr marL="90000" indent="-90000">
              <a:spcBef>
                <a:spcPts val="0"/>
              </a:spcBef>
            </a:pPr>
            <a:r>
              <a:rPr lang="en-GB" sz="1400" dirty="0"/>
              <a:t>The points in the answer </a:t>
            </a:r>
            <a:r>
              <a:rPr lang="en-GB" sz="1400" b="1" dirty="0"/>
              <a:t>must </a:t>
            </a:r>
            <a:r>
              <a:rPr lang="en-GB" sz="1400" dirty="0"/>
              <a:t>be linked coherently and logically.</a:t>
            </a:r>
          </a:p>
          <a:p>
            <a:pPr marL="90000" indent="-90000">
              <a:spcBef>
                <a:spcPts val="0"/>
              </a:spcBef>
            </a:pPr>
            <a:r>
              <a:rPr lang="en-GB" sz="1400" dirty="0"/>
              <a:t>The answer should </a:t>
            </a:r>
            <a:r>
              <a:rPr lang="en-GB" sz="1400" b="1" dirty="0"/>
              <a:t>not </a:t>
            </a:r>
            <a:r>
              <a:rPr lang="en-GB" sz="1400" dirty="0"/>
              <a:t>be a simple list of reasons.</a:t>
            </a:r>
          </a:p>
        </p:txBody>
      </p:sp>
    </p:spTree>
    <p:extLst>
      <p:ext uri="{BB962C8B-B14F-4D97-AF65-F5344CB8AC3E}">
        <p14:creationId xmlns:p14="http://schemas.microsoft.com/office/powerpoint/2010/main" val="128642574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52500" y="1536400"/>
            <a:ext cx="518332" cy="740472"/>
            <a:chOff x="0" y="658571"/>
            <a:chExt cx="518332" cy="740472"/>
          </a:xfrm>
        </p:grpSpPr>
        <p:sp>
          <p:nvSpPr>
            <p:cNvPr id="18" name="Chevron 17"/>
            <p:cNvSpPr/>
            <p:nvPr/>
          </p:nvSpPr>
          <p:spPr>
            <a:xfrm rot="5400000">
              <a:off x="-111070" y="769641"/>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Chevron 4"/>
            <p:cNvSpPr/>
            <p:nvPr/>
          </p:nvSpPr>
          <p:spPr>
            <a:xfrm>
              <a:off x="1" y="917737"/>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15" name="Group 14"/>
          <p:cNvGrpSpPr/>
          <p:nvPr/>
        </p:nvGrpSpPr>
        <p:grpSpPr>
          <a:xfrm>
            <a:off x="970831" y="1536399"/>
            <a:ext cx="8482668" cy="481307"/>
            <a:chOff x="518331" y="658570"/>
            <a:chExt cx="8482668" cy="481307"/>
          </a:xfrm>
        </p:grpSpPr>
        <p:sp>
          <p:nvSpPr>
            <p:cNvPr id="16" name="Round Same Side Corner Rectangle 15"/>
            <p:cNvSpPr/>
            <p:nvPr/>
          </p:nvSpPr>
          <p:spPr>
            <a:xfrm rot="5400000">
              <a:off x="4519011" y="-3342110"/>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6"/>
            <p:cNvSpPr/>
            <p:nvPr/>
          </p:nvSpPr>
          <p:spPr>
            <a:xfrm>
              <a:off x="518331" y="682065"/>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Additional / Separate Science</a:t>
              </a:r>
            </a:p>
          </p:txBody>
        </p:sp>
      </p:grpSp>
      <p:sp>
        <p:nvSpPr>
          <p:cNvPr id="21" name="TextBox 20"/>
          <p:cNvSpPr txBox="1"/>
          <p:nvPr/>
        </p:nvSpPr>
        <p:spPr>
          <a:xfrm>
            <a:off x="8035688" y="3541460"/>
            <a:ext cx="120862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22" name="Straight Arrow Connector 21"/>
          <p:cNvCxnSpPr>
            <a:stCxn id="21" idx="1"/>
            <a:endCxn id="3" idx="3"/>
          </p:cNvCxnSpPr>
          <p:nvPr/>
        </p:nvCxnSpPr>
        <p:spPr>
          <a:xfrm flipH="1" flipV="1">
            <a:off x="7113240" y="4141529"/>
            <a:ext cx="922448" cy="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21" idx="2"/>
          </p:cNvCxnSpPr>
          <p:nvPr/>
        </p:nvCxnSpPr>
        <p:spPr>
          <a:xfrm>
            <a:off x="8640000" y="4741789"/>
            <a:ext cx="0" cy="5765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3"/>
          <a:stretch>
            <a:fillRect/>
          </a:stretch>
        </p:blipFill>
        <p:spPr>
          <a:xfrm>
            <a:off x="452501" y="2395634"/>
            <a:ext cx="6660739" cy="3491790"/>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1265999" y="5341858"/>
            <a:ext cx="8187500" cy="1240358"/>
          </a:xfrm>
          <a:prstGeom prst="rect">
            <a:avLst/>
          </a:prstGeom>
          <a:ln>
            <a:solidFill>
              <a:schemeClr val="tx1"/>
            </a:solidFill>
          </a:ln>
        </p:spPr>
      </p:pic>
    </p:spTree>
    <p:extLst>
      <p:ext uri="{BB962C8B-B14F-4D97-AF65-F5344CB8AC3E}">
        <p14:creationId xmlns:p14="http://schemas.microsoft.com/office/powerpoint/2010/main" val="7332464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52500" y="2420888"/>
            <a:ext cx="8977504" cy="1557349"/>
          </a:xfr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GB" sz="1400" b="1" dirty="0" smtClean="0"/>
              <a:t>Context:</a:t>
            </a:r>
          </a:p>
          <a:p>
            <a:pPr marL="90000" indent="-90000"/>
            <a:r>
              <a:rPr lang="en-US" sz="1400" dirty="0" smtClean="0"/>
              <a:t>Your teacher will describe the context in which the investigation is set.</a:t>
            </a:r>
            <a:endParaRPr lang="en-GB" sz="1400" dirty="0"/>
          </a:p>
          <a:p>
            <a:pPr marL="0" indent="0">
              <a:buNone/>
            </a:pPr>
            <a:r>
              <a:rPr lang="en-US" sz="1400" b="1" dirty="0"/>
              <a:t>Relating the investigation to the context</a:t>
            </a:r>
          </a:p>
          <a:p>
            <a:pPr marL="90000" indent="-90000"/>
            <a:r>
              <a:rPr lang="en-US" sz="1400" dirty="0"/>
              <a:t>Your teacher will describe the context in which the investigation is set.</a:t>
            </a:r>
          </a:p>
          <a:p>
            <a:pPr marL="90000" indent="-90000"/>
            <a:r>
              <a:rPr lang="en-US" sz="1400" dirty="0"/>
              <a:t>You must research this context and write down how the results of your </a:t>
            </a:r>
            <a:r>
              <a:rPr lang="en-US" sz="1400" dirty="0" smtClean="0"/>
              <a:t>investigation might </a:t>
            </a:r>
            <a:r>
              <a:rPr lang="en-US" sz="1400" dirty="0"/>
              <a:t>be useful, e.g. health and safety developments, energy efficiency, in industry, etc.</a:t>
            </a:r>
            <a:endParaRPr lang="en-GB" sz="1400" dirty="0" smtClean="0"/>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52500" y="1556793"/>
            <a:ext cx="518332" cy="740472"/>
            <a:chOff x="0" y="2844"/>
            <a:chExt cx="518332" cy="740472"/>
          </a:xfrm>
        </p:grpSpPr>
        <p:sp>
          <p:nvSpPr>
            <p:cNvPr id="11" name="Chevron 10"/>
            <p:cNvSpPr/>
            <p:nvPr/>
          </p:nvSpPr>
          <p:spPr>
            <a:xfrm rot="5400000">
              <a:off x="-111070" y="113914"/>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hevron 4"/>
            <p:cNvSpPr/>
            <p:nvPr/>
          </p:nvSpPr>
          <p:spPr>
            <a:xfrm>
              <a:off x="1" y="262010"/>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dirty="0"/>
                <a:t>7</a:t>
              </a:r>
              <a:endParaRPr lang="en-GB" sz="1500" b="1" kern="1200" dirty="0"/>
            </a:p>
          </p:txBody>
        </p:sp>
      </p:grpSp>
      <p:grpSp>
        <p:nvGrpSpPr>
          <p:cNvPr id="8" name="Group 7"/>
          <p:cNvGrpSpPr/>
          <p:nvPr/>
        </p:nvGrpSpPr>
        <p:grpSpPr>
          <a:xfrm>
            <a:off x="970831" y="1556792"/>
            <a:ext cx="8482668" cy="481307"/>
            <a:chOff x="518331" y="2843"/>
            <a:chExt cx="8482668" cy="481307"/>
          </a:xfrm>
        </p:grpSpPr>
        <p:sp>
          <p:nvSpPr>
            <p:cNvPr id="9" name="Round Same Side Corner Rectangle 8"/>
            <p:cNvSpPr/>
            <p:nvPr/>
          </p:nvSpPr>
          <p:spPr>
            <a:xfrm rot="5400000">
              <a:off x="4519011" y="-3997837"/>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 Same Side Corner Rectangle 6"/>
            <p:cNvSpPr/>
            <p:nvPr/>
          </p:nvSpPr>
          <p:spPr>
            <a:xfrm>
              <a:off x="518331" y="26338"/>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Additional / Separate Science</a:t>
              </a:r>
            </a:p>
          </p:txBody>
        </p:sp>
      </p:grpSp>
      <p:sp>
        <p:nvSpPr>
          <p:cNvPr id="13" name="Content Placeholder 3"/>
          <p:cNvSpPr txBox="1">
            <a:spLocks/>
          </p:cNvSpPr>
          <p:nvPr/>
        </p:nvSpPr>
        <p:spPr>
          <a:xfrm>
            <a:off x="452500" y="4148728"/>
            <a:ext cx="4428492" cy="1729704"/>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1400" b="1" dirty="0" smtClean="0"/>
              <a:t>You may be asked a question similar to this in the section 2 exam:</a:t>
            </a:r>
          </a:p>
          <a:p>
            <a:pPr marL="90000" indent="-90000"/>
            <a:r>
              <a:rPr lang="en-US" sz="1400" dirty="0"/>
              <a:t>How could the results from your investigation be useful in the context that you have researched? </a:t>
            </a:r>
          </a:p>
          <a:p>
            <a:pPr marL="90000" indent="-90000"/>
            <a:r>
              <a:rPr lang="en-US" sz="1400" dirty="0"/>
              <a:t>You may use </a:t>
            </a:r>
            <a:r>
              <a:rPr lang="en-US" sz="1400" dirty="0" smtClean="0"/>
              <a:t>information </a:t>
            </a:r>
            <a:r>
              <a:rPr lang="en-US" sz="1400" dirty="0"/>
              <a:t>from your Candidate Research Notes to help you to answer this question. </a:t>
            </a:r>
            <a:endParaRPr lang="en-US" sz="1400" dirty="0" smtClean="0"/>
          </a:p>
          <a:p>
            <a:pPr marL="0" indent="0" algn="r">
              <a:buNone/>
            </a:pPr>
            <a:r>
              <a:rPr lang="en-US" sz="1400" i="1" dirty="0" smtClean="0"/>
              <a:t>3 marks</a:t>
            </a:r>
            <a:endParaRPr lang="en-GB" sz="1400" i="1" dirty="0"/>
          </a:p>
        </p:txBody>
      </p:sp>
      <p:graphicFrame>
        <p:nvGraphicFramePr>
          <p:cNvPr id="3" name="Table 2"/>
          <p:cNvGraphicFramePr>
            <a:graphicFrameLocks noGrp="1"/>
          </p:cNvGraphicFramePr>
          <p:nvPr>
            <p:extLst/>
          </p:nvPr>
        </p:nvGraphicFramePr>
        <p:xfrm>
          <a:off x="5025008" y="4148729"/>
          <a:ext cx="4374058" cy="2286000"/>
        </p:xfrm>
        <a:graphic>
          <a:graphicData uri="http://schemas.openxmlformats.org/drawingml/2006/table">
            <a:tbl>
              <a:tblPr firstRow="1" bandRow="1">
                <a:tableStyleId>{5C22544A-7EE6-4342-B048-85BDC9FD1C3A}</a:tableStyleId>
              </a:tblPr>
              <a:tblGrid>
                <a:gridCol w="648072"/>
                <a:gridCol w="3725986"/>
              </a:tblGrid>
              <a:tr h="216375">
                <a:tc>
                  <a:txBody>
                    <a:bodyPr/>
                    <a:lstStyle/>
                    <a:p>
                      <a:pPr algn="ctr"/>
                      <a:r>
                        <a:rPr lang="en-GB" sz="1200" baseline="0" dirty="0" smtClean="0"/>
                        <a:t>Marks</a:t>
                      </a:r>
                      <a:endParaRPr lang="en-GB" sz="1200" dirty="0"/>
                    </a:p>
                  </a:txBody>
                  <a:tcPr anchor="ctr"/>
                </a:tc>
                <a:tc>
                  <a:txBody>
                    <a:bodyPr/>
                    <a:lstStyle/>
                    <a:p>
                      <a:pPr algn="ctr"/>
                      <a:r>
                        <a:rPr lang="en-GB" sz="1200" dirty="0" smtClean="0"/>
                        <a:t>Guidance</a:t>
                      </a:r>
                      <a:endParaRPr lang="en-GB" sz="1200" dirty="0"/>
                    </a:p>
                  </a:txBody>
                  <a:tcPr anchor="ctr"/>
                </a:tc>
              </a:tr>
              <a:tr h="0">
                <a:tc>
                  <a:txBody>
                    <a:bodyPr/>
                    <a:lstStyle/>
                    <a:p>
                      <a:pPr algn="ctr"/>
                      <a:r>
                        <a:rPr lang="en-GB" sz="1200" dirty="0" smtClean="0"/>
                        <a:t>0</a:t>
                      </a:r>
                      <a:endParaRPr lang="en-GB" sz="1200" dirty="0"/>
                    </a:p>
                  </a:txBody>
                  <a:tcPr anchor="ctr"/>
                </a:tc>
                <a:tc>
                  <a:txBody>
                    <a:bodyPr/>
                    <a:lstStyle/>
                    <a:p>
                      <a:pPr algn="ctr"/>
                      <a:r>
                        <a:rPr lang="en-GB" sz="1200" dirty="0" smtClean="0"/>
                        <a:t>No credit worthy response</a:t>
                      </a:r>
                      <a:endParaRPr lang="en-GB" sz="1200" dirty="0"/>
                    </a:p>
                  </a:txBody>
                  <a:tcPr anchor="ctr"/>
                </a:tc>
              </a:tr>
              <a:tr h="0">
                <a:tc>
                  <a:txBody>
                    <a:bodyPr/>
                    <a:lstStyle/>
                    <a:p>
                      <a:pPr algn="ctr"/>
                      <a:r>
                        <a:rPr lang="en-GB" sz="1200" dirty="0" smtClean="0"/>
                        <a:t>1</a:t>
                      </a:r>
                      <a:endParaRPr lang="en-GB" sz="1200" dirty="0"/>
                    </a:p>
                  </a:txBody>
                  <a:tcPr anchor="ctr"/>
                </a:tc>
                <a:tc>
                  <a:txBody>
                    <a:bodyPr/>
                    <a:lstStyle/>
                    <a:p>
                      <a:pPr algn="ctr"/>
                      <a:r>
                        <a:rPr lang="en-GB" sz="1200" dirty="0" smtClean="0"/>
                        <a:t>An idea from the research has been related to the context</a:t>
                      </a:r>
                      <a:endParaRPr lang="en-GB" sz="1200" dirty="0"/>
                    </a:p>
                  </a:txBody>
                  <a:tcPr anchor="ctr"/>
                </a:tc>
              </a:tr>
              <a:tr h="370840">
                <a:tc>
                  <a:txBody>
                    <a:bodyPr/>
                    <a:lstStyle/>
                    <a:p>
                      <a:pPr algn="ctr"/>
                      <a:r>
                        <a:rPr lang="en-GB" sz="1200" dirty="0" smtClean="0"/>
                        <a:t>2</a:t>
                      </a:r>
                      <a:endParaRPr lang="en-GB" sz="1200" dirty="0"/>
                    </a:p>
                  </a:txBody>
                  <a:tcPr anchor="ctr"/>
                </a:tc>
                <a:tc>
                  <a:txBody>
                    <a:bodyPr/>
                    <a:lstStyle/>
                    <a:p>
                      <a:pPr algn="ctr"/>
                      <a:r>
                        <a:rPr lang="en-GB" sz="1200" dirty="0" smtClean="0"/>
                        <a:t>An idea from the research has been related to the context and there is a simple explanation of how the idea can be applied and used in the given context</a:t>
                      </a:r>
                      <a:endParaRPr lang="en-GB" sz="1200" dirty="0"/>
                    </a:p>
                  </a:txBody>
                  <a:tcPr anchor="ctr"/>
                </a:tc>
              </a:tr>
              <a:tr h="370840">
                <a:tc>
                  <a:txBody>
                    <a:bodyPr/>
                    <a:lstStyle/>
                    <a:p>
                      <a:pPr algn="ctr"/>
                      <a:r>
                        <a:rPr lang="en-GB" sz="1200" dirty="0" smtClean="0"/>
                        <a:t>3</a:t>
                      </a:r>
                      <a:endParaRPr lang="en-GB"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An idea from the research has been related to the context</a:t>
                      </a:r>
                      <a:r>
                        <a:rPr lang="en-GB" sz="1200" baseline="0" dirty="0" smtClean="0"/>
                        <a:t> and there is a detailed explanation of how this idea can be applied in the given context</a:t>
                      </a:r>
                      <a:endParaRPr lang="en-GB" sz="1200" dirty="0" smtClean="0"/>
                    </a:p>
                  </a:txBody>
                  <a:tcPr anchor="ctr"/>
                </a:tc>
              </a:tr>
            </a:tbl>
          </a:graphicData>
        </a:graphic>
      </p:graphicFrame>
    </p:spTree>
    <p:extLst>
      <p:ext uri="{BB962C8B-B14F-4D97-AF65-F5344CB8AC3E}">
        <p14:creationId xmlns:p14="http://schemas.microsoft.com/office/powerpoint/2010/main" val="102932734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52500" y="1556793"/>
            <a:ext cx="518332" cy="740472"/>
            <a:chOff x="0" y="2844"/>
            <a:chExt cx="518332" cy="740472"/>
          </a:xfrm>
        </p:grpSpPr>
        <p:sp>
          <p:nvSpPr>
            <p:cNvPr id="11" name="Chevron 10"/>
            <p:cNvSpPr/>
            <p:nvPr/>
          </p:nvSpPr>
          <p:spPr>
            <a:xfrm rot="5400000">
              <a:off x="-111070" y="113914"/>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hevron 4"/>
            <p:cNvSpPr/>
            <p:nvPr/>
          </p:nvSpPr>
          <p:spPr>
            <a:xfrm>
              <a:off x="1" y="262010"/>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dirty="0"/>
                <a:t>7</a:t>
              </a:r>
              <a:endParaRPr lang="en-GB" sz="1500" b="1" kern="1200" dirty="0"/>
            </a:p>
          </p:txBody>
        </p:sp>
      </p:grpSp>
      <p:grpSp>
        <p:nvGrpSpPr>
          <p:cNvPr id="8" name="Group 7"/>
          <p:cNvGrpSpPr/>
          <p:nvPr/>
        </p:nvGrpSpPr>
        <p:grpSpPr>
          <a:xfrm>
            <a:off x="970831" y="1556792"/>
            <a:ext cx="8482668" cy="481307"/>
            <a:chOff x="518331" y="2843"/>
            <a:chExt cx="8482668" cy="481307"/>
          </a:xfrm>
        </p:grpSpPr>
        <p:sp>
          <p:nvSpPr>
            <p:cNvPr id="9" name="Round Same Side Corner Rectangle 8"/>
            <p:cNvSpPr/>
            <p:nvPr/>
          </p:nvSpPr>
          <p:spPr>
            <a:xfrm rot="5400000">
              <a:off x="4519011" y="-3997837"/>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 Same Side Corner Rectangle 6"/>
            <p:cNvSpPr/>
            <p:nvPr/>
          </p:nvSpPr>
          <p:spPr>
            <a:xfrm>
              <a:off x="518331" y="26338"/>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Additional / Separate Science</a:t>
              </a:r>
            </a:p>
          </p:txBody>
        </p:sp>
      </p:grpSp>
      <p:pic>
        <p:nvPicPr>
          <p:cNvPr id="14" name="Picture 13"/>
          <p:cNvPicPr>
            <a:picLocks noChangeAspect="1"/>
          </p:cNvPicPr>
          <p:nvPr/>
        </p:nvPicPr>
        <p:blipFill>
          <a:blip r:embed="rId3"/>
          <a:stretch>
            <a:fillRect/>
          </a:stretch>
        </p:blipFill>
        <p:spPr>
          <a:xfrm>
            <a:off x="3467479" y="4555575"/>
            <a:ext cx="5909442" cy="1980000"/>
          </a:xfrm>
          <a:prstGeom prst="rect">
            <a:avLst/>
          </a:prstGeom>
          <a:ln>
            <a:solidFill>
              <a:schemeClr val="tx1"/>
            </a:solidFill>
          </a:ln>
        </p:spPr>
      </p:pic>
      <p:pic>
        <p:nvPicPr>
          <p:cNvPr id="15" name="Picture 14"/>
          <p:cNvPicPr>
            <a:picLocks noChangeAspect="1"/>
          </p:cNvPicPr>
          <p:nvPr/>
        </p:nvPicPr>
        <p:blipFill>
          <a:blip r:embed="rId4"/>
          <a:stretch>
            <a:fillRect/>
          </a:stretch>
        </p:blipFill>
        <p:spPr>
          <a:xfrm>
            <a:off x="360001" y="2436420"/>
            <a:ext cx="6062199" cy="1980000"/>
          </a:xfrm>
          <a:prstGeom prst="rect">
            <a:avLst/>
          </a:prstGeom>
          <a:ln>
            <a:solidFill>
              <a:schemeClr val="tx1"/>
            </a:solidFill>
          </a:ln>
        </p:spPr>
      </p:pic>
      <p:sp>
        <p:nvSpPr>
          <p:cNvPr id="16" name="TextBox 15"/>
          <p:cNvSpPr txBox="1"/>
          <p:nvPr/>
        </p:nvSpPr>
        <p:spPr>
          <a:xfrm>
            <a:off x="360000" y="5222409"/>
            <a:ext cx="28015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good answer</a:t>
            </a:r>
            <a:endParaRPr lang="en-GB" dirty="0"/>
          </a:p>
        </p:txBody>
      </p:sp>
      <p:cxnSp>
        <p:nvCxnSpPr>
          <p:cNvPr id="18" name="Straight Arrow Connector 17"/>
          <p:cNvCxnSpPr>
            <a:stCxn id="16" idx="3"/>
            <a:endCxn id="14" idx="1"/>
          </p:cNvCxnSpPr>
          <p:nvPr/>
        </p:nvCxnSpPr>
        <p:spPr>
          <a:xfrm>
            <a:off x="3161516" y="5545575"/>
            <a:ext cx="30596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6651983" y="3103254"/>
            <a:ext cx="28015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smtClean="0"/>
              <a:t>An example of a poor answer</a:t>
            </a:r>
            <a:endParaRPr lang="en-GB" dirty="0"/>
          </a:p>
        </p:txBody>
      </p:sp>
      <p:cxnSp>
        <p:nvCxnSpPr>
          <p:cNvPr id="21" name="Straight Arrow Connector 20"/>
          <p:cNvCxnSpPr>
            <a:stCxn id="22" idx="1"/>
            <a:endCxn id="15" idx="3"/>
          </p:cNvCxnSpPr>
          <p:nvPr/>
        </p:nvCxnSpPr>
        <p:spPr>
          <a:xfrm flipH="1">
            <a:off x="6422200" y="3426420"/>
            <a:ext cx="2297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741696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solidFill>
                  <a:srgbClr val="0070C0"/>
                </a:solidFill>
              </a:rPr>
              <a:t>C</a:t>
            </a:r>
            <a:r>
              <a:rPr lang="en-GB" sz="3600" dirty="0" smtClean="0">
                <a:solidFill>
                  <a:srgbClr val="0070C0"/>
                </a:solidFill>
              </a:rPr>
              <a:t>ontrolled </a:t>
            </a:r>
            <a:r>
              <a:rPr lang="en-GB" sz="3600" b="1" dirty="0" smtClean="0">
                <a:solidFill>
                  <a:srgbClr val="0070C0"/>
                </a:solidFill>
              </a:rPr>
              <a:t>A</a:t>
            </a:r>
            <a:r>
              <a:rPr lang="en-GB" sz="3600" dirty="0" smtClean="0">
                <a:solidFill>
                  <a:srgbClr val="0070C0"/>
                </a:solidFill>
              </a:rPr>
              <a:t>ssessment </a:t>
            </a:r>
            <a:r>
              <a:rPr lang="en-GB" sz="3600" b="1" dirty="0" smtClean="0">
                <a:solidFill>
                  <a:srgbClr val="0070C0"/>
                </a:solidFill>
              </a:rPr>
              <a:t>U</a:t>
            </a:r>
            <a:r>
              <a:rPr lang="en-GB" sz="3600" dirty="0" smtClean="0">
                <a:solidFill>
                  <a:srgbClr val="0070C0"/>
                </a:solidFill>
              </a:rPr>
              <a:t>nit - </a:t>
            </a:r>
            <a:r>
              <a:rPr lang="en-GB" sz="3600" b="1" dirty="0" smtClean="0">
                <a:solidFill>
                  <a:srgbClr val="0070C0"/>
                </a:solidFill>
              </a:rPr>
              <a:t>CAU</a:t>
            </a:r>
            <a:r>
              <a:rPr lang="en-GB" dirty="0" smtClean="0">
                <a:solidFill>
                  <a:srgbClr val="0070C0"/>
                </a:solidFill>
              </a:rPr>
              <a:t/>
            </a:r>
            <a:br>
              <a:rPr lang="en-GB" dirty="0" smtClean="0">
                <a:solidFill>
                  <a:srgbClr val="0070C0"/>
                </a:solidFill>
              </a:rPr>
            </a:br>
            <a:r>
              <a:rPr lang="en-GB" sz="3600" b="1" dirty="0" smtClean="0">
                <a:solidFill>
                  <a:srgbClr val="0070C0"/>
                </a:solidFill>
              </a:rPr>
              <a:t>I</a:t>
            </a:r>
            <a:r>
              <a:rPr lang="en-GB" sz="3600" dirty="0" smtClean="0">
                <a:solidFill>
                  <a:srgbClr val="0070C0"/>
                </a:solidFill>
              </a:rPr>
              <a:t>nvestigative </a:t>
            </a:r>
            <a:r>
              <a:rPr lang="en-GB" sz="3600" b="1" dirty="0" smtClean="0">
                <a:solidFill>
                  <a:srgbClr val="0070C0"/>
                </a:solidFill>
              </a:rPr>
              <a:t>S</a:t>
            </a:r>
            <a:r>
              <a:rPr lang="en-GB" sz="3600" dirty="0" smtClean="0">
                <a:solidFill>
                  <a:srgbClr val="0070C0"/>
                </a:solidFill>
              </a:rPr>
              <a:t>kills </a:t>
            </a:r>
            <a:r>
              <a:rPr lang="en-GB" sz="3600" b="1" dirty="0" smtClean="0">
                <a:solidFill>
                  <a:srgbClr val="0070C0"/>
                </a:solidFill>
              </a:rPr>
              <a:t>A</a:t>
            </a:r>
            <a:r>
              <a:rPr lang="en-GB" sz="3600" dirty="0" smtClean="0">
                <a:solidFill>
                  <a:srgbClr val="0070C0"/>
                </a:solidFill>
              </a:rPr>
              <a:t>ssessment - </a:t>
            </a:r>
            <a:r>
              <a:rPr lang="en-GB" sz="3600" b="1" dirty="0" smtClean="0">
                <a:solidFill>
                  <a:srgbClr val="0070C0"/>
                </a:solidFill>
              </a:rPr>
              <a:t>ISA</a:t>
            </a:r>
            <a:endParaRPr lang="en-GB" sz="3600" b="1" dirty="0">
              <a:solidFill>
                <a:srgbClr val="0070C0"/>
              </a:solidFill>
            </a:endParaRPr>
          </a:p>
        </p:txBody>
      </p:sp>
      <p:sp>
        <p:nvSpPr>
          <p:cNvPr id="4" name="Content Placeholder 3"/>
          <p:cNvSpPr>
            <a:spLocks noGrp="1"/>
          </p:cNvSpPr>
          <p:nvPr>
            <p:ph idx="1"/>
          </p:nvPr>
        </p:nvSpPr>
        <p:spPr>
          <a:xfrm>
            <a:off x="495300" y="2420888"/>
            <a:ext cx="4385692" cy="781752"/>
          </a:xfr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GB" sz="1400" b="1" dirty="0" smtClean="0">
                <a:latin typeface="Arial-BoldMT"/>
              </a:rPr>
              <a:t>Producing a graph or bar chart:</a:t>
            </a:r>
            <a:endParaRPr lang="en-GB" sz="1400" b="1" dirty="0">
              <a:latin typeface="Arial-BoldMT"/>
            </a:endParaRPr>
          </a:p>
          <a:p>
            <a:pPr marL="90000" indent="-90000"/>
            <a:r>
              <a:rPr lang="en-GB" sz="1400" dirty="0" smtClean="0"/>
              <a:t>You will </a:t>
            </a:r>
            <a:r>
              <a:rPr lang="en-GB" sz="1400" dirty="0"/>
              <a:t>be required to draw </a:t>
            </a:r>
            <a:r>
              <a:rPr lang="en-GB" sz="1400" dirty="0" smtClean="0"/>
              <a:t>a graph </a:t>
            </a:r>
            <a:r>
              <a:rPr lang="en-GB" sz="1400" dirty="0"/>
              <a:t>or bar chart of </a:t>
            </a:r>
            <a:r>
              <a:rPr lang="en-GB" sz="1400" dirty="0" smtClean="0"/>
              <a:t>your </a:t>
            </a:r>
            <a:r>
              <a:rPr lang="en-GB" sz="1400" dirty="0"/>
              <a:t>results</a:t>
            </a: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a:off x="36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5"/>
          <p:cNvPicPr>
            <a:picLocks noChangeAspect="1" noChangeArrowheads="1"/>
          </p:cNvPicPr>
          <p:nvPr/>
        </p:nvPicPr>
        <p:blipFill>
          <a:blip r:embed="rId2">
            <a:extLst>
              <a:ext uri="{28A0092B-C50C-407E-A947-70E740481C1C}">
                <a14:useLocalDpi xmlns:a14="http://schemas.microsoft.com/office/drawing/2010/main" val="0"/>
              </a:ext>
            </a:extLst>
          </a:blip>
          <a:srcRect r="92880"/>
          <a:stretch>
            <a:fillRect/>
          </a:stretch>
        </p:blipFill>
        <p:spPr bwMode="auto">
          <a:xfrm flipH="1">
            <a:off x="8640000" y="360000"/>
            <a:ext cx="936625" cy="10810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52500" y="1556792"/>
            <a:ext cx="518332" cy="740472"/>
            <a:chOff x="0" y="1314297"/>
            <a:chExt cx="518332" cy="740472"/>
          </a:xfrm>
        </p:grpSpPr>
        <p:sp>
          <p:nvSpPr>
            <p:cNvPr id="25" name="Chevron 24"/>
            <p:cNvSpPr/>
            <p:nvPr/>
          </p:nvSpPr>
          <p:spPr>
            <a:xfrm rot="5400000">
              <a:off x="-111070" y="1425367"/>
              <a:ext cx="740472" cy="518331"/>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hevron 4"/>
            <p:cNvSpPr/>
            <p:nvPr/>
          </p:nvSpPr>
          <p:spPr>
            <a:xfrm>
              <a:off x="1" y="1573463"/>
              <a:ext cx="518331" cy="222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b="1" kern="1200" dirty="0" smtClean="0"/>
                <a:t>7</a:t>
              </a:r>
              <a:endParaRPr lang="en-GB" sz="1500" b="1" kern="1200" dirty="0"/>
            </a:p>
          </p:txBody>
        </p:sp>
      </p:grpSp>
      <p:grpSp>
        <p:nvGrpSpPr>
          <p:cNvPr id="22" name="Group 21"/>
          <p:cNvGrpSpPr/>
          <p:nvPr/>
        </p:nvGrpSpPr>
        <p:grpSpPr>
          <a:xfrm>
            <a:off x="970831" y="1556792"/>
            <a:ext cx="8482668" cy="481307"/>
            <a:chOff x="518331" y="1314297"/>
            <a:chExt cx="8482668" cy="481307"/>
          </a:xfrm>
        </p:grpSpPr>
        <p:sp>
          <p:nvSpPr>
            <p:cNvPr id="23" name="Round Same Side Corner Rectangle 22"/>
            <p:cNvSpPr/>
            <p:nvPr/>
          </p:nvSpPr>
          <p:spPr>
            <a:xfrm rot="5400000">
              <a:off x="4519011" y="-2686383"/>
              <a:ext cx="481307" cy="848266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 Same Side Corner Rectangle 6"/>
            <p:cNvSpPr/>
            <p:nvPr/>
          </p:nvSpPr>
          <p:spPr>
            <a:xfrm>
              <a:off x="518331" y="1337792"/>
              <a:ext cx="8459173" cy="434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2024" tIns="17145" rIns="17145" bIns="17145" numCol="1" spcCol="1270" anchor="ctr" anchorCtr="0">
              <a:noAutofit/>
            </a:bodyPr>
            <a:lstStyle/>
            <a:p>
              <a:pPr marL="285750" lvl="0" indent="-285750">
                <a:buFont typeface="Arial" panose="020B0604020202020204" pitchFamily="34" charset="0"/>
                <a:buChar char="•"/>
              </a:pPr>
              <a:r>
                <a:rPr lang="en-GB" sz="2700" dirty="0"/>
                <a:t>ISA section 2 exam – Additional / Separate Science</a:t>
              </a:r>
            </a:p>
          </p:txBody>
        </p:sp>
      </p:grpSp>
      <p:graphicFrame>
        <p:nvGraphicFramePr>
          <p:cNvPr id="14" name="Table 13"/>
          <p:cNvGraphicFramePr>
            <a:graphicFrameLocks noGrp="1"/>
          </p:cNvGraphicFramePr>
          <p:nvPr>
            <p:extLst/>
          </p:nvPr>
        </p:nvGraphicFramePr>
        <p:xfrm>
          <a:off x="4977910" y="2420888"/>
          <a:ext cx="4475596" cy="4137660"/>
        </p:xfrm>
        <a:graphic>
          <a:graphicData uri="http://schemas.openxmlformats.org/drawingml/2006/table">
            <a:tbl>
              <a:tblPr firstRow="1" bandRow="1">
                <a:tableStyleId>{5C22544A-7EE6-4342-B048-85BDC9FD1C3A}</a:tableStyleId>
              </a:tblPr>
              <a:tblGrid>
                <a:gridCol w="623162"/>
                <a:gridCol w="1296144"/>
                <a:gridCol w="2556290"/>
              </a:tblGrid>
              <a:tr h="216375">
                <a:tc>
                  <a:txBody>
                    <a:bodyPr/>
                    <a:lstStyle/>
                    <a:p>
                      <a:pPr algn="ctr"/>
                      <a:r>
                        <a:rPr lang="en-GB" sz="1050" baseline="0" dirty="0" smtClean="0"/>
                        <a:t>Marks</a:t>
                      </a:r>
                      <a:endParaRPr lang="en-GB" sz="1050" dirty="0"/>
                    </a:p>
                  </a:txBody>
                  <a:tcPr anchor="ctr"/>
                </a:tc>
                <a:tc>
                  <a:txBody>
                    <a:bodyPr/>
                    <a:lstStyle/>
                    <a:p>
                      <a:pPr algn="ctr"/>
                      <a:r>
                        <a:rPr lang="en-GB" sz="1050" dirty="0" smtClean="0"/>
                        <a:t>Answer</a:t>
                      </a:r>
                      <a:endParaRPr lang="en-GB" sz="1050" dirty="0"/>
                    </a:p>
                  </a:txBody>
                  <a:tcPr anchor="ctr"/>
                </a:tc>
                <a:tc>
                  <a:txBody>
                    <a:bodyPr/>
                    <a:lstStyle/>
                    <a:p>
                      <a:pPr algn="ctr"/>
                      <a:r>
                        <a:rPr lang="en-GB" sz="1050" dirty="0" smtClean="0"/>
                        <a:t>Additional guidance</a:t>
                      </a:r>
                      <a:endParaRPr lang="en-GB" sz="1050" dirty="0"/>
                    </a:p>
                  </a:txBody>
                  <a:tcPr anchor="ctr"/>
                </a:tc>
              </a:tr>
              <a:tr h="0">
                <a:tc>
                  <a:txBody>
                    <a:bodyPr/>
                    <a:lstStyle/>
                    <a:p>
                      <a:pPr algn="ctr"/>
                      <a:r>
                        <a:rPr lang="en-GB" sz="1050" dirty="0" smtClean="0"/>
                        <a:t>1</a:t>
                      </a:r>
                      <a:endParaRPr lang="en-GB" sz="1050" dirty="0"/>
                    </a:p>
                  </a:txBody>
                  <a:tcPr anchor="ctr"/>
                </a:tc>
                <a:tc>
                  <a:txBody>
                    <a:bodyPr/>
                    <a:lstStyle/>
                    <a:p>
                      <a:pPr algn="ctr"/>
                      <a:r>
                        <a:rPr lang="en-GB" sz="1050" b="0" i="0" u="none" strike="noStrike" kern="1200" baseline="0" dirty="0" smtClean="0">
                          <a:solidFill>
                            <a:schemeClr val="dk1"/>
                          </a:solidFill>
                          <a:latin typeface="+mn-lt"/>
                          <a:ea typeface="+mn-ea"/>
                          <a:cs typeface="+mn-cs"/>
                        </a:rPr>
                        <a:t>X axis: suitable scales chosen and labelled with quantity and units.</a:t>
                      </a:r>
                      <a:endParaRPr lang="en-GB" sz="600" b="0" i="0" u="none" strike="noStrike" kern="1200" baseline="0" dirty="0" smtClean="0">
                        <a:solidFill>
                          <a:schemeClr val="dk1"/>
                        </a:solidFill>
                        <a:latin typeface="+mn-lt"/>
                        <a:ea typeface="+mn-ea"/>
                        <a:cs typeface="+mn-cs"/>
                      </a:endParaRPr>
                    </a:p>
                  </a:txBody>
                  <a:tcPr anchor="ctr"/>
                </a:tc>
                <a:tc>
                  <a:txBody>
                    <a:bodyPr/>
                    <a:lstStyle/>
                    <a:p>
                      <a:pPr algn="ctr"/>
                      <a:r>
                        <a:rPr lang="en-GB" sz="1050" b="0" i="0" u="none" strike="noStrike" kern="1200" baseline="0" dirty="0" smtClean="0">
                          <a:solidFill>
                            <a:schemeClr val="dk1"/>
                          </a:solidFill>
                          <a:latin typeface="+mn-lt"/>
                          <a:ea typeface="+mn-ea"/>
                          <a:cs typeface="+mn-cs"/>
                        </a:rPr>
                        <a:t>Scale should be such that the plots occupy at least one third of each axis.</a:t>
                      </a:r>
                    </a:p>
                    <a:p>
                      <a:pPr algn="ctr"/>
                      <a:r>
                        <a:rPr lang="en-GB" sz="1050" b="0" i="0" u="none" strike="noStrike" kern="1200" baseline="0" dirty="0" smtClean="0">
                          <a:solidFill>
                            <a:schemeClr val="dk1"/>
                          </a:solidFill>
                          <a:latin typeface="+mn-lt"/>
                          <a:ea typeface="+mn-ea"/>
                          <a:cs typeface="+mn-cs"/>
                        </a:rPr>
                        <a:t>Accept axes reversed.</a:t>
                      </a:r>
                      <a:endParaRPr lang="en-GB" sz="600" b="0" i="0" u="none" strike="noStrike" kern="1200" baseline="0" dirty="0" smtClean="0">
                        <a:solidFill>
                          <a:schemeClr val="dk1"/>
                        </a:solidFill>
                        <a:latin typeface="+mn-lt"/>
                        <a:ea typeface="+mn-ea"/>
                        <a:cs typeface="+mn-cs"/>
                      </a:endParaRPr>
                    </a:p>
                  </a:txBody>
                  <a:tcPr anchor="ctr"/>
                </a:tc>
              </a:tr>
              <a:tr h="0">
                <a:tc>
                  <a:txBody>
                    <a:bodyPr/>
                    <a:lstStyle/>
                    <a:p>
                      <a:pPr algn="ctr"/>
                      <a:r>
                        <a:rPr lang="en-GB" sz="1050" dirty="0" smtClean="0"/>
                        <a:t>1</a:t>
                      </a:r>
                      <a:endParaRPr lang="en-GB" sz="1050" dirty="0"/>
                    </a:p>
                  </a:txBody>
                  <a:tcPr anchor="ctr"/>
                </a:tc>
                <a:tc>
                  <a:txBody>
                    <a:bodyPr/>
                    <a:lstStyle/>
                    <a:p>
                      <a:pPr algn="ctr"/>
                      <a:r>
                        <a:rPr lang="en-GB" sz="1050" b="0" i="0" u="none" strike="noStrike" kern="1200" baseline="0" dirty="0" smtClean="0">
                          <a:solidFill>
                            <a:schemeClr val="dk1"/>
                          </a:solidFill>
                          <a:latin typeface="+mn-lt"/>
                          <a:ea typeface="+mn-ea"/>
                          <a:cs typeface="+mn-cs"/>
                        </a:rPr>
                        <a:t>Y axis: suitable scales chosen and labelled with quantity and units.</a:t>
                      </a:r>
                      <a:endParaRPr lang="en-GB" sz="600" b="0" i="0" u="none" strike="noStrike" kern="1200" baseline="0" dirty="0" smtClean="0">
                        <a:solidFill>
                          <a:schemeClr val="dk1"/>
                        </a:solidFill>
                        <a:latin typeface="+mn-lt"/>
                        <a:ea typeface="+mn-ea"/>
                        <a:cs typeface="+mn-cs"/>
                      </a:endParaRPr>
                    </a:p>
                  </a:txBody>
                  <a:tcPr anchor="ctr"/>
                </a:tc>
                <a:tc>
                  <a:txBody>
                    <a:bodyPr/>
                    <a:lstStyle/>
                    <a:p>
                      <a:pPr algn="ctr"/>
                      <a:r>
                        <a:rPr lang="en-GB" sz="1050" b="0" i="0" u="none" strike="noStrike" kern="1200" baseline="0" dirty="0" smtClean="0">
                          <a:solidFill>
                            <a:schemeClr val="dk1"/>
                          </a:solidFill>
                          <a:latin typeface="+mn-lt"/>
                          <a:ea typeface="+mn-ea"/>
                          <a:cs typeface="+mn-cs"/>
                        </a:rPr>
                        <a:t>It may not always be necessary to show the origin.</a:t>
                      </a:r>
                      <a:endParaRPr lang="en-GB" sz="600" b="0" i="0" u="none" strike="noStrike" kern="1200" baseline="0" dirty="0" smtClean="0">
                        <a:solidFill>
                          <a:schemeClr val="dk1"/>
                        </a:solidFill>
                        <a:latin typeface="+mn-lt"/>
                        <a:ea typeface="+mn-ea"/>
                        <a:cs typeface="+mn-cs"/>
                      </a:endParaRPr>
                    </a:p>
                  </a:txBody>
                  <a:tcPr anchor="ctr"/>
                </a:tc>
              </a:tr>
              <a:tr h="370840">
                <a:tc>
                  <a:txBody>
                    <a:bodyPr/>
                    <a:lstStyle/>
                    <a:p>
                      <a:pPr algn="ctr"/>
                      <a:r>
                        <a:rPr lang="en-GB" sz="1050" dirty="0" smtClean="0"/>
                        <a:t>1</a:t>
                      </a:r>
                      <a:endParaRPr lang="en-GB" sz="1050" dirty="0"/>
                    </a:p>
                  </a:txBody>
                  <a:tcPr anchor="ctr"/>
                </a:tc>
                <a:tc>
                  <a:txBody>
                    <a:bodyPr/>
                    <a:lstStyle/>
                    <a:p>
                      <a:pPr algn="ctr"/>
                      <a:r>
                        <a:rPr lang="en-GB" sz="1050" b="0" i="0" u="none" strike="noStrike" kern="1200" baseline="0" dirty="0" smtClean="0">
                          <a:solidFill>
                            <a:schemeClr val="dk1"/>
                          </a:solidFill>
                          <a:latin typeface="+mn-lt"/>
                          <a:ea typeface="+mn-ea"/>
                          <a:cs typeface="+mn-cs"/>
                        </a:rPr>
                        <a:t>Points or bars plotted correctly to within ± 1 mm.</a:t>
                      </a:r>
                      <a:endParaRPr lang="en-GB" sz="600" b="0" i="0" u="none" strike="noStrike" kern="1200" baseline="0" dirty="0" smtClean="0">
                        <a:solidFill>
                          <a:schemeClr val="dk1"/>
                        </a:solidFill>
                        <a:latin typeface="+mn-lt"/>
                        <a:ea typeface="+mn-ea"/>
                        <a:cs typeface="+mn-cs"/>
                      </a:endParaRPr>
                    </a:p>
                  </a:txBody>
                  <a:tcPr anchor="ctr"/>
                </a:tc>
                <a:tc>
                  <a:txBody>
                    <a:bodyPr/>
                    <a:lstStyle/>
                    <a:p>
                      <a:pPr algn="ctr"/>
                      <a:r>
                        <a:rPr lang="en-GB" sz="1050" b="0" i="0" u="none" strike="noStrike" kern="1200" baseline="0" dirty="0" smtClean="0">
                          <a:solidFill>
                            <a:schemeClr val="dk1"/>
                          </a:solidFill>
                          <a:latin typeface="+mn-lt"/>
                          <a:ea typeface="+mn-ea"/>
                          <a:cs typeface="+mn-cs"/>
                        </a:rPr>
                        <a:t>Allow one plotting error out of each 5 points/bars plotted.</a:t>
                      </a:r>
                      <a:endParaRPr lang="en-GB" sz="600" b="0" i="0" u="none" strike="noStrike" kern="1200" baseline="0" dirty="0" smtClean="0">
                        <a:solidFill>
                          <a:schemeClr val="dk1"/>
                        </a:solidFill>
                        <a:latin typeface="+mn-lt"/>
                        <a:ea typeface="+mn-ea"/>
                        <a:cs typeface="+mn-cs"/>
                      </a:endParaRPr>
                    </a:p>
                  </a:txBody>
                  <a:tcPr anchor="ctr"/>
                </a:tc>
              </a:tr>
              <a:tr h="370840">
                <a:tc>
                  <a:txBody>
                    <a:bodyPr/>
                    <a:lstStyle/>
                    <a:p>
                      <a:pPr algn="ctr"/>
                      <a:r>
                        <a:rPr lang="en-GB" sz="1050" dirty="0" smtClean="0"/>
                        <a:t>1</a:t>
                      </a:r>
                      <a:endParaRPr lang="en-GB" sz="1050" dirty="0"/>
                    </a:p>
                  </a:txBody>
                  <a:tcPr anchor="ctr"/>
                </a:tc>
                <a:tc>
                  <a:txBody>
                    <a:bodyPr/>
                    <a:lstStyle/>
                    <a:p>
                      <a:pPr algn="ctr"/>
                      <a:r>
                        <a:rPr lang="en-GB" sz="1050" b="0" i="0" u="none" strike="noStrike" kern="1200" baseline="0" dirty="0" smtClean="0">
                          <a:solidFill>
                            <a:schemeClr val="dk1"/>
                          </a:solidFill>
                          <a:latin typeface="+mn-lt"/>
                          <a:ea typeface="+mn-ea"/>
                          <a:cs typeface="+mn-cs"/>
                        </a:rPr>
                        <a:t>Suitable line drawn on graph or bars correctly labelled on bar chart.</a:t>
                      </a:r>
                      <a:endParaRPr lang="en-GB" sz="600" b="0" i="0" u="none" strike="noStrike" kern="1200" baseline="0" dirty="0" smtClean="0">
                        <a:solidFill>
                          <a:schemeClr val="dk1"/>
                        </a:solidFill>
                        <a:latin typeface="+mn-lt"/>
                        <a:ea typeface="+mn-ea"/>
                        <a:cs typeface="+mn-cs"/>
                      </a:endParaRPr>
                    </a:p>
                  </a:txBody>
                  <a:tcPr anchor="ctr"/>
                </a:tc>
                <a:tc>
                  <a:txBody>
                    <a:bodyPr/>
                    <a:lstStyle/>
                    <a:p>
                      <a:r>
                        <a:rPr lang="en-GB" sz="1050" b="0" i="0" u="none" strike="noStrike" kern="1200" baseline="0" dirty="0" smtClean="0">
                          <a:solidFill>
                            <a:schemeClr val="dk1"/>
                          </a:solidFill>
                          <a:latin typeface="+mn-lt"/>
                          <a:ea typeface="+mn-ea"/>
                          <a:cs typeface="+mn-cs"/>
                        </a:rPr>
                        <a:t>Allow error carried forward from incorrect points.</a:t>
                      </a:r>
                    </a:p>
                    <a:p>
                      <a:r>
                        <a:rPr lang="en-GB" sz="1050" b="0" i="0" u="none" strike="noStrike" kern="1200" baseline="0" dirty="0" smtClean="0">
                          <a:solidFill>
                            <a:schemeClr val="dk1"/>
                          </a:solidFill>
                          <a:latin typeface="+mn-lt"/>
                          <a:ea typeface="+mn-ea"/>
                          <a:cs typeface="+mn-cs"/>
                        </a:rPr>
                        <a:t>If wrong type of graph / chart, maximum 3 marks.</a:t>
                      </a:r>
                    </a:p>
                    <a:p>
                      <a:r>
                        <a:rPr lang="en-GB" sz="1050" b="0" i="0" u="none" strike="noStrike" kern="1200" baseline="0" dirty="0" smtClean="0">
                          <a:solidFill>
                            <a:schemeClr val="dk1"/>
                          </a:solidFill>
                          <a:latin typeface="+mn-lt"/>
                          <a:ea typeface="+mn-ea"/>
                          <a:cs typeface="+mn-cs"/>
                        </a:rPr>
                        <a:t>If the independent variable is:</a:t>
                      </a:r>
                    </a:p>
                    <a:p>
                      <a:pPr marL="90000" indent="-90000">
                        <a:buFont typeface="Arial" panose="020B0604020202020204" pitchFamily="34" charset="0"/>
                        <a:buChar char="•"/>
                      </a:pPr>
                      <a:r>
                        <a:rPr lang="en-GB" sz="1050" b="0" i="0" u="none" strike="noStrike" kern="1200" baseline="0" dirty="0" err="1" smtClean="0">
                          <a:solidFill>
                            <a:schemeClr val="dk1"/>
                          </a:solidFill>
                          <a:latin typeface="+mn-lt"/>
                          <a:ea typeface="+mn-ea"/>
                          <a:cs typeface="+mn-cs"/>
                        </a:rPr>
                        <a:t>categoric</a:t>
                      </a:r>
                      <a:r>
                        <a:rPr lang="en-GB" sz="1050" b="0" i="0" u="none" strike="noStrike" kern="1200" baseline="0" dirty="0" smtClean="0">
                          <a:solidFill>
                            <a:schemeClr val="dk1"/>
                          </a:solidFill>
                          <a:latin typeface="+mn-lt"/>
                          <a:ea typeface="+mn-ea"/>
                          <a:cs typeface="+mn-cs"/>
                        </a:rPr>
                        <a:t>, a bar chart should be drawn</a:t>
                      </a:r>
                    </a:p>
                    <a:p>
                      <a:pPr marL="90000" indent="-90000">
                        <a:buFont typeface="Arial" panose="020B0604020202020204" pitchFamily="34" charset="0"/>
                        <a:buChar char="•"/>
                      </a:pPr>
                      <a:r>
                        <a:rPr lang="en-GB" sz="1050" b="0" i="0" u="none" strike="noStrike" kern="1200" baseline="0" dirty="0" smtClean="0">
                          <a:solidFill>
                            <a:schemeClr val="dk1"/>
                          </a:solidFill>
                          <a:latin typeface="+mn-lt"/>
                          <a:ea typeface="+mn-ea"/>
                          <a:cs typeface="+mn-cs"/>
                        </a:rPr>
                        <a:t>continuous, a best fit line should be drawn</a:t>
                      </a:r>
                    </a:p>
                    <a:p>
                      <a:r>
                        <a:rPr lang="en-GB" sz="1050" b="1" i="0" u="none" strike="noStrike" kern="1200" baseline="0" dirty="0" smtClean="0">
                          <a:solidFill>
                            <a:schemeClr val="dk1"/>
                          </a:solidFill>
                          <a:latin typeface="+mn-lt"/>
                          <a:ea typeface="+mn-ea"/>
                          <a:cs typeface="+mn-cs"/>
                        </a:rPr>
                        <a:t>N.B. </a:t>
                      </a:r>
                      <a:r>
                        <a:rPr lang="en-GB" sz="1050" b="0" i="0" u="none" strike="noStrike" kern="1200" baseline="0" dirty="0" smtClean="0">
                          <a:solidFill>
                            <a:schemeClr val="dk1"/>
                          </a:solidFill>
                          <a:latin typeface="+mn-lt"/>
                          <a:ea typeface="+mn-ea"/>
                          <a:cs typeface="+mn-cs"/>
                        </a:rPr>
                        <a:t>If no line is possible because there is no correlation, candidates should state this on the graph to gain the mark</a:t>
                      </a:r>
                      <a:endParaRPr lang="en-GB" sz="600" b="0" i="0" u="none" strike="noStrike" kern="1200" baseline="0" dirty="0" smtClean="0">
                        <a:solidFill>
                          <a:schemeClr val="dk1"/>
                        </a:solidFill>
                        <a:latin typeface="+mn-lt"/>
                        <a:ea typeface="+mn-ea"/>
                        <a:cs typeface="+mn-cs"/>
                      </a:endParaRPr>
                    </a:p>
                  </a:txBody>
                  <a:tcPr anchor="ctr"/>
                </a:tc>
              </a:tr>
            </a:tbl>
          </a:graphicData>
        </a:graphic>
      </p:graphicFrame>
      <p:cxnSp>
        <p:nvCxnSpPr>
          <p:cNvPr id="9" name="Straight Arrow Connector 8"/>
          <p:cNvCxnSpPr/>
          <p:nvPr/>
        </p:nvCxnSpPr>
        <p:spPr>
          <a:xfrm flipV="1">
            <a:off x="848544" y="3269189"/>
            <a:ext cx="0" cy="29523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848544" y="6221517"/>
            <a:ext cx="40324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rot="16200000">
            <a:off x="-849160" y="4097919"/>
            <a:ext cx="2952328" cy="276999"/>
          </a:xfrm>
          <a:prstGeom prst="rect">
            <a:avLst/>
          </a:prstGeom>
          <a:noFill/>
        </p:spPr>
        <p:txBody>
          <a:bodyPr wrap="square" rtlCol="0">
            <a:spAutoFit/>
          </a:bodyPr>
          <a:lstStyle/>
          <a:p>
            <a:r>
              <a:rPr lang="en-GB" sz="1200" dirty="0" smtClean="0"/>
              <a:t>Dependent variable (units)</a:t>
            </a:r>
            <a:endParaRPr lang="en-GB" sz="1200" dirty="0"/>
          </a:p>
        </p:txBody>
      </p:sp>
      <p:sp>
        <p:nvSpPr>
          <p:cNvPr id="28" name="TextBox 27"/>
          <p:cNvSpPr txBox="1"/>
          <p:nvPr/>
        </p:nvSpPr>
        <p:spPr>
          <a:xfrm>
            <a:off x="1760488" y="6315958"/>
            <a:ext cx="2952328" cy="276999"/>
          </a:xfrm>
          <a:prstGeom prst="rect">
            <a:avLst/>
          </a:prstGeom>
          <a:noFill/>
        </p:spPr>
        <p:txBody>
          <a:bodyPr wrap="square" rtlCol="0">
            <a:spAutoFit/>
          </a:bodyPr>
          <a:lstStyle/>
          <a:p>
            <a:r>
              <a:rPr lang="en-GB" sz="1200" dirty="0" smtClean="0"/>
              <a:t>Independent variable (units)</a:t>
            </a:r>
            <a:endParaRPr lang="en-GB" sz="1200" dirty="0"/>
          </a:p>
        </p:txBody>
      </p:sp>
      <p:sp>
        <p:nvSpPr>
          <p:cNvPr id="3" name="TextBox 2"/>
          <p:cNvSpPr txBox="1"/>
          <p:nvPr/>
        </p:nvSpPr>
        <p:spPr>
          <a:xfrm>
            <a:off x="970830" y="3212976"/>
            <a:ext cx="3766146"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Title:</a:t>
            </a:r>
          </a:p>
          <a:p>
            <a:pPr marL="90000" indent="-90000">
              <a:buFont typeface="Arial" panose="020B0604020202020204" pitchFamily="34" charset="0"/>
              <a:buChar char="•"/>
            </a:pPr>
            <a:r>
              <a:rPr lang="en-GB" sz="1200" dirty="0" smtClean="0"/>
              <a:t>This should describe what your graph shows</a:t>
            </a:r>
            <a:endParaRPr lang="en-GB" sz="1200" dirty="0"/>
          </a:p>
        </p:txBody>
      </p:sp>
      <p:sp>
        <p:nvSpPr>
          <p:cNvPr id="18" name="TextBox 17"/>
          <p:cNvSpPr txBox="1"/>
          <p:nvPr/>
        </p:nvSpPr>
        <p:spPr>
          <a:xfrm>
            <a:off x="970830" y="3674641"/>
            <a:ext cx="3741986"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Line of best fit:</a:t>
            </a:r>
          </a:p>
          <a:p>
            <a:pPr marL="90000" indent="-90000">
              <a:buFont typeface="Arial" panose="020B0604020202020204" pitchFamily="34" charset="0"/>
              <a:buChar char="•"/>
            </a:pPr>
            <a:r>
              <a:rPr lang="en-GB" sz="1200" dirty="0" smtClean="0"/>
              <a:t>This </a:t>
            </a:r>
            <a:r>
              <a:rPr lang="en-GB" sz="1200" dirty="0"/>
              <a:t>goes roughly through the middle of all the scatter points on a graph. The closer the points are to the line of best fit the stronger we can say the correlation is</a:t>
            </a:r>
            <a:r>
              <a:rPr lang="en-GB" sz="1200" dirty="0" smtClean="0"/>
              <a:t>.</a:t>
            </a:r>
          </a:p>
          <a:p>
            <a:pPr marL="90000" indent="-90000">
              <a:buFont typeface="Arial" panose="020B0604020202020204" pitchFamily="34" charset="0"/>
              <a:buChar char="•"/>
            </a:pPr>
            <a:r>
              <a:rPr lang="en-GB" sz="1200" dirty="0" smtClean="0"/>
              <a:t>It can be a </a:t>
            </a:r>
            <a:r>
              <a:rPr lang="en-GB" sz="1200" b="1" dirty="0" smtClean="0"/>
              <a:t>curve.</a:t>
            </a:r>
            <a:endParaRPr lang="en-GB" sz="1200" b="1" dirty="0"/>
          </a:p>
        </p:txBody>
      </p:sp>
      <p:sp>
        <p:nvSpPr>
          <p:cNvPr id="19" name="TextBox 18"/>
          <p:cNvSpPr txBox="1"/>
          <p:nvPr/>
        </p:nvSpPr>
        <p:spPr>
          <a:xfrm>
            <a:off x="970830" y="4865908"/>
            <a:ext cx="3781231"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Anomalous results:</a:t>
            </a:r>
          </a:p>
          <a:p>
            <a:pPr marL="90000" indent="-90000">
              <a:buFont typeface="Arial" panose="020B0604020202020204" pitchFamily="34" charset="0"/>
              <a:buChar char="•"/>
            </a:pPr>
            <a:r>
              <a:rPr lang="en-GB" sz="1200" dirty="0" smtClean="0"/>
              <a:t>Put a ring round any outliers to show you know they do not if the pattern.</a:t>
            </a:r>
            <a:endParaRPr lang="en-GB" sz="1200" b="1" dirty="0"/>
          </a:p>
        </p:txBody>
      </p:sp>
      <p:sp>
        <p:nvSpPr>
          <p:cNvPr id="27" name="TextBox 26"/>
          <p:cNvSpPr txBox="1"/>
          <p:nvPr/>
        </p:nvSpPr>
        <p:spPr>
          <a:xfrm>
            <a:off x="990831" y="5506430"/>
            <a:ext cx="3766146"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Jagged line:</a:t>
            </a:r>
          </a:p>
          <a:p>
            <a:pPr marL="90000" indent="-90000">
              <a:buFont typeface="Arial" panose="020B0604020202020204" pitchFamily="34" charset="0"/>
              <a:buChar char="•"/>
            </a:pPr>
            <a:r>
              <a:rPr lang="en-GB" sz="1200" dirty="0"/>
              <a:t>These indicate a </a:t>
            </a:r>
            <a:r>
              <a:rPr lang="en-GB" sz="1200" b="1" dirty="0"/>
              <a:t>broken scale</a:t>
            </a:r>
            <a:r>
              <a:rPr lang="en-GB" sz="1200" dirty="0" smtClean="0"/>
              <a:t>. A </a:t>
            </a:r>
            <a:r>
              <a:rPr lang="en-GB" sz="1200" dirty="0"/>
              <a:t>broken scale is used when values close to 0 are not required.</a:t>
            </a:r>
          </a:p>
        </p:txBody>
      </p:sp>
    </p:spTree>
    <p:extLst>
      <p:ext uri="{BB962C8B-B14F-4D97-AF65-F5344CB8AC3E}">
        <p14:creationId xmlns:p14="http://schemas.microsoft.com/office/powerpoint/2010/main" val="2642608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2534</TotalTime>
  <Words>13234</Words>
  <Application>Microsoft Office PowerPoint</Application>
  <PresentationFormat>A4 Paper (210x297 mm)</PresentationFormat>
  <Paragraphs>1571</Paragraphs>
  <Slides>100</Slides>
  <Notes>8</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Office Theme</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lpstr>Controlled Assessment Unit - CAU Investigative Skills Assessment - ISA</vt:lpstr>
    </vt:vector>
  </TitlesOfParts>
  <Company>John Madejski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Porter</dc:creator>
  <cp:lastModifiedBy>Paul McCormack</cp:lastModifiedBy>
  <cp:revision>133</cp:revision>
  <dcterms:created xsi:type="dcterms:W3CDTF">2013-03-29T07:38:17Z</dcterms:created>
  <dcterms:modified xsi:type="dcterms:W3CDTF">2013-09-29T21:53:27Z</dcterms:modified>
</cp:coreProperties>
</file>